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emf" ContentType="image/x-emf"/>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1" r:id="rId4"/>
  </p:sldMasterIdLst>
  <p:notesMasterIdLst>
    <p:notesMasterId r:id="rId7"/>
  </p:notesMasterIdLst>
  <p:sldIdLst>
    <p:sldId id="258" r:id="rId5"/>
    <p:sldId id="1729" r:id="rId6"/>
    <p:sldId id="1730" r:id="rId8"/>
    <p:sldId id="1731" r:id="rId9"/>
    <p:sldId id="1732" r:id="rId10"/>
    <p:sldId id="1733" r:id="rId11"/>
    <p:sldId id="1734" r:id="rId12"/>
    <p:sldId id="1737" r:id="rId13"/>
    <p:sldId id="1738" r:id="rId14"/>
    <p:sldId id="1739" r:id="rId15"/>
    <p:sldId id="1740" r:id="rId16"/>
    <p:sldId id="1741" r:id="rId17"/>
    <p:sldId id="1742" r:id="rId18"/>
    <p:sldId id="1814" r:id="rId19"/>
    <p:sldId id="1815" r:id="rId20"/>
    <p:sldId id="1743" r:id="rId21"/>
    <p:sldId id="1744" r:id="rId22"/>
    <p:sldId id="1745" r:id="rId23"/>
    <p:sldId id="1746" r:id="rId24"/>
    <p:sldId id="1747" r:id="rId25"/>
    <p:sldId id="1748" r:id="rId26"/>
    <p:sldId id="1749" r:id="rId27"/>
    <p:sldId id="1750" r:id="rId28"/>
    <p:sldId id="1751" r:id="rId29"/>
    <p:sldId id="1752" r:id="rId30"/>
    <p:sldId id="1753" r:id="rId31"/>
    <p:sldId id="1754" r:id="rId32"/>
    <p:sldId id="1755" r:id="rId33"/>
    <p:sldId id="1756" r:id="rId34"/>
    <p:sldId id="1757" r:id="rId35"/>
    <p:sldId id="1758" r:id="rId36"/>
    <p:sldId id="1759" r:id="rId37"/>
    <p:sldId id="1760" r:id="rId38"/>
    <p:sldId id="1761" r:id="rId39"/>
    <p:sldId id="1762" r:id="rId40"/>
    <p:sldId id="1763" r:id="rId41"/>
    <p:sldId id="1822" r:id="rId42"/>
    <p:sldId id="1823" r:id="rId43"/>
    <p:sldId id="1824" r:id="rId44"/>
    <p:sldId id="1764" r:id="rId45"/>
    <p:sldId id="1765" r:id="rId46"/>
    <p:sldId id="1766" r:id="rId47"/>
    <p:sldId id="1767" r:id="rId48"/>
    <p:sldId id="1768" r:id="rId49"/>
    <p:sldId id="1769" r:id="rId50"/>
    <p:sldId id="1770" r:id="rId51"/>
    <p:sldId id="1771" r:id="rId52"/>
    <p:sldId id="1772" r:id="rId53"/>
    <p:sldId id="1773" r:id="rId54"/>
    <p:sldId id="1774" r:id="rId55"/>
    <p:sldId id="1775" r:id="rId56"/>
    <p:sldId id="1776" r:id="rId57"/>
    <p:sldId id="1777" r:id="rId58"/>
    <p:sldId id="1778" r:id="rId59"/>
    <p:sldId id="1779" r:id="rId60"/>
    <p:sldId id="1780" r:id="rId61"/>
    <p:sldId id="1781" r:id="rId62"/>
    <p:sldId id="1782" r:id="rId63"/>
    <p:sldId id="1783" r:id="rId64"/>
    <p:sldId id="1784" r:id="rId65"/>
    <p:sldId id="1817" r:id="rId66"/>
    <p:sldId id="1816" r:id="rId67"/>
    <p:sldId id="1819" r:id="rId68"/>
    <p:sldId id="1818" r:id="rId69"/>
    <p:sldId id="1820" r:id="rId70"/>
    <p:sldId id="1821" r:id="rId71"/>
    <p:sldId id="1829" r:id="rId72"/>
    <p:sldId id="1830" r:id="rId73"/>
    <p:sldId id="1831" r:id="rId74"/>
    <p:sldId id="1832" r:id="rId75"/>
    <p:sldId id="1833" r:id="rId76"/>
    <p:sldId id="1790" r:id="rId77"/>
    <p:sldId id="1791" r:id="rId78"/>
    <p:sldId id="1792" r:id="rId79"/>
    <p:sldId id="1793" r:id="rId80"/>
    <p:sldId id="1794" r:id="rId81"/>
    <p:sldId id="1795" r:id="rId82"/>
    <p:sldId id="1796" r:id="rId83"/>
    <p:sldId id="1802" r:id="rId84"/>
    <p:sldId id="1812" r:id="rId85"/>
    <p:sldId id="1834" r:id="rId86"/>
    <p:sldId id="1835" r:id="rId87"/>
    <p:sldId id="1837" r:id="rId88"/>
    <p:sldId id="1836" r:id="rId89"/>
    <p:sldId id="1838" r:id="rId90"/>
    <p:sldId id="1839" r:id="rId91"/>
    <p:sldId id="1840" r:id="rId92"/>
    <p:sldId id="1565" r:id="rId93"/>
    <p:sldId id="257" r:id="rId9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30D95D4-AD1D-4A1F-9101-3401C5F6D754}">
          <p14:sldIdLst>
            <p14:sldId id="258"/>
            <p14:sldId id="1729"/>
            <p14:sldId id="1730"/>
            <p14:sldId id="1731"/>
            <p14:sldId id="1732"/>
            <p14:sldId id="1733"/>
            <p14:sldId id="1734"/>
            <p14:sldId id="1737"/>
            <p14:sldId id="1738"/>
            <p14:sldId id="1739"/>
            <p14:sldId id="1740"/>
            <p14:sldId id="1741"/>
            <p14:sldId id="1742"/>
            <p14:sldId id="1814"/>
            <p14:sldId id="1815"/>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822"/>
            <p14:sldId id="1823"/>
            <p14:sldId id="1824"/>
            <p14:sldId id="1764"/>
            <p14:sldId id="1765"/>
            <p14:sldId id="1766"/>
            <p14:sldId id="1767"/>
            <p14:sldId id="1768"/>
            <p14:sldId id="1769"/>
            <p14:sldId id="1770"/>
            <p14:sldId id="1771"/>
            <p14:sldId id="1772"/>
            <p14:sldId id="1773"/>
            <p14:sldId id="1774"/>
            <p14:sldId id="1775"/>
            <p14:sldId id="1776"/>
            <p14:sldId id="1777"/>
            <p14:sldId id="1778"/>
            <p14:sldId id="1779"/>
            <p14:sldId id="1780"/>
            <p14:sldId id="1781"/>
            <p14:sldId id="1782"/>
            <p14:sldId id="1783"/>
            <p14:sldId id="1784"/>
            <p14:sldId id="1817"/>
            <p14:sldId id="1816"/>
            <p14:sldId id="1819"/>
            <p14:sldId id="1818"/>
            <p14:sldId id="1820"/>
            <p14:sldId id="1821"/>
            <p14:sldId id="1829"/>
            <p14:sldId id="1830"/>
            <p14:sldId id="1831"/>
            <p14:sldId id="1832"/>
            <p14:sldId id="1833"/>
          </p14:sldIdLst>
        </p14:section>
        <p14:section name="无标题节" id="{C87959E6-BFD6-4618-9D00-AF1D887B27FF}">
          <p14:sldIdLst>
            <p14:sldId id="1790"/>
            <p14:sldId id="1791"/>
            <p14:sldId id="1792"/>
            <p14:sldId id="1793"/>
            <p14:sldId id="1794"/>
            <p14:sldId id="1795"/>
            <p14:sldId id="1796"/>
            <p14:sldId id="1802"/>
            <p14:sldId id="1812"/>
            <p14:sldId id="1834"/>
            <p14:sldId id="1835"/>
            <p14:sldId id="1837"/>
            <p14:sldId id="1836"/>
            <p14:sldId id="1838"/>
            <p14:sldId id="1839"/>
            <p14:sldId id="1840"/>
            <p14:sldId id="1565"/>
            <p14:sldId id="2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5FB5A5"/>
    <a:srgbClr val="3399FF"/>
    <a:srgbClr val="FF66C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30" autoAdjust="0"/>
    <p:restoredTop sz="92166" autoAdjust="0"/>
  </p:normalViewPr>
  <p:slideViewPr>
    <p:cSldViewPr showGuides="1">
      <p:cViewPr varScale="1">
        <p:scale>
          <a:sx n="100" d="100"/>
          <a:sy n="100" d="100"/>
        </p:scale>
        <p:origin x="96" y="258"/>
      </p:cViewPr>
      <p:guideLst>
        <p:guide orient="horz" pos="2160"/>
        <p:guide pos="3840"/>
      </p:guideLst>
    </p:cSldViewPr>
  </p:slideViewPr>
  <p:notesTextViewPr>
    <p:cViewPr>
      <p:scale>
        <a:sx n="3" d="2"/>
        <a:sy n="3" d="2"/>
      </p:scale>
      <p:origin x="0" y="0"/>
    </p:cViewPr>
  </p:notesTextViewPr>
  <p:sorterViewPr>
    <p:cViewPr>
      <p:scale>
        <a:sx n="66" d="100"/>
        <a:sy n="66" d="100"/>
      </p:scale>
      <p:origin x="0" y="25252"/>
    </p:cViewPr>
  </p:sorter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notesMaster" Target="notesMasters/notesMaster1.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9" Type="http://schemas.openxmlformats.org/officeDocument/2006/relationships/image" Target="../media/image42.wmf"/><Relationship Id="rId8" Type="http://schemas.openxmlformats.org/officeDocument/2006/relationships/image" Target="../media/image41.wmf"/><Relationship Id="rId7" Type="http://schemas.openxmlformats.org/officeDocument/2006/relationships/image" Target="../media/image40.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9" Type="http://schemas.openxmlformats.org/officeDocument/2006/relationships/image" Target="../media/image79.wmf"/><Relationship Id="rId8" Type="http://schemas.openxmlformats.org/officeDocument/2006/relationships/image" Target="../media/image78.wmf"/><Relationship Id="rId7" Type="http://schemas.openxmlformats.org/officeDocument/2006/relationships/image" Target="../media/image77.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 Id="rId3" Type="http://schemas.openxmlformats.org/officeDocument/2006/relationships/image" Target="../media/image73.wmf"/><Relationship Id="rId2" Type="http://schemas.openxmlformats.org/officeDocument/2006/relationships/image" Target="../media/image72.wmf"/><Relationship Id="rId11" Type="http://schemas.openxmlformats.org/officeDocument/2006/relationships/image" Target="../media/image81.wmf"/><Relationship Id="rId10" Type="http://schemas.openxmlformats.org/officeDocument/2006/relationships/image" Target="../media/image80.wmf"/><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5" Type="http://schemas.openxmlformats.org/officeDocument/2006/relationships/image" Target="../media/image137.wmf"/><Relationship Id="rId4" Type="http://schemas.openxmlformats.org/officeDocument/2006/relationships/image" Target="../media/image135.wmf"/><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CDC7F-9891-4E20-948A-AB89813D015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C21CA-91C4-40FB-A8F7-7BD77FDBF9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49288" y="630238"/>
            <a:ext cx="5610225" cy="31559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27DC7C-EA85-41EA-BE8E-3BC04B9579C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4294967295"/>
          </p:nvPr>
        </p:nvSpPr>
        <p:spPr bwMode="auto">
          <a:xfrm>
            <a:off x="3849688" y="9429671"/>
            <a:ext cx="2946400" cy="496966"/>
          </a:xfrm>
          <a:prstGeom prst="rect">
            <a:avLst/>
          </a:prstGeom>
          <a:noFill/>
          <a:ln>
            <a:miter lim="800000"/>
          </a:ln>
        </p:spPr>
        <p:txBody>
          <a:bodyPr/>
          <a:lstStyle/>
          <a:p>
            <a:pPr algn="ctr" eaLnBrk="1" hangingPunct="1"/>
            <a:fld id="{AE634E49-4A74-45C9-9B9D-17C57ADA5211}" type="slidenum">
              <a:rPr lang="en-US" altLang="zh-CN"/>
            </a:fld>
            <a:endParaRPr lang="en-US" altLang="zh-CN"/>
          </a:p>
        </p:txBody>
      </p:sp>
      <p:sp>
        <p:nvSpPr>
          <p:cNvPr id="258051" name="Rectangle 2"/>
          <p:cNvSpPr>
            <a:spLocks noGrp="1" noRot="1" noChangeAspect="1" noChangeArrowheads="1" noTextEdit="1"/>
          </p:cNvSpPr>
          <p:nvPr>
            <p:ph type="sldImg"/>
          </p:nvPr>
        </p:nvSpPr>
        <p:spPr/>
      </p:sp>
      <p:sp>
        <p:nvSpPr>
          <p:cNvPr id="258052" name="Rectangle 3"/>
          <p:cNvSpPr>
            <a:spLocks noGrp="1" noChangeArrowheads="1"/>
          </p:cNvSpPr>
          <p:nvPr>
            <p:ph type="body" idx="1"/>
          </p:nvPr>
        </p:nvSpPr>
        <p:spPr>
          <a:noFill/>
        </p:spPr>
        <p:txBody>
          <a:bodyPr/>
          <a:lstStyle/>
          <a:p>
            <a:pPr eaLnBrk="1" hangingPunct="1"/>
            <a:endParaRPr lang="zh-CN" altLang="zh-CN"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C3C21CA-91C4-40FB-A8F7-7BD77FDBF95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49288" y="630238"/>
            <a:ext cx="5610225" cy="31559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27DC7C-EA85-41EA-BE8E-3BC04B9579C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C3C21CA-91C4-40FB-A8F7-7BD77FDBF95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2" descr="图片1"/>
          <p:cNvPicPr>
            <a:picLocks noChangeAspect="1" noChangeArrowheads="1"/>
          </p:cNvPicPr>
          <p:nvPr userDrawn="1"/>
        </p:nvPicPr>
        <p:blipFill>
          <a:blip r:embed="rId2" cstate="print"/>
          <a:srcRect l="2341" t="4160" r="88295" b="80241"/>
          <a:stretch>
            <a:fillRect/>
          </a:stretch>
        </p:blipFill>
        <p:spPr bwMode="auto">
          <a:xfrm>
            <a:off x="95208" y="64271"/>
            <a:ext cx="1047757" cy="964413"/>
          </a:xfrm>
          <a:prstGeom prst="rect">
            <a:avLst/>
          </a:prstGeom>
          <a:noFill/>
          <a:ln w="9525">
            <a:noFill/>
            <a:miter lim="800000"/>
            <a:headEnd/>
            <a:tailEnd/>
          </a:ln>
        </p:spPr>
      </p:pic>
      <p:pic>
        <p:nvPicPr>
          <p:cNvPr id="8" name="Picture 3"/>
          <p:cNvPicPr>
            <a:picLocks noChangeAspect="1" noChangeArrowheads="1"/>
          </p:cNvPicPr>
          <p:nvPr userDrawn="1"/>
        </p:nvPicPr>
        <p:blipFill>
          <a:blip r:embed="rId3" cstate="print"/>
          <a:srcRect l="45067" t="23953"/>
          <a:stretch>
            <a:fillRect/>
          </a:stretch>
        </p:blipFill>
        <p:spPr bwMode="auto">
          <a:xfrm>
            <a:off x="3047979" y="826058"/>
            <a:ext cx="9144021" cy="6033142"/>
          </a:xfrm>
          <a:prstGeom prst="rect">
            <a:avLst/>
          </a:prstGeom>
          <a:noFill/>
          <a:ln w="9525">
            <a:noFill/>
            <a:miter lim="800000"/>
            <a:headEnd/>
            <a:tailEnd/>
          </a:ln>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2"/>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8" name="灯片编号占位符 19"/>
          <p:cNvSpPr>
            <a:spLocks noGrp="1"/>
          </p:cNvSpPr>
          <p:nvPr>
            <p:ph type="sldNum" sz="quarter" idx="4294967295"/>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3" name="灯片编号占位符 19"/>
          <p:cNvSpPr>
            <a:spLocks noGrp="1"/>
          </p:cNvSpPr>
          <p:nvPr>
            <p:ph type="sldNum" sz="quarter" idx="4294967295"/>
          </p:nvPr>
        </p:nvSpPr>
        <p:spPr>
          <a:xfrm>
            <a:off x="11088555" y="6471571"/>
            <a:ext cx="527381" cy="366183"/>
          </a:xfrm>
          <a:prstGeom prst="rect">
            <a:avLst/>
          </a:prstGeom>
        </p:spPr>
        <p:txBody>
          <a:bodyPr/>
          <a:lstStyle/>
          <a:p>
            <a:pPr algn="r" defTabSz="1219200">
              <a:defRPr/>
            </a:pPr>
            <a:fld id="{27232F2B-9A4D-4191-8DC6-3053F0B7DD89}" type="slidenum">
              <a:rPr lang="zh-CN" altLang="en-US" sz="1200" smtClean="0">
                <a:solidFill>
                  <a:prstClr val="white">
                    <a:lumMod val="65000"/>
                  </a:prstClr>
                </a:solidFill>
                <a:ea typeface="微软雅黑" panose="020B0503020204020204" pitchFamily="34" charset="-122"/>
              </a:rPr>
            </a:fld>
            <a:endParaRPr lang="zh-CN" altLang="en-US" sz="1200" dirty="0">
              <a:solidFill>
                <a:prstClr val="white">
                  <a:lumMod val="65000"/>
                </a:prstClr>
              </a:solidFill>
              <a:ea typeface="微软雅黑" panose="020B0503020204020204" pitchFamily="34" charset="-122"/>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8" name="灯片编号占位符 19"/>
          <p:cNvSpPr>
            <a:spLocks noGrp="1"/>
          </p:cNvSpPr>
          <p:nvPr>
            <p:ph type="sldNum" sz="quarter" idx="4294967295"/>
          </p:nvPr>
        </p:nvSpPr>
        <p:spPr>
          <a:xfrm>
            <a:off x="11088555" y="6471571"/>
            <a:ext cx="527381" cy="366183"/>
          </a:xfrm>
          <a:prstGeom prst="rect">
            <a:avLst/>
          </a:prstGeom>
        </p:spPr>
        <p:txBody>
          <a:bodyPr/>
          <a:lstStyle/>
          <a:p>
            <a:pPr algn="r" defTabSz="1219200">
              <a:defRPr/>
            </a:pPr>
            <a:fld id="{27232F2B-9A4D-4191-8DC6-3053F0B7DD89}" type="slidenum">
              <a:rPr lang="zh-CN" altLang="en-US" sz="1200" smtClean="0">
                <a:solidFill>
                  <a:prstClr val="white">
                    <a:lumMod val="65000"/>
                  </a:prstClr>
                </a:solidFill>
                <a:ea typeface="微软雅黑" panose="020B0503020204020204" pitchFamily="34" charset="-122"/>
              </a:rPr>
            </a:fld>
            <a:endParaRPr lang="zh-CN" altLang="en-US" sz="1200" dirty="0">
              <a:solidFill>
                <a:prstClr val="white">
                  <a:lumMod val="65000"/>
                </a:prstClr>
              </a:solidFill>
              <a:ea typeface="微软雅黑" panose="020B0503020204020204" pitchFamily="34" charset="-122"/>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4" name="直接连接符 3"/>
          <p:cNvCxnSpPr/>
          <p:nvPr userDrawn="1"/>
        </p:nvCxnSpPr>
        <p:spPr>
          <a:xfrm>
            <a:off x="839416" y="692696"/>
            <a:ext cx="1134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userDrawn="1"/>
        </p:nvPicPr>
        <p:blipFill rotWithShape="1">
          <a:blip r:embed="rId2" cstate="screen"/>
          <a:srcRect/>
          <a:stretch>
            <a:fillRect/>
          </a:stretch>
        </p:blipFill>
        <p:spPr bwMode="auto">
          <a:xfrm>
            <a:off x="81587" y="69521"/>
            <a:ext cx="733828" cy="783003"/>
          </a:xfrm>
          <a:prstGeom prst="rect">
            <a:avLst/>
          </a:prstGeom>
          <a:noFill/>
          <a:ln w="9525">
            <a:noFill/>
            <a:miter lim="800000"/>
            <a:headEnd/>
            <a:tailEnd/>
          </a:ln>
        </p:spPr>
      </p:pic>
      <p:sp>
        <p:nvSpPr>
          <p:cNvPr id="6"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2" descr="图片1"/>
          <p:cNvPicPr>
            <a:picLocks noChangeAspect="1" noChangeArrowheads="1"/>
          </p:cNvPicPr>
          <p:nvPr userDrawn="1"/>
        </p:nvPicPr>
        <p:blipFill>
          <a:blip r:embed="rId2" cstate="print"/>
          <a:srcRect l="2341" t="4160" r="88295" b="80241"/>
          <a:stretch>
            <a:fillRect/>
          </a:stretch>
        </p:blipFill>
        <p:spPr bwMode="auto">
          <a:xfrm>
            <a:off x="95208" y="64271"/>
            <a:ext cx="1047757" cy="964413"/>
          </a:xfrm>
          <a:prstGeom prst="rect">
            <a:avLst/>
          </a:prstGeom>
          <a:noFill/>
          <a:ln w="9525">
            <a:noFill/>
            <a:miter lim="800000"/>
            <a:headEnd/>
            <a:tailEnd/>
          </a:ln>
        </p:spPr>
      </p:pic>
      <p:pic>
        <p:nvPicPr>
          <p:cNvPr id="3" name="Picture 2" descr="图片1"/>
          <p:cNvPicPr>
            <a:picLocks noChangeAspect="1" noChangeArrowheads="1"/>
          </p:cNvPicPr>
          <p:nvPr userDrawn="1"/>
        </p:nvPicPr>
        <p:blipFill>
          <a:blip r:embed="rId3" cstate="print"/>
          <a:srcRect t="59534"/>
          <a:stretch>
            <a:fillRect/>
          </a:stretch>
        </p:blipFill>
        <p:spPr bwMode="auto">
          <a:xfrm>
            <a:off x="0" y="4156249"/>
            <a:ext cx="12216000" cy="2802533"/>
          </a:xfrm>
          <a:prstGeom prst="rect">
            <a:avLst/>
          </a:prstGeom>
          <a:noFill/>
          <a:ln w="9525">
            <a:noFill/>
            <a:miter lim="800000"/>
            <a:headEnd/>
            <a:tailEnd/>
          </a:ln>
        </p:spPr>
      </p:pic>
      <p:sp>
        <p:nvSpPr>
          <p:cNvPr id="4" name="TextBox 3"/>
          <p:cNvSpPr txBox="1"/>
          <p:nvPr userDrawn="1"/>
        </p:nvSpPr>
        <p:spPr>
          <a:xfrm>
            <a:off x="4762491" y="2036043"/>
            <a:ext cx="3429024" cy="1446550"/>
          </a:xfrm>
          <a:prstGeom prst="rect">
            <a:avLst/>
          </a:prstGeom>
          <a:noFill/>
        </p:spPr>
        <p:txBody>
          <a:bodyPr wrap="square" rtlCol="0">
            <a:spAutoFit/>
          </a:bodyPr>
          <a:lstStyle/>
          <a:p>
            <a:pPr algn="ctr"/>
            <a:r>
              <a:rPr lang="zh-CN" altLang="en-US" sz="8800" kern="0" dirty="0">
                <a:solidFill>
                  <a:schemeClr val="accent6">
                    <a:lumMod val="75000"/>
                  </a:schemeClr>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谢谢！</a:t>
            </a:r>
            <a:endParaRPr lang="zh-CN" altLang="en-US" sz="8800" kern="0" dirty="0">
              <a:solidFill>
                <a:schemeClr val="accent6">
                  <a:lumMod val="75000"/>
                </a:schemeClr>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cxnSp>
        <p:nvCxnSpPr>
          <p:cNvPr id="5" name="直接连接符 4"/>
          <p:cNvCxnSpPr/>
          <p:nvPr userDrawn="1"/>
        </p:nvCxnSpPr>
        <p:spPr>
          <a:xfrm>
            <a:off x="839416" y="692696"/>
            <a:ext cx="1134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rotWithShape="1">
          <a:blip r:embed="rId2" cstate="screen"/>
          <a:srcRect/>
          <a:stretch>
            <a:fillRect/>
          </a:stretch>
        </p:blipFill>
        <p:spPr bwMode="auto">
          <a:xfrm>
            <a:off x="81587" y="69521"/>
            <a:ext cx="733828" cy="783003"/>
          </a:xfrm>
          <a:prstGeom prst="rect">
            <a:avLst/>
          </a:prstGeom>
          <a:noFill/>
          <a:ln w="9525">
            <a:noFill/>
            <a:miter lim="800000"/>
            <a:headEnd/>
            <a:tailEnd/>
          </a:ln>
        </p:spPr>
      </p:pic>
      <p:sp>
        <p:nvSpPr>
          <p:cNvPr id="9"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主体内容">
    <p:spTree>
      <p:nvGrpSpPr>
        <p:cNvPr id="1" name=""/>
        <p:cNvGrpSpPr/>
        <p:nvPr/>
      </p:nvGrpSpPr>
      <p:grpSpPr>
        <a:xfrm>
          <a:off x="0" y="0"/>
          <a:ext cx="0" cy="0"/>
          <a:chOff x="0" y="0"/>
          <a:chExt cx="0" cy="0"/>
        </a:xfrm>
      </p:grpSpPr>
      <p:cxnSp>
        <p:nvCxnSpPr>
          <p:cNvPr id="9" name="直接连接符 8"/>
          <p:cNvCxnSpPr/>
          <p:nvPr userDrawn="1"/>
        </p:nvCxnSpPr>
        <p:spPr>
          <a:xfrm>
            <a:off x="759135" y="632956"/>
            <a:ext cx="11035527" cy="234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descr="图片1"/>
          <p:cNvPicPr>
            <a:picLocks noChangeArrowheads="1"/>
          </p:cNvPicPr>
          <p:nvPr userDrawn="1"/>
        </p:nvPicPr>
        <p:blipFill>
          <a:blip r:embed="rId2" cstate="print"/>
          <a:srcRect l="2341" t="4160" r="88295" b="80241"/>
          <a:stretch>
            <a:fillRect/>
          </a:stretch>
        </p:blipFill>
        <p:spPr bwMode="auto">
          <a:xfrm>
            <a:off x="49953" y="18627"/>
            <a:ext cx="623147" cy="675640"/>
          </a:xfrm>
          <a:prstGeom prst="rect">
            <a:avLst/>
          </a:prstGeom>
          <a:noFill/>
          <a:ln w="9525">
            <a:noFill/>
            <a:miter lim="800000"/>
            <a:headEnd/>
            <a:tailEnd/>
          </a:ln>
        </p:spPr>
      </p:pic>
      <p:sp>
        <p:nvSpPr>
          <p:cNvPr id="11" name="灯片编号占位符 5"/>
          <p:cNvSpPr txBox="1"/>
          <p:nvPr userDrawn="1"/>
        </p:nvSpPr>
        <p:spPr bwMode="auto">
          <a:xfrm>
            <a:off x="149039" y="6546495"/>
            <a:ext cx="864096" cy="290016"/>
          </a:xfrm>
          <a:prstGeom prst="rect">
            <a:avLst/>
          </a:prstGeom>
          <a:noFill/>
          <a:ln>
            <a:miter lim="800000"/>
          </a:ln>
        </p:spPr>
        <p:txBody>
          <a:bodyPr lIns="121917" tIns="60958" rIns="121917" bIns="60958"/>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0C913308-F349-4B6D-A68A-DD1791B4A57B}" type="slidenum">
              <a:rPr lang="zh-CN" altLang="en-US" sz="1300" smtClean="0">
                <a:solidFill>
                  <a:schemeClr val="bg1">
                    <a:lumMod val="75000"/>
                  </a:schemeClr>
                </a:solidFill>
              </a:rPr>
            </a:fld>
            <a:endParaRPr lang="zh-CN" altLang="en-US" sz="1300" dirty="0">
              <a:solidFill>
                <a:schemeClr val="bg1">
                  <a:lumMod val="75000"/>
                </a:scheme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3" name="灯片编号占位符 19"/>
          <p:cNvSpPr>
            <a:spLocks noGrp="1"/>
          </p:cNvSpPr>
          <p:nvPr>
            <p:ph type="sldNum" sz="quarter" idx="4294967295"/>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endParaRPr lang="zh-CN" altLang="en-US"/>
          </a:p>
        </p:txBody>
      </p:sp>
      <p:sp>
        <p:nvSpPr>
          <p:cNvPr id="4"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3.png"/><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3.png"/><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灯片编号占位符 19"/>
          <p:cNvSpPr>
            <a:spLocks noGrp="1"/>
          </p:cNvSpPr>
          <p:nvPr>
            <p:ph type="sldNum" sz="quarter" idx="4"/>
          </p:nvPr>
        </p:nvSpPr>
        <p:spPr>
          <a:xfrm>
            <a:off x="11088555" y="6471572"/>
            <a:ext cx="527381" cy="366183"/>
          </a:xfrm>
          <a:prstGeom prst="rect">
            <a:avLst/>
          </a:prstGeom>
        </p:spPr>
        <p:txBody>
          <a:bodyPr/>
          <a:lstStyle>
            <a:lvl1pPr>
              <a:defRPr sz="1200"/>
            </a:lvl1pPr>
          </a:lstStyle>
          <a:p>
            <a:pPr algn="r">
              <a:defRPr/>
            </a:pPr>
            <a:fld id="{27232F2B-9A4D-4191-8DC6-3053F0B7DD89}" type="slidenum">
              <a:rPr lang="zh-CN" altLang="en-US" smtClean="0">
                <a:solidFill>
                  <a:prstClr val="white">
                    <a:lumMod val="65000"/>
                  </a:prstClr>
                </a:solidFill>
                <a:ea typeface="微软雅黑" panose="020B0503020204020204" pitchFamily="34" charset="-122"/>
              </a:rPr>
            </a:fld>
            <a:endParaRPr lang="zh-CN" altLang="en-US" dirty="0">
              <a:solidFill>
                <a:prstClr val="white">
                  <a:lumMod val="65000"/>
                </a:prstClr>
              </a:solidFill>
              <a:ea typeface="微软雅黑" panose="020B0503020204020204" pitchFamily="34" charset="-122"/>
            </a:endParaRPr>
          </a:p>
        </p:txBody>
      </p:sp>
      <p:sp>
        <p:nvSpPr>
          <p:cNvPr id="6" name="灯片编号占位符 1"/>
          <p:cNvSpPr txBox="1"/>
          <p:nvPr userDrawn="1"/>
        </p:nvSpPr>
        <p:spPr>
          <a:xfrm>
            <a:off x="11545283" y="44624"/>
            <a:ext cx="527381" cy="366183"/>
          </a:xfrm>
          <a:prstGeom prst="rect">
            <a:avLst/>
          </a:prstGeom>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27232F2B-9A4D-4191-8DC6-3053F0B7DD89}" type="slidenum">
              <a:rPr kumimoji="0" lang="zh-CN" altLang="en-US" sz="1200" b="0" i="0" u="none" strike="noStrike" kern="1200" cap="none" spc="0" normalizeH="0" baseline="0" noProof="0" smtClean="0">
                <a:ln>
                  <a:noFill/>
                </a:ln>
                <a:solidFill>
                  <a:prstClr val="white">
                    <a:lumMod val="65000"/>
                  </a:prst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white">
                  <a:lumMod val="65000"/>
                </a:prstClr>
              </a:solidFill>
              <a:effectLst/>
              <a:uLnTx/>
              <a:uFillTx/>
              <a:latin typeface="+mn-lt"/>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直接连接符 6"/>
          <p:cNvCxnSpPr/>
          <p:nvPr userDrawn="1"/>
        </p:nvCxnSpPr>
        <p:spPr>
          <a:xfrm>
            <a:off x="839416" y="692696"/>
            <a:ext cx="11340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userDrawn="1"/>
        </p:nvPicPr>
        <p:blipFill rotWithShape="1">
          <a:blip r:embed="rId7" cstate="screen"/>
          <a:srcRect/>
          <a:stretch>
            <a:fillRect/>
          </a:stretch>
        </p:blipFill>
        <p:spPr bwMode="auto">
          <a:xfrm>
            <a:off x="81587" y="69521"/>
            <a:ext cx="733828" cy="783003"/>
          </a:xfrm>
          <a:prstGeom prst="rect">
            <a:avLst/>
          </a:prstGeom>
          <a:noFill/>
          <a:ln w="9525">
            <a:noFill/>
            <a:miter lim="800000"/>
            <a:headEnd/>
            <a:tailEnd/>
          </a:ln>
        </p:spPr>
      </p:pic>
      <p:sp>
        <p:nvSpPr>
          <p:cNvPr id="10" name="灯片编号占位符 19"/>
          <p:cNvSpPr>
            <a:spLocks noGrp="1"/>
          </p:cNvSpPr>
          <p:nvPr>
            <p:ph type="sldNum" sz="quarter" idx="4"/>
          </p:nvPr>
        </p:nvSpPr>
        <p:spPr>
          <a:xfrm>
            <a:off x="11545283" y="44624"/>
            <a:ext cx="527381" cy="366183"/>
          </a:xfrm>
          <a:prstGeom prst="rect">
            <a:avLst/>
          </a:prstGeom>
        </p:spPr>
        <p:txBody>
          <a:bodyPr/>
          <a:lstStyle>
            <a:lvl1pPr>
              <a:defRPr sz="1200">
                <a:solidFill>
                  <a:schemeClr val="tx1"/>
                </a:solidFill>
              </a:defRPr>
            </a:lvl1pPr>
          </a:lstStyle>
          <a:p>
            <a:pPr algn="r">
              <a:defRPr/>
            </a:pPr>
            <a:fld id="{27232F2B-9A4D-4191-8DC6-3053F0B7DD89}" type="slidenum">
              <a:rPr lang="zh-CN" altLang="en-US" smtClean="0">
                <a:ea typeface="微软雅黑" panose="020B0503020204020204" pitchFamily="34" charset="-122"/>
              </a:rPr>
            </a:fld>
            <a:endParaRPr lang="zh-CN" altLang="en-US" dirty="0">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ransition/>
  <p:hf hdr="0" dt="0"/>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灯片编号占位符 19"/>
          <p:cNvSpPr>
            <a:spLocks noGrp="1"/>
          </p:cNvSpPr>
          <p:nvPr>
            <p:ph type="sldNum" sz="quarter" idx="4"/>
          </p:nvPr>
        </p:nvSpPr>
        <p:spPr>
          <a:xfrm>
            <a:off x="11088555" y="6471571"/>
            <a:ext cx="527381" cy="366183"/>
          </a:xfrm>
          <a:prstGeom prst="rect">
            <a:avLst/>
          </a:prstGeom>
        </p:spPr>
        <p:txBody>
          <a:bodyPr/>
          <a:lstStyle/>
          <a:p>
            <a:pPr algn="r" defTabSz="1219200">
              <a:defRPr/>
            </a:pPr>
            <a:fld id="{27232F2B-9A4D-4191-8DC6-3053F0B7DD89}" type="slidenum">
              <a:rPr lang="zh-CN" altLang="en-US" sz="1200" smtClean="0">
                <a:solidFill>
                  <a:prstClr val="white">
                    <a:lumMod val="65000"/>
                  </a:prstClr>
                </a:solidFill>
                <a:ea typeface="微软雅黑" panose="020B0503020204020204" pitchFamily="34" charset="-122"/>
              </a:rPr>
            </a:fld>
            <a:endParaRPr lang="zh-CN" altLang="en-US" sz="1200" dirty="0">
              <a:solidFill>
                <a:prstClr val="white">
                  <a:lumMod val="65000"/>
                </a:prstClr>
              </a:solidFill>
              <a:ea typeface="微软雅黑" panose="020B0503020204020204" pitchFamily="34" charset="-122"/>
            </a:endParaRPr>
          </a:p>
        </p:txBody>
      </p:sp>
      <p:pic>
        <p:nvPicPr>
          <p:cNvPr id="6" name="图片 5"/>
          <p:cNvPicPr>
            <a:picLocks noChangeAspect="1"/>
          </p:cNvPicPr>
          <p:nvPr userDrawn="1"/>
        </p:nvPicPr>
        <p:blipFill rotWithShape="1">
          <a:blip r:embed="rId7" cstate="screen"/>
          <a:srcRect/>
          <a:stretch>
            <a:fillRect/>
          </a:stretch>
        </p:blipFill>
        <p:spPr bwMode="auto">
          <a:xfrm>
            <a:off x="81586" y="69520"/>
            <a:ext cx="733828" cy="783003"/>
          </a:xfrm>
          <a:prstGeom prst="rect">
            <a:avLst/>
          </a:prstGeom>
          <a:noFill/>
          <a:ln w="9525">
            <a:noFill/>
            <a:miter lim="800000"/>
            <a:headEnd/>
            <a:tailEnd/>
          </a:ln>
        </p:spPr>
      </p:pic>
      <p:cxnSp>
        <p:nvCxnSpPr>
          <p:cNvPr id="7" name="直接连接符 6"/>
          <p:cNvCxnSpPr/>
          <p:nvPr userDrawn="1"/>
        </p:nvCxnSpPr>
        <p:spPr>
          <a:xfrm>
            <a:off x="839416" y="692696"/>
            <a:ext cx="11340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8" name="灯片编号占位符 1"/>
          <p:cNvSpPr txBox="1"/>
          <p:nvPr userDrawn="1"/>
        </p:nvSpPr>
        <p:spPr>
          <a:xfrm>
            <a:off x="11545283" y="44624"/>
            <a:ext cx="527381" cy="366183"/>
          </a:xfrm>
          <a:prstGeom prst="rect">
            <a:avLst/>
          </a:prstGeom>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27232F2B-9A4D-4191-8DC6-3053F0B7DD89}" type="slidenum">
              <a:rPr kumimoji="0" lang="zh-CN" altLang="en-US" sz="1200" b="0" i="0" u="none" strike="noStrike" kern="1200" cap="none" spc="0" normalizeH="0" baseline="0" noProof="0" smtClean="0">
                <a:ln>
                  <a:noFill/>
                </a:ln>
                <a:solidFill>
                  <a:prstClr val="white">
                    <a:lumMod val="65000"/>
                  </a:prstClr>
                </a:solidFill>
                <a:effectLst/>
                <a:uLnTx/>
                <a:uFillTx/>
                <a:latin typeface="+mn-lt"/>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white">
                  <a:lumMod val="65000"/>
                </a:prstClr>
              </a:solidFill>
              <a:effectLst/>
              <a:uLnTx/>
              <a:uFillTx/>
              <a:latin typeface="+mn-lt"/>
              <a:ea typeface="微软雅黑"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ransition/>
  <p:hf hdr="0" dt="0"/>
  <p:txStyles>
    <p:titleStyle>
      <a:lvl1pPr algn="ctr" defTabSz="1219200" rtl="0" eaLnBrk="1" latinLnBrk="0" hangingPunct="1">
        <a:spcBef>
          <a:spcPct val="0"/>
        </a:spcBef>
        <a:buNone/>
        <a:defRPr sz="5865" kern="1200">
          <a:solidFill>
            <a:schemeClr val="tx1"/>
          </a:solidFill>
          <a:latin typeface="+mj-lt"/>
          <a:ea typeface="微软雅黑" panose="020B0503020204020204" pitchFamily="34"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微软雅黑" panose="020B0503020204020204" pitchFamily="34" charset="-122"/>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微软雅黑" panose="020B0503020204020204" pitchFamily="34" charset="-122"/>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2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微软雅黑" panose="020B0503020204020204" pitchFamily="34" charset="-122"/>
          <a:cs typeface="+mn-cs"/>
        </a:defRPr>
      </a:lvl4pPr>
      <a:lvl5pPr marL="27425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微软雅黑" panose="020B0503020204020204" pitchFamily="34" charset="-122"/>
          <a:cs typeface="+mn-cs"/>
        </a:defRPr>
      </a:lvl5pPr>
      <a:lvl6pPr marL="33521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oleObject" Target="../embeddings/oleObject5.bin"/><Relationship Id="rId8" Type="http://schemas.openxmlformats.org/officeDocument/2006/relationships/image" Target="../media/image37.wmf"/><Relationship Id="rId7" Type="http://schemas.openxmlformats.org/officeDocument/2006/relationships/oleObject" Target="../embeddings/oleObject4.bin"/><Relationship Id="rId6" Type="http://schemas.openxmlformats.org/officeDocument/2006/relationships/image" Target="../media/image36.wmf"/><Relationship Id="rId5" Type="http://schemas.openxmlformats.org/officeDocument/2006/relationships/oleObject" Target="../embeddings/oleObject3.bin"/><Relationship Id="rId4" Type="http://schemas.openxmlformats.org/officeDocument/2006/relationships/image" Target="../media/image35.wmf"/><Relationship Id="rId3" Type="http://schemas.openxmlformats.org/officeDocument/2006/relationships/oleObject" Target="../embeddings/oleObject2.bin"/><Relationship Id="rId20" Type="http://schemas.openxmlformats.org/officeDocument/2006/relationships/vmlDrawing" Target="../drawings/vmlDrawing1.vml"/><Relationship Id="rId2" Type="http://schemas.openxmlformats.org/officeDocument/2006/relationships/image" Target="../media/image34.wmf"/><Relationship Id="rId19" Type="http://schemas.openxmlformats.org/officeDocument/2006/relationships/slideLayout" Target="../slideLayouts/slideLayout4.xml"/><Relationship Id="rId18" Type="http://schemas.openxmlformats.org/officeDocument/2006/relationships/image" Target="../media/image42.wmf"/><Relationship Id="rId17" Type="http://schemas.openxmlformats.org/officeDocument/2006/relationships/oleObject" Target="../embeddings/oleObject9.bin"/><Relationship Id="rId16" Type="http://schemas.openxmlformats.org/officeDocument/2006/relationships/image" Target="../media/image41.wmf"/><Relationship Id="rId15" Type="http://schemas.openxmlformats.org/officeDocument/2006/relationships/oleObject" Target="../embeddings/oleObject8.bin"/><Relationship Id="rId14" Type="http://schemas.openxmlformats.org/officeDocument/2006/relationships/image" Target="../media/image40.wmf"/><Relationship Id="rId13" Type="http://schemas.openxmlformats.org/officeDocument/2006/relationships/oleObject" Target="../embeddings/oleObject7.bin"/><Relationship Id="rId12" Type="http://schemas.openxmlformats.org/officeDocument/2006/relationships/image" Target="../media/image39.wmf"/><Relationship Id="rId11" Type="http://schemas.openxmlformats.org/officeDocument/2006/relationships/oleObject" Target="../embeddings/oleObject6.bin"/><Relationship Id="rId10" Type="http://schemas.openxmlformats.org/officeDocument/2006/relationships/image" Target="../media/image38.wmf"/><Relationship Id="rId1"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2.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70.png"/><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14.bin"/><Relationship Id="rId8" Type="http://schemas.openxmlformats.org/officeDocument/2006/relationships/image" Target="../media/image74.wmf"/><Relationship Id="rId7" Type="http://schemas.openxmlformats.org/officeDocument/2006/relationships/oleObject" Target="../embeddings/oleObject13.bin"/><Relationship Id="rId6" Type="http://schemas.openxmlformats.org/officeDocument/2006/relationships/image" Target="../media/image73.wmf"/><Relationship Id="rId5" Type="http://schemas.openxmlformats.org/officeDocument/2006/relationships/oleObject" Target="../embeddings/oleObject12.bin"/><Relationship Id="rId4" Type="http://schemas.openxmlformats.org/officeDocument/2006/relationships/image" Target="../media/image72.wmf"/><Relationship Id="rId3" Type="http://schemas.openxmlformats.org/officeDocument/2006/relationships/oleObject" Target="../embeddings/oleObject11.bin"/><Relationship Id="rId25" Type="http://schemas.openxmlformats.org/officeDocument/2006/relationships/notesSlide" Target="../notesSlides/notesSlide8.xml"/><Relationship Id="rId24" Type="http://schemas.openxmlformats.org/officeDocument/2006/relationships/vmlDrawing" Target="../drawings/vmlDrawing2.vml"/><Relationship Id="rId23" Type="http://schemas.openxmlformats.org/officeDocument/2006/relationships/slideLayout" Target="../slideLayouts/slideLayout4.xml"/><Relationship Id="rId22" Type="http://schemas.openxmlformats.org/officeDocument/2006/relationships/image" Target="../media/image81.wmf"/><Relationship Id="rId21" Type="http://schemas.openxmlformats.org/officeDocument/2006/relationships/oleObject" Target="../embeddings/oleObject20.bin"/><Relationship Id="rId20" Type="http://schemas.openxmlformats.org/officeDocument/2006/relationships/image" Target="../media/image80.wmf"/><Relationship Id="rId2" Type="http://schemas.openxmlformats.org/officeDocument/2006/relationships/image" Target="../media/image71.wmf"/><Relationship Id="rId19" Type="http://schemas.openxmlformats.org/officeDocument/2006/relationships/oleObject" Target="../embeddings/oleObject19.bin"/><Relationship Id="rId18" Type="http://schemas.openxmlformats.org/officeDocument/2006/relationships/image" Target="../media/image79.wmf"/><Relationship Id="rId17" Type="http://schemas.openxmlformats.org/officeDocument/2006/relationships/oleObject" Target="../embeddings/oleObject18.bin"/><Relationship Id="rId16" Type="http://schemas.openxmlformats.org/officeDocument/2006/relationships/image" Target="../media/image78.wmf"/><Relationship Id="rId15" Type="http://schemas.openxmlformats.org/officeDocument/2006/relationships/oleObject" Target="../embeddings/oleObject17.bin"/><Relationship Id="rId14" Type="http://schemas.openxmlformats.org/officeDocument/2006/relationships/image" Target="../media/image77.wmf"/><Relationship Id="rId13" Type="http://schemas.openxmlformats.org/officeDocument/2006/relationships/oleObject" Target="../embeddings/oleObject16.bin"/><Relationship Id="rId12" Type="http://schemas.openxmlformats.org/officeDocument/2006/relationships/image" Target="../media/image76.wmf"/><Relationship Id="rId11" Type="http://schemas.openxmlformats.org/officeDocument/2006/relationships/oleObject" Target="../embeddings/oleObject15.bin"/><Relationship Id="rId10" Type="http://schemas.openxmlformats.org/officeDocument/2006/relationships/image" Target="../media/image75.wmf"/><Relationship Id="rId1"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xml"/><Relationship Id="rId2" Type="http://schemas.openxmlformats.org/officeDocument/2006/relationships/image" Target="../media/image83.png"/><Relationship Id="rId1" Type="http://schemas.openxmlformats.org/officeDocument/2006/relationships/image" Target="../media/image82.pn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image" Target="../media/image5.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notesSlide" Target="../notesSlides/notesSlide1.xml"/><Relationship Id="rId16" Type="http://schemas.openxmlformats.org/officeDocument/2006/relationships/slideLayout" Target="../slideLayouts/slideLayout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7" Type="http://schemas.openxmlformats.org/officeDocument/2006/relationships/slideLayout" Target="../slideLayouts/slideLayout4.xml"/><Relationship Id="rId16" Type="http://schemas.openxmlformats.org/officeDocument/2006/relationships/image" Target="../media/image114.png"/><Relationship Id="rId15" Type="http://schemas.openxmlformats.org/officeDocument/2006/relationships/image" Target="../media/image113.png"/><Relationship Id="rId14" Type="http://schemas.openxmlformats.org/officeDocument/2006/relationships/image" Target="../media/image112.png"/><Relationship Id="rId13" Type="http://schemas.openxmlformats.org/officeDocument/2006/relationships/image" Target="../media/image111.png"/><Relationship Id="rId12" Type="http://schemas.openxmlformats.org/officeDocument/2006/relationships/image" Target="../media/image110.png"/><Relationship Id="rId11" Type="http://schemas.openxmlformats.org/officeDocument/2006/relationships/image" Target="../media/image109.png"/><Relationship Id="rId10" Type="http://schemas.openxmlformats.org/officeDocument/2006/relationships/image" Target="../media/image108.png"/><Relationship Id="rId1" Type="http://schemas.openxmlformats.org/officeDocument/2006/relationships/image" Target="../media/image99.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openxmlformats.org/officeDocument/2006/relationships/image" Target="../media/image121.png"/><Relationship Id="rId2" Type="http://schemas.openxmlformats.org/officeDocument/2006/relationships/image" Target="../media/image123.png"/><Relationship Id="rId1" Type="http://schemas.openxmlformats.org/officeDocument/2006/relationships/image" Target="../media/image122.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xml"/><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4.xml"/><Relationship Id="rId5" Type="http://schemas.openxmlformats.org/officeDocument/2006/relationships/image" Target="../media/image131.GIF"/><Relationship Id="rId4" Type="http://schemas.openxmlformats.org/officeDocument/2006/relationships/image" Target="../media/image130.png"/><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jpeg"/></Relationships>
</file>

<file path=ppt/slides/_rels/slide33.xml.rels><?xml version="1.0" encoding="UTF-8" standalone="yes"?>
<Relationships xmlns="http://schemas.openxmlformats.org/package/2006/relationships"><Relationship Id="rId9" Type="http://schemas.openxmlformats.org/officeDocument/2006/relationships/image" Target="../media/image136.GIF"/><Relationship Id="rId8" Type="http://schemas.openxmlformats.org/officeDocument/2006/relationships/image" Target="../media/image135.wmf"/><Relationship Id="rId7" Type="http://schemas.openxmlformats.org/officeDocument/2006/relationships/oleObject" Target="../embeddings/oleObject24.bin"/><Relationship Id="rId6" Type="http://schemas.openxmlformats.org/officeDocument/2006/relationships/image" Target="../media/image134.wmf"/><Relationship Id="rId5" Type="http://schemas.openxmlformats.org/officeDocument/2006/relationships/oleObject" Target="../embeddings/oleObject23.bin"/><Relationship Id="rId4" Type="http://schemas.openxmlformats.org/officeDocument/2006/relationships/image" Target="../media/image133.wmf"/><Relationship Id="rId3" Type="http://schemas.openxmlformats.org/officeDocument/2006/relationships/oleObject" Target="../embeddings/oleObject22.bin"/><Relationship Id="rId2" Type="http://schemas.openxmlformats.org/officeDocument/2006/relationships/image" Target="../media/image132.wmf"/><Relationship Id="rId15" Type="http://schemas.openxmlformats.org/officeDocument/2006/relationships/notesSlide" Target="../notesSlides/notesSlide14.xml"/><Relationship Id="rId14" Type="http://schemas.openxmlformats.org/officeDocument/2006/relationships/vmlDrawing" Target="../drawings/vmlDrawing3.vml"/><Relationship Id="rId13" Type="http://schemas.openxmlformats.org/officeDocument/2006/relationships/slideLayout" Target="../slideLayouts/slideLayout4.xml"/><Relationship Id="rId12" Type="http://schemas.openxmlformats.org/officeDocument/2006/relationships/image" Target="../media/image138.png"/><Relationship Id="rId11" Type="http://schemas.openxmlformats.org/officeDocument/2006/relationships/image" Target="../media/image137.wmf"/><Relationship Id="rId10" Type="http://schemas.openxmlformats.org/officeDocument/2006/relationships/oleObject" Target="../embeddings/oleObject25.bin"/><Relationship Id="rId1"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2.png"/><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3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44.png"/><Relationship Id="rId1" Type="http://schemas.openxmlformats.org/officeDocument/2006/relationships/image" Target="../media/image143.png"/></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png"/><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53.png"/></Relationships>
</file>

<file path=ppt/slides/_rels/slide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3.xml"/><Relationship Id="rId10" Type="http://schemas.openxmlformats.org/officeDocument/2006/relationships/slideLayout" Target="../slideLayouts/slideLayout4.xml"/><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9" Type="http://schemas.openxmlformats.org/officeDocument/2006/relationships/image" Target="../media/image162.png"/><Relationship Id="rId8" Type="http://schemas.openxmlformats.org/officeDocument/2006/relationships/image" Target="../media/image161.jpeg"/><Relationship Id="rId7" Type="http://schemas.openxmlformats.org/officeDocument/2006/relationships/image" Target="../media/image160.png"/><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3" Type="http://schemas.openxmlformats.org/officeDocument/2006/relationships/image" Target="../media/image156.jpeg"/><Relationship Id="rId2" Type="http://schemas.openxmlformats.org/officeDocument/2006/relationships/image" Target="../media/image155.png"/><Relationship Id="rId10" Type="http://schemas.openxmlformats.org/officeDocument/2006/relationships/slideLayout" Target="../slideLayouts/slideLayout4.xml"/><Relationship Id="rId1" Type="http://schemas.openxmlformats.org/officeDocument/2006/relationships/image" Target="../media/image154.png"/></Relationships>
</file>

<file path=ppt/slides/_rels/slide42.xml.rels><?xml version="1.0" encoding="UTF-8" standalone="yes"?>
<Relationships xmlns="http://schemas.openxmlformats.org/package/2006/relationships"><Relationship Id="rId9" Type="http://schemas.openxmlformats.org/officeDocument/2006/relationships/image" Target="../media/image170.png"/><Relationship Id="rId8" Type="http://schemas.openxmlformats.org/officeDocument/2006/relationships/image" Target="../media/image169.png"/><Relationship Id="rId7" Type="http://schemas.openxmlformats.org/officeDocument/2006/relationships/image" Target="../media/image168.png"/><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3" Type="http://schemas.openxmlformats.org/officeDocument/2006/relationships/image" Target="../media/image164.jpeg"/><Relationship Id="rId2" Type="http://schemas.openxmlformats.org/officeDocument/2006/relationships/image" Target="../media/image12.png"/><Relationship Id="rId12" Type="http://schemas.openxmlformats.org/officeDocument/2006/relationships/notesSlide" Target="../notesSlides/notesSlide15.xml"/><Relationship Id="rId11" Type="http://schemas.openxmlformats.org/officeDocument/2006/relationships/slideLayout" Target="../slideLayouts/slideLayout4.xml"/><Relationship Id="rId10" Type="http://schemas.openxmlformats.org/officeDocument/2006/relationships/image" Target="../media/image171.png"/><Relationship Id="rId1" Type="http://schemas.openxmlformats.org/officeDocument/2006/relationships/image" Target="../media/image1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image" Target="../media/image175.png"/><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image" Target="../media/image172.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image" Target="../media/image176.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xml"/><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image" Target="../media/image179.jpeg"/></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xml"/><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image" Target="../media/image182.jpe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image" Target="../media/image185.png"/></Relationships>
</file>

<file path=ppt/slides/_rels/slide49.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image" Target="../media/image194.GIF"/><Relationship Id="rId3" Type="http://schemas.openxmlformats.org/officeDocument/2006/relationships/image" Target="../media/image193.GIF"/><Relationship Id="rId2" Type="http://schemas.openxmlformats.org/officeDocument/2006/relationships/image" Target="../media/image192.GIF"/><Relationship Id="rId1" Type="http://schemas.openxmlformats.org/officeDocument/2006/relationships/image" Target="../media/image191.GIF"/></Relationships>
</file>

<file path=ppt/slides/_rels/slide5.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5" Type="http://schemas.openxmlformats.org/officeDocument/2006/relationships/notesSlide" Target="../notesSlides/notesSlide4.xml"/><Relationship Id="rId14" Type="http://schemas.openxmlformats.org/officeDocument/2006/relationships/slideLayout" Target="../slideLayouts/slideLayout4.xml"/><Relationship Id="rId13" Type="http://schemas.openxmlformats.org/officeDocument/2006/relationships/image" Target="../media/image30.png"/><Relationship Id="rId12" Type="http://schemas.openxmlformats.org/officeDocument/2006/relationships/image" Target="../media/image29.png"/><Relationship Id="rId11" Type="http://schemas.openxmlformats.org/officeDocument/2006/relationships/image" Target="../media/image28.png"/><Relationship Id="rId10" Type="http://schemas.openxmlformats.org/officeDocument/2006/relationships/image" Target="../media/image27.png"/><Relationship Id="rId1" Type="http://schemas.openxmlformats.org/officeDocument/2006/relationships/image" Target="../media/image18.pn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4.xml"/><Relationship Id="rId5" Type="http://schemas.openxmlformats.org/officeDocument/2006/relationships/image" Target="../media/image199.png"/><Relationship Id="rId4" Type="http://schemas.openxmlformats.org/officeDocument/2006/relationships/image" Target="../media/image198.png"/><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image" Target="../media/image19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4.xml"/><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image" Target="../media/image200.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4.xml"/><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image" Target="../media/image203.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207.png"/><Relationship Id="rId1" Type="http://schemas.openxmlformats.org/officeDocument/2006/relationships/image" Target="../media/image206.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4.xml"/><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image" Target="../media/image20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image" Target="../media/image211.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4.xml"/><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image" Target="../media/image212.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216.png"/><Relationship Id="rId1" Type="http://schemas.openxmlformats.org/officeDocument/2006/relationships/image" Target="../media/image2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8.png"/><Relationship Id="rId1" Type="http://schemas.openxmlformats.org/officeDocument/2006/relationships/image" Target="../media/image217.png"/></Relationships>
</file>

<file path=ppt/slides/_rels/slide61.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4.xml"/><Relationship Id="rId4" Type="http://schemas.openxmlformats.org/officeDocument/2006/relationships/image" Target="../media/image222.png"/><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image" Target="../media/image219.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vmlDrawing" Target="../drawings/vmlDrawing4.vml"/><Relationship Id="rId3" Type="http://schemas.openxmlformats.org/officeDocument/2006/relationships/slideLayout" Target="../slideLayouts/slideLayout4.xml"/><Relationship Id="rId2" Type="http://schemas.openxmlformats.org/officeDocument/2006/relationships/image" Target="../media/image223.wmf"/><Relationship Id="rId1" Type="http://schemas.openxmlformats.org/officeDocument/2006/relationships/oleObject" Target="../embeddings/oleObject26.bin"/></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4.xml"/><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image" Target="../media/image179.jpe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xml"/><Relationship Id="rId2" Type="http://schemas.openxmlformats.org/officeDocument/2006/relationships/image" Target="../media/image219.png"/><Relationship Id="rId1" Type="http://schemas.openxmlformats.org/officeDocument/2006/relationships/image" Target="../media/image224.png"/></Relationships>
</file>

<file path=ppt/slides/_rels/slide65.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4.xml"/><Relationship Id="rId4" Type="http://schemas.openxmlformats.org/officeDocument/2006/relationships/image" Target="../media/image227.png"/><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image" Target="../media/image22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8.png"/><Relationship Id="rId1" Type="http://schemas.openxmlformats.org/officeDocument/2006/relationships/image" Target="../media/image217.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4.xml"/><Relationship Id="rId2" Type="http://schemas.openxmlformats.org/officeDocument/2006/relationships/image" Target="../media/image229.png"/><Relationship Id="rId1" Type="http://schemas.openxmlformats.org/officeDocument/2006/relationships/image" Target="../media/image22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image" Target="../media/image229.png"/></Relationships>
</file>

<file path=ppt/slides/_rels/slide69.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xml"/><Relationship Id="rId2" Type="http://schemas.openxmlformats.org/officeDocument/2006/relationships/image" Target="../media/image231.png"/><Relationship Id="rId1" Type="http://schemas.openxmlformats.org/officeDocument/2006/relationships/image" Target="../media/image230.png"/></Relationships>
</file>

<file path=ppt/slides/_rels/slide7.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image" Target="../media/image5.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7" Type="http://schemas.openxmlformats.org/officeDocument/2006/relationships/notesSlide" Target="../notesSlides/notesSlide6.xml"/><Relationship Id="rId16" Type="http://schemas.openxmlformats.org/officeDocument/2006/relationships/slideLayout" Target="../slideLayouts/slideLayout5.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5.xml"/></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4.xml"/><Relationship Id="rId2" Type="http://schemas.openxmlformats.org/officeDocument/2006/relationships/image" Target="../media/image233.png"/><Relationship Id="rId1" Type="http://schemas.openxmlformats.org/officeDocument/2006/relationships/image" Target="../media/image232.pn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4.xml"/><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image" Target="../media/image234.png"/></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4.xml"/><Relationship Id="rId2" Type="http://schemas.openxmlformats.org/officeDocument/2006/relationships/image" Target="../media/image238.png"/><Relationship Id="rId1" Type="http://schemas.openxmlformats.org/officeDocument/2006/relationships/image" Target="../media/image237.pn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4.xml"/><Relationship Id="rId3" Type="http://schemas.openxmlformats.org/officeDocument/2006/relationships/image" Target="../media/image240.png"/><Relationship Id="rId2" Type="http://schemas.openxmlformats.org/officeDocument/2006/relationships/image" Target="../media/image238.png"/><Relationship Id="rId1" Type="http://schemas.openxmlformats.org/officeDocument/2006/relationships/image" Target="../media/image23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4.xml"/><Relationship Id="rId4" Type="http://schemas.openxmlformats.org/officeDocument/2006/relationships/image" Target="../media/image243.png"/><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image" Target="../media/image13.png"/></Relationships>
</file>

<file path=ppt/slides/_rels/slide77.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249.jpeg"/><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 Id="rId3" Type="http://schemas.openxmlformats.org/officeDocument/2006/relationships/image" Target="../media/image13.png"/><Relationship Id="rId2" Type="http://schemas.openxmlformats.org/officeDocument/2006/relationships/image" Target="../media/image245.png"/><Relationship Id="rId1" Type="http://schemas.openxmlformats.org/officeDocument/2006/relationships/image" Target="../media/image244.jpeg"/></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255.jpeg"/><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image" Target="../media/image243.png"/></Relationships>
</file>

<file path=ppt/slides/_rels/slide7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59.jpeg"/><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image" Target="../media/image256.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33.png"/><Relationship Id="rId1" Type="http://schemas.openxmlformats.org/officeDocument/2006/relationships/image" Target="../media/image3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4.xml"/><Relationship Id="rId3" Type="http://schemas.openxmlformats.org/officeDocument/2006/relationships/image" Target="../media/image261.png"/><Relationship Id="rId2" Type="http://schemas.openxmlformats.org/officeDocument/2006/relationships/image" Target="../media/image10.png"/><Relationship Id="rId1" Type="http://schemas.openxmlformats.org/officeDocument/2006/relationships/image" Target="../media/image260.pn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image" Target="../media/image26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image" Target="../media/image265.png"/></Relationships>
</file>

<file path=ppt/slides/_rels/slide85.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4.xml"/><Relationship Id="rId4" Type="http://schemas.openxmlformats.org/officeDocument/2006/relationships/image" Target="../media/image269.png"/><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image" Target="../media/image266.png"/></Relationships>
</file>

<file path=ppt/slides/_rels/slide86.xml.rels><?xml version="1.0" encoding="UTF-8" standalone="yes"?>
<Relationships xmlns="http://schemas.openxmlformats.org/package/2006/relationships"><Relationship Id="rId7" Type="http://schemas.openxmlformats.org/officeDocument/2006/relationships/notesSlide" Target="../notesSlides/notesSlide46.xml"/><Relationship Id="rId6" Type="http://schemas.openxmlformats.org/officeDocument/2006/relationships/slideLayout" Target="../slideLayouts/slideLayout4.xml"/><Relationship Id="rId5" Type="http://schemas.openxmlformats.org/officeDocument/2006/relationships/image" Target="../media/image273.png"/><Relationship Id="rId4" Type="http://schemas.openxmlformats.org/officeDocument/2006/relationships/image" Target="../media/image272.png"/><Relationship Id="rId3" Type="http://schemas.openxmlformats.org/officeDocument/2006/relationships/image" Target="../media/image271.png"/><Relationship Id="rId2" Type="http://schemas.openxmlformats.org/officeDocument/2006/relationships/image" Target="../media/image260.png"/><Relationship Id="rId1" Type="http://schemas.openxmlformats.org/officeDocument/2006/relationships/image" Target="../media/image27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09654" y="1268760"/>
            <a:ext cx="10144196" cy="5323205"/>
          </a:xfrm>
          <a:prstGeom prst="rect">
            <a:avLst/>
          </a:prstGeom>
        </p:spPr>
        <p:txBody>
          <a:bodyPr wrap="square">
            <a:spAutoFit/>
          </a:bodyPr>
          <a:lstStyle/>
          <a:p>
            <a:pPr algn="ctr"/>
            <a:r>
              <a:rPr lang="en-US" altLang="zh-CN" sz="4800" b="1" spc="100" dirty="0" err="1" smtClean="0">
                <a:latin typeface="黑体" panose="02010609060101010101" pitchFamily="49" charset="-122"/>
                <a:ea typeface="黑体" panose="02010609060101010101" pitchFamily="49" charset="-122"/>
                <a:cs typeface="Times New Roman" panose="02020603050405020304" pitchFamily="18" charset="0"/>
              </a:rPr>
              <a:t>GeoEast</a:t>
            </a:r>
            <a:r>
              <a:rPr lang="zh-CN" altLang="en-US" sz="4800" b="1" spc="100" dirty="0" smtClean="0">
                <a:latin typeface="黑体" panose="02010609060101010101" pitchFamily="49" charset="-122"/>
                <a:ea typeface="黑体" panose="02010609060101010101" pitchFamily="49" charset="-122"/>
                <a:cs typeface="Times New Roman" panose="02020603050405020304" pitchFamily="18" charset="0"/>
              </a:rPr>
              <a:t>噪音压制技术</a:t>
            </a:r>
            <a:endParaRPr lang="en-US" altLang="zh-CN" sz="4800" b="1" spc="100" dirty="0" smtClean="0">
              <a:latin typeface="黑体" panose="02010609060101010101" pitchFamily="49" charset="-122"/>
              <a:ea typeface="黑体" panose="02010609060101010101" pitchFamily="49" charset="-122"/>
              <a:cs typeface="Times New Roman" panose="02020603050405020304" pitchFamily="18" charset="0"/>
            </a:endParaRPr>
          </a:p>
          <a:p>
            <a:pPr algn="ctr"/>
            <a:r>
              <a:rPr lang="zh-CN" altLang="en-US" sz="4800" b="1" spc="100" dirty="0" smtClean="0">
                <a:latin typeface="黑体" panose="02010609060101010101" pitchFamily="49" charset="-122"/>
                <a:ea typeface="黑体" panose="02010609060101010101" pitchFamily="49" charset="-122"/>
                <a:cs typeface="Times New Roman" panose="02020603050405020304" pitchFamily="18" charset="0"/>
              </a:rPr>
              <a:t>应用分析汇报</a:t>
            </a:r>
            <a:endParaRPr lang="en-US" altLang="zh-CN" sz="4800" b="1" spc="100" dirty="0">
              <a:latin typeface="黑体" panose="02010609060101010101" pitchFamily="49" charset="-122"/>
              <a:ea typeface="黑体" panose="02010609060101010101" pitchFamily="49" charset="-122"/>
              <a:cs typeface="Times New Roman" panose="02020603050405020304" pitchFamily="18" charset="0"/>
            </a:endParaRPr>
          </a:p>
          <a:p>
            <a:pPr algn="ctr"/>
            <a:endParaRPr lang="en-US" altLang="zh-CN" sz="4000" spc="100" dirty="0">
              <a:latin typeface="黑体" panose="02010609060101010101" pitchFamily="49" charset="-122"/>
              <a:ea typeface="黑体" panose="02010609060101010101" pitchFamily="49" charset="-122"/>
              <a:cs typeface="Times New Roman" panose="02020603050405020304" pitchFamily="18" charset="0"/>
            </a:endParaRPr>
          </a:p>
          <a:p>
            <a:pPr algn="ctr"/>
            <a:endParaRPr lang="en-US" altLang="zh-CN" sz="4000" spc="100" dirty="0" smtClean="0">
              <a:latin typeface="黑体" panose="02010609060101010101" pitchFamily="49" charset="-122"/>
              <a:ea typeface="黑体" panose="02010609060101010101" pitchFamily="49" charset="-122"/>
              <a:cs typeface="Times New Roman" panose="02020603050405020304" pitchFamily="18" charset="0"/>
            </a:endParaRPr>
          </a:p>
          <a:p>
            <a:pPr algn="ctr"/>
            <a:endParaRPr lang="en-US" altLang="zh-CN" sz="2800" spc="100" dirty="0">
              <a:latin typeface="黑体" panose="02010609060101010101" pitchFamily="49" charset="-122"/>
              <a:ea typeface="黑体" panose="02010609060101010101" pitchFamily="49" charset="-122"/>
              <a:cs typeface="Times New Roman" panose="02020603050405020304" pitchFamily="18" charset="0"/>
            </a:endParaRPr>
          </a:p>
          <a:p>
            <a:pPr algn="ctr"/>
            <a:r>
              <a:rPr lang="zh-CN" altLang="en-US" sz="2800" b="1" spc="100" dirty="0" smtClean="0">
                <a:latin typeface="黑体" panose="02010609060101010101" pitchFamily="49" charset="-122"/>
                <a:ea typeface="黑体" panose="02010609060101010101" pitchFamily="49" charset="-122"/>
                <a:cs typeface="Times New Roman" panose="02020603050405020304" pitchFamily="18" charset="0"/>
              </a:rPr>
              <a:t>汇报人：熊定钰</a:t>
            </a:r>
            <a:endParaRPr lang="en-US" altLang="zh-CN" sz="2800" b="1" spc="100" dirty="0" smtClean="0">
              <a:latin typeface="黑体" panose="02010609060101010101" pitchFamily="49" charset="-122"/>
              <a:ea typeface="黑体" panose="02010609060101010101" pitchFamily="49" charset="-122"/>
              <a:cs typeface="Times New Roman" panose="02020603050405020304" pitchFamily="18" charset="0"/>
            </a:endParaRPr>
          </a:p>
          <a:p>
            <a:pPr algn="ctr"/>
            <a:endParaRPr lang="en-US" altLang="zh-CN" sz="2800" spc="100" dirty="0" smtClean="0">
              <a:latin typeface="黑体" panose="02010609060101010101" pitchFamily="49" charset="-122"/>
              <a:ea typeface="黑体" panose="02010609060101010101" pitchFamily="49" charset="-122"/>
              <a:cs typeface="Times New Roman" panose="02020603050405020304" pitchFamily="18" charset="0"/>
            </a:endParaRPr>
          </a:p>
          <a:p>
            <a:pPr algn="ctr"/>
            <a:endParaRPr lang="en-US" altLang="zh-CN" sz="2800" spc="100" dirty="0">
              <a:latin typeface="黑体" panose="02010609060101010101" pitchFamily="49" charset="-122"/>
              <a:ea typeface="黑体" panose="02010609060101010101" pitchFamily="49" charset="-122"/>
              <a:cs typeface="Times New Roman" panose="02020603050405020304" pitchFamily="18" charset="0"/>
            </a:endParaRPr>
          </a:p>
          <a:p>
            <a:pPr algn="ctr"/>
            <a:r>
              <a:rPr lang="zh-CN" altLang="en-US" sz="2800" spc="100" dirty="0" smtClean="0">
                <a:latin typeface="黑体" panose="02010609060101010101" pitchFamily="49" charset="-122"/>
                <a:ea typeface="黑体" panose="02010609060101010101" pitchFamily="49" charset="-122"/>
                <a:cs typeface="Times New Roman" panose="02020603050405020304" pitchFamily="18" charset="0"/>
              </a:rPr>
              <a:t> 物探</a:t>
            </a:r>
            <a:r>
              <a:rPr lang="zh-CN" altLang="en-US" sz="2800" spc="100" dirty="0">
                <a:latin typeface="黑体" panose="02010609060101010101" pitchFamily="49" charset="-122"/>
                <a:ea typeface="黑体" panose="02010609060101010101" pitchFamily="49" charset="-122"/>
                <a:cs typeface="Times New Roman" panose="02020603050405020304" pitchFamily="18" charset="0"/>
              </a:rPr>
              <a:t>技术</a:t>
            </a:r>
            <a:r>
              <a:rPr lang="zh-CN" altLang="en-US" sz="2800" spc="100" dirty="0" smtClean="0">
                <a:latin typeface="黑体" panose="02010609060101010101" pitchFamily="49" charset="-122"/>
                <a:ea typeface="黑体" panose="02010609060101010101" pitchFamily="49" charset="-122"/>
                <a:cs typeface="Times New Roman" panose="02020603050405020304" pitchFamily="18" charset="0"/>
              </a:rPr>
              <a:t>研究中心</a:t>
            </a:r>
            <a:endParaRPr lang="en-US" altLang="zh-CN" sz="2800" spc="100" dirty="0" smtClean="0">
              <a:latin typeface="黑体" panose="02010609060101010101" pitchFamily="49" charset="-122"/>
              <a:ea typeface="黑体" panose="02010609060101010101" pitchFamily="49" charset="-122"/>
              <a:cs typeface="Times New Roman" panose="02020603050405020304" pitchFamily="18" charset="0"/>
            </a:endParaRPr>
          </a:p>
          <a:p>
            <a:pPr algn="ctr"/>
            <a:r>
              <a:rPr lang="en-US" altLang="zh-CN" sz="2400" spc="100" dirty="0" smtClean="0">
                <a:latin typeface="黑体" panose="02010609060101010101" pitchFamily="49" charset="-122"/>
                <a:ea typeface="黑体" panose="02010609060101010101" pitchFamily="49" charset="-122"/>
                <a:cs typeface="Times New Roman" panose="02020603050405020304" pitchFamily="18" charset="0"/>
              </a:rPr>
              <a:t>2025.10</a:t>
            </a:r>
            <a:endParaRPr lang="en-US" altLang="zh-CN" sz="2400" spc="100" dirty="0">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64823" y="764704"/>
            <a:ext cx="11460531" cy="1052596"/>
          </a:xfrm>
          <a:prstGeom prst="rect">
            <a:avLst/>
          </a:prstGeom>
        </p:spPr>
        <p:txBody>
          <a:bodyPr wrap="square">
            <a:spAutoFit/>
          </a:bodyPr>
          <a:lstStyle/>
          <a:p>
            <a:pPr algn="just">
              <a:lnSpc>
                <a:spcPct val="130000"/>
              </a:lnSpc>
            </a:pP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该方法采用</a:t>
            </a:r>
            <a:r>
              <a:rPr lang="zh-CN" altLang="en-US" sz="2400" dirty="0" smtClean="0">
                <a:latin typeface="微软雅黑" panose="020B0503020204020204" pitchFamily="34" charset="-122"/>
                <a:ea typeface="微软雅黑" panose="020B0503020204020204" pitchFamily="34" charset="-122"/>
              </a:rPr>
              <a:t>余弦函数模拟单</a:t>
            </a:r>
            <a:r>
              <a:rPr lang="zh-CN" altLang="en-US" sz="2400" dirty="0">
                <a:latin typeface="微软雅黑" panose="020B0503020204020204" pitchFamily="34" charset="-122"/>
                <a:ea typeface="微软雅黑" panose="020B0503020204020204" pitchFamily="34" charset="-122"/>
              </a:rPr>
              <a:t>频</a:t>
            </a:r>
            <a:r>
              <a:rPr lang="zh-CN" altLang="en-US" sz="2400" dirty="0" smtClean="0">
                <a:latin typeface="微软雅黑" panose="020B0503020204020204" pitchFamily="34" charset="-122"/>
                <a:ea typeface="微软雅黑" panose="020B0503020204020204" pitchFamily="34" charset="-122"/>
              </a:rPr>
              <a:t>干扰波，</a:t>
            </a:r>
            <a:r>
              <a:rPr lang="zh-CN" altLang="en-US" sz="2400" dirty="0">
                <a:latin typeface="微软雅黑" panose="020B0503020204020204" pitchFamily="34" charset="-122"/>
                <a:ea typeface="微软雅黑" panose="020B0503020204020204" pitchFamily="34" charset="-122"/>
              </a:rPr>
              <a:t>通过</a:t>
            </a:r>
            <a:r>
              <a:rPr lang="zh-CN" altLang="zh-CN" sz="2400" dirty="0">
                <a:latin typeface="微软雅黑" panose="020B0503020204020204" pitchFamily="34" charset="-122"/>
                <a:ea typeface="微软雅黑" panose="020B0503020204020204" pitchFamily="34" charset="-122"/>
              </a:rPr>
              <a:t>快速频率和时延</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扫描构建单</a:t>
            </a: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频波模型</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，分离单频波干扰和其它信号。</a:t>
            </a:r>
            <a:endPar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21" name="矩形 20"/>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6626" name="Rectangle 2"/>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26625" name="Object 1"/>
          <p:cNvGraphicFramePr>
            <a:graphicFrameLocks noChangeAspect="1"/>
          </p:cNvGraphicFramePr>
          <p:nvPr/>
        </p:nvGraphicFramePr>
        <p:xfrm>
          <a:off x="2952728" y="2298517"/>
          <a:ext cx="4286280" cy="554114"/>
        </p:xfrm>
        <a:graphic>
          <a:graphicData uri="http://schemas.openxmlformats.org/presentationml/2006/ole">
            <mc:AlternateContent xmlns:mc="http://schemas.openxmlformats.org/markup-compatibility/2006">
              <mc:Choice xmlns:v="urn:schemas-microsoft-com:vml" Requires="v">
                <p:oleObj spid="_x0000_s346188" name="公式" r:id="rId1" imgW="1917700" imgH="228600" progId="Equation.3">
                  <p:embed/>
                </p:oleObj>
              </mc:Choice>
              <mc:Fallback>
                <p:oleObj name="公式" r:id="rId1" imgW="1917700" imgH="228600" progId="Equation.3">
                  <p:embed/>
                  <p:pic>
                    <p:nvPicPr>
                      <p:cNvPr id="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28" y="2298517"/>
                        <a:ext cx="4286280" cy="5541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31" name="Rectangle 7"/>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637" name="Rectangle 13"/>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638" name="Rectangle 14"/>
          <p:cNvSpPr>
            <a:spLocks noChangeArrowheads="1"/>
          </p:cNvSpPr>
          <p:nvPr/>
        </p:nvSpPr>
        <p:spPr bwMode="auto">
          <a:xfrm>
            <a:off x="0" y="47625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644" name="Rectangle 20"/>
          <p:cNvSpPr>
            <a:spLocks noChangeArrowheads="1"/>
          </p:cNvSpPr>
          <p:nvPr/>
        </p:nvSpPr>
        <p:spPr bwMode="auto">
          <a:xfrm>
            <a:off x="0" y="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26643" name="Object 19"/>
          <p:cNvGraphicFramePr>
            <a:graphicFrameLocks noChangeAspect="1"/>
          </p:cNvGraphicFramePr>
          <p:nvPr/>
        </p:nvGraphicFramePr>
        <p:xfrm>
          <a:off x="4252919" y="3184191"/>
          <a:ext cx="3057527" cy="1030627"/>
        </p:xfrm>
        <a:graphic>
          <a:graphicData uri="http://schemas.openxmlformats.org/presentationml/2006/ole">
            <mc:AlternateContent xmlns:mc="http://schemas.openxmlformats.org/markup-compatibility/2006">
              <mc:Choice xmlns:v="urn:schemas-microsoft-com:vml" Requires="v">
                <p:oleObj spid="_x0000_s346189" name="公式" r:id="rId3" imgW="1129665" imgH="469900" progId="Equation.3">
                  <p:embed/>
                </p:oleObj>
              </mc:Choice>
              <mc:Fallback>
                <p:oleObj name="公式" r:id="rId3" imgW="1129665" imgH="4699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919" y="3184191"/>
                        <a:ext cx="3057527" cy="10306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645" name="Rectangle 21"/>
          <p:cNvSpPr>
            <a:spLocks noChangeArrowheads="1"/>
          </p:cNvSpPr>
          <p:nvPr/>
        </p:nvSpPr>
        <p:spPr bwMode="auto">
          <a:xfrm>
            <a:off x="0" y="476250"/>
            <a:ext cx="12192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pSp>
        <p:nvGrpSpPr>
          <p:cNvPr id="2" name="组合 56"/>
          <p:cNvGrpSpPr/>
          <p:nvPr/>
        </p:nvGrpSpPr>
        <p:grpSpPr>
          <a:xfrm>
            <a:off x="5201919" y="4929198"/>
            <a:ext cx="1822775" cy="1143008"/>
            <a:chOff x="4667240" y="4643446"/>
            <a:chExt cx="1822775" cy="1143008"/>
          </a:xfrm>
        </p:grpSpPr>
        <p:graphicFrame>
          <p:nvGraphicFramePr>
            <p:cNvPr id="31" name="Object 10"/>
            <p:cNvGraphicFramePr>
              <a:graphicFrameLocks noChangeAspect="1"/>
            </p:cNvGraphicFramePr>
            <p:nvPr/>
          </p:nvGraphicFramePr>
          <p:xfrm>
            <a:off x="4738678" y="4643446"/>
            <a:ext cx="619125" cy="296862"/>
          </p:xfrm>
          <a:graphic>
            <a:graphicData uri="http://schemas.openxmlformats.org/presentationml/2006/ole">
              <mc:AlternateContent xmlns:mc="http://schemas.openxmlformats.org/markup-compatibility/2006">
                <mc:Choice xmlns:v="urn:schemas-microsoft-com:vml" Requires="v">
                  <p:oleObj spid="_x0000_s346190" name="公式" r:id="rId5" imgW="304800" imgH="228600" progId="Equation.3">
                    <p:embed/>
                  </p:oleObj>
                </mc:Choice>
                <mc:Fallback>
                  <p:oleObj name="公式" r:id="rId5" imgW="304800" imgH="228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8678" y="4643446"/>
                          <a:ext cx="619125"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47" name="Object 23"/>
            <p:cNvGraphicFramePr>
              <a:graphicFrameLocks noChangeAspect="1"/>
            </p:cNvGraphicFramePr>
            <p:nvPr/>
          </p:nvGraphicFramePr>
          <p:xfrm>
            <a:off x="4667240" y="5072074"/>
            <a:ext cx="696912" cy="263525"/>
          </p:xfrm>
          <a:graphic>
            <a:graphicData uri="http://schemas.openxmlformats.org/presentationml/2006/ole">
              <mc:AlternateContent xmlns:mc="http://schemas.openxmlformats.org/markup-compatibility/2006">
                <mc:Choice xmlns:v="urn:schemas-microsoft-com:vml" Requires="v">
                  <p:oleObj spid="_x0000_s346191" name="公式" r:id="rId7" imgW="342900" imgH="203200" progId="Equation.3">
                    <p:embed/>
                  </p:oleObj>
                </mc:Choice>
                <mc:Fallback>
                  <p:oleObj name="公式" r:id="rId7" imgW="342900" imgH="2032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40" y="5072074"/>
                          <a:ext cx="696912"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48" name="Object 24"/>
            <p:cNvGraphicFramePr>
              <a:graphicFrameLocks noChangeAspect="1"/>
            </p:cNvGraphicFramePr>
            <p:nvPr/>
          </p:nvGraphicFramePr>
          <p:xfrm>
            <a:off x="4833951" y="5492752"/>
            <a:ext cx="360362" cy="279400"/>
          </p:xfrm>
          <a:graphic>
            <a:graphicData uri="http://schemas.openxmlformats.org/presentationml/2006/ole">
              <mc:AlternateContent xmlns:mc="http://schemas.openxmlformats.org/markup-compatibility/2006">
                <mc:Choice xmlns:v="urn:schemas-microsoft-com:vml" Requires="v">
                  <p:oleObj spid="_x0000_s346192" name="公式" r:id="rId9" imgW="177800" imgH="215900" progId="Equation.3">
                    <p:embed/>
                  </p:oleObj>
                </mc:Choice>
                <mc:Fallback>
                  <p:oleObj name="公式" r:id="rId9" imgW="177800" imgH="21590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3951" y="5492752"/>
                          <a:ext cx="360362"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Rectangle 10"/>
            <p:cNvSpPr>
              <a:spLocks noChangeArrowheads="1"/>
            </p:cNvSpPr>
            <p:nvPr/>
          </p:nvSpPr>
          <p:spPr bwMode="auto">
            <a:xfrm>
              <a:off x="5201919" y="4703733"/>
              <a:ext cx="1251271"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en-US" altLang="zh-CN" sz="1400" kern="100" dirty="0" smtClean="0">
                  <a:solidFill>
                    <a:srgbClr val="000000"/>
                  </a:solidFill>
                  <a:latin typeface="微软雅黑" panose="020B0503020204020204" pitchFamily="34" charset="-122"/>
                  <a:ea typeface="微软雅黑" panose="020B0503020204020204" pitchFamily="34" charset="-122"/>
                </a:rPr>
                <a:t>:  </a:t>
              </a:r>
              <a:r>
                <a:rPr lang="zh-CN" altLang="en-US" sz="1400" kern="100" dirty="0" smtClean="0">
                  <a:solidFill>
                    <a:srgbClr val="000000"/>
                  </a:solidFill>
                  <a:latin typeface="微软雅黑" panose="020B0503020204020204" pitchFamily="34" charset="-122"/>
                  <a:ea typeface="微软雅黑" panose="020B0503020204020204" pitchFamily="34" charset="-122"/>
                </a:rPr>
                <a:t>最大振幅</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sp>
          <p:nvSpPr>
            <p:cNvPr id="44" name="Rectangle 10"/>
            <p:cNvSpPr>
              <a:spLocks noChangeArrowheads="1"/>
            </p:cNvSpPr>
            <p:nvPr/>
          </p:nvSpPr>
          <p:spPr bwMode="auto">
            <a:xfrm>
              <a:off x="5238744" y="5121487"/>
              <a:ext cx="1251271"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en-US" altLang="zh-CN" sz="1400" kern="100" dirty="0" smtClean="0">
                  <a:solidFill>
                    <a:srgbClr val="000000"/>
                  </a:solidFill>
                  <a:latin typeface="微软雅黑" panose="020B0503020204020204" pitchFamily="34" charset="-122"/>
                  <a:ea typeface="微软雅黑" panose="020B0503020204020204" pitchFamily="34" charset="-122"/>
                </a:rPr>
                <a:t>:  </a:t>
              </a:r>
              <a:r>
                <a:rPr lang="zh-CN" altLang="en-US" sz="1400" kern="100" dirty="0" smtClean="0">
                  <a:solidFill>
                    <a:srgbClr val="000000"/>
                  </a:solidFill>
                  <a:latin typeface="微软雅黑" panose="020B0503020204020204" pitchFamily="34" charset="-122"/>
                  <a:ea typeface="微软雅黑" panose="020B0503020204020204" pitchFamily="34" charset="-122"/>
                </a:rPr>
                <a:t>次大振幅</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sp>
          <p:nvSpPr>
            <p:cNvPr id="45" name="Rectangle 10"/>
            <p:cNvSpPr>
              <a:spLocks noChangeArrowheads="1"/>
            </p:cNvSpPr>
            <p:nvPr/>
          </p:nvSpPr>
          <p:spPr bwMode="auto">
            <a:xfrm>
              <a:off x="5238744" y="5478677"/>
              <a:ext cx="1251271"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en-US" altLang="zh-CN" sz="1400" kern="100" dirty="0" smtClean="0">
                  <a:solidFill>
                    <a:srgbClr val="000000"/>
                  </a:solidFill>
                  <a:latin typeface="微软雅黑" panose="020B0503020204020204" pitchFamily="34" charset="-122"/>
                  <a:ea typeface="微软雅黑" panose="020B0503020204020204" pitchFamily="34" charset="-122"/>
                </a:rPr>
                <a:t>:  </a:t>
              </a:r>
              <a:r>
                <a:rPr lang="zh-CN" altLang="en-US" sz="1400" kern="100" dirty="0" smtClean="0">
                  <a:solidFill>
                    <a:srgbClr val="000000"/>
                  </a:solidFill>
                  <a:latin typeface="微软雅黑" panose="020B0503020204020204" pitchFamily="34" charset="-122"/>
                  <a:ea typeface="微软雅黑" panose="020B0503020204020204" pitchFamily="34" charset="-122"/>
                </a:rPr>
                <a:t>振幅比值</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grpSp>
      <p:grpSp>
        <p:nvGrpSpPr>
          <p:cNvPr id="4" name="组合 47"/>
          <p:cNvGrpSpPr/>
          <p:nvPr/>
        </p:nvGrpSpPr>
        <p:grpSpPr>
          <a:xfrm>
            <a:off x="2952728" y="4857760"/>
            <a:ext cx="3714776" cy="1253591"/>
            <a:chOff x="4667240" y="4786322"/>
            <a:chExt cx="3548487" cy="1253591"/>
          </a:xfrm>
        </p:grpSpPr>
        <p:graphicFrame>
          <p:nvGraphicFramePr>
            <p:cNvPr id="49" name="Object 5"/>
            <p:cNvGraphicFramePr>
              <a:graphicFrameLocks noChangeAspect="1"/>
            </p:cNvGraphicFramePr>
            <p:nvPr/>
          </p:nvGraphicFramePr>
          <p:xfrm>
            <a:off x="4669924" y="5193541"/>
            <a:ext cx="466165" cy="209550"/>
          </p:xfrm>
          <a:graphic>
            <a:graphicData uri="http://schemas.openxmlformats.org/presentationml/2006/ole">
              <mc:AlternateContent xmlns:mc="http://schemas.openxmlformats.org/markup-compatibility/2006">
                <mc:Choice xmlns:v="urn:schemas-microsoft-com:vml" Requires="v">
                  <p:oleObj spid="_x0000_s346193" name="公式" r:id="rId11" imgW="152400" imgH="203200" progId="Equation.3">
                    <p:embed/>
                  </p:oleObj>
                </mc:Choice>
                <mc:Fallback>
                  <p:oleObj name="公式" r:id="rId11" imgW="152400" imgH="20320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69924" y="5193541"/>
                          <a:ext cx="466165"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4"/>
            <p:cNvGraphicFramePr>
              <a:graphicFrameLocks noChangeAspect="1"/>
            </p:cNvGraphicFramePr>
            <p:nvPr/>
          </p:nvGraphicFramePr>
          <p:xfrm>
            <a:off x="4765837" y="5500702"/>
            <a:ext cx="419379" cy="214314"/>
          </p:xfrm>
          <a:graphic>
            <a:graphicData uri="http://schemas.openxmlformats.org/presentationml/2006/ole">
              <mc:AlternateContent xmlns:mc="http://schemas.openxmlformats.org/markup-compatibility/2006">
                <mc:Choice xmlns:v="urn:schemas-microsoft-com:vml" Requires="v">
                  <p:oleObj spid="_x0000_s346194" name="公式" r:id="rId13" imgW="127000" imgH="139700" progId="Equation.3">
                    <p:embed/>
                  </p:oleObj>
                </mc:Choice>
                <mc:Fallback>
                  <p:oleObj name="公式" r:id="rId13" imgW="127000" imgH="13970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5837" y="5500702"/>
                          <a:ext cx="419379" cy="2143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 name="Object 3"/>
            <p:cNvGraphicFramePr>
              <a:graphicFrameLocks noChangeAspect="1"/>
            </p:cNvGraphicFramePr>
            <p:nvPr/>
          </p:nvGraphicFramePr>
          <p:xfrm>
            <a:off x="4667240" y="5803574"/>
            <a:ext cx="486335" cy="225843"/>
          </p:xfrm>
          <a:graphic>
            <a:graphicData uri="http://schemas.openxmlformats.org/presentationml/2006/ole">
              <mc:AlternateContent xmlns:mc="http://schemas.openxmlformats.org/markup-compatibility/2006">
                <mc:Choice xmlns:v="urn:schemas-microsoft-com:vml" Requires="v">
                  <p:oleObj spid="_x0000_s346195" name="公式" r:id="rId15" imgW="189865" imgH="177165" progId="Equation.3">
                    <p:embed/>
                  </p:oleObj>
                </mc:Choice>
                <mc:Fallback>
                  <p:oleObj name="公式" r:id="rId15" imgW="189865" imgH="177165" progId="Equation.3">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67240" y="5803574"/>
                          <a:ext cx="486335" cy="225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Rectangle 10"/>
            <p:cNvSpPr>
              <a:spLocks noChangeArrowheads="1"/>
            </p:cNvSpPr>
            <p:nvPr/>
          </p:nvSpPr>
          <p:spPr bwMode="auto">
            <a:xfrm>
              <a:off x="5167306" y="4786322"/>
              <a:ext cx="785818"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en-US" altLang="zh-CN" sz="1400" kern="100" dirty="0" smtClean="0">
                  <a:solidFill>
                    <a:srgbClr val="000000"/>
                  </a:solidFill>
                  <a:latin typeface="微软雅黑" panose="020B0503020204020204" pitchFamily="34" charset="-122"/>
                  <a:ea typeface="微软雅黑" panose="020B0503020204020204" pitchFamily="34" charset="-122"/>
                </a:rPr>
                <a:t>:  </a:t>
              </a:r>
              <a:r>
                <a:rPr lang="zh-CN" altLang="en-US" sz="1400" kern="100" dirty="0" smtClean="0">
                  <a:solidFill>
                    <a:srgbClr val="000000"/>
                  </a:solidFill>
                  <a:latin typeface="微软雅黑" panose="020B0503020204020204" pitchFamily="34" charset="-122"/>
                  <a:ea typeface="微软雅黑" panose="020B0503020204020204" pitchFamily="34" charset="-122"/>
                </a:rPr>
                <a:t>振幅</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sp>
          <p:nvSpPr>
            <p:cNvPr id="53" name="Rectangle 10"/>
            <p:cNvSpPr>
              <a:spLocks noChangeArrowheads="1"/>
            </p:cNvSpPr>
            <p:nvPr/>
          </p:nvSpPr>
          <p:spPr bwMode="auto">
            <a:xfrm>
              <a:off x="5167306" y="5121487"/>
              <a:ext cx="773211"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en-US" altLang="zh-CN" sz="1400" kern="100" dirty="0" smtClean="0">
                  <a:solidFill>
                    <a:srgbClr val="000000"/>
                  </a:solidFill>
                  <a:latin typeface="微软雅黑" panose="020B0503020204020204" pitchFamily="34" charset="-122"/>
                  <a:ea typeface="微软雅黑" panose="020B0503020204020204" pitchFamily="34" charset="-122"/>
                </a:rPr>
                <a:t>:   </a:t>
              </a:r>
              <a:r>
                <a:rPr lang="zh-CN" altLang="en-US" sz="1400" kern="100" dirty="0" smtClean="0">
                  <a:solidFill>
                    <a:srgbClr val="000000"/>
                  </a:solidFill>
                  <a:latin typeface="微软雅黑" panose="020B0503020204020204" pitchFamily="34" charset="-122"/>
                  <a:ea typeface="微软雅黑" panose="020B0503020204020204" pitchFamily="34" charset="-122"/>
                </a:rPr>
                <a:t>频率</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sp>
          <p:nvSpPr>
            <p:cNvPr id="54" name="Rectangle 10"/>
            <p:cNvSpPr>
              <a:spLocks noChangeArrowheads="1"/>
            </p:cNvSpPr>
            <p:nvPr/>
          </p:nvSpPr>
          <p:spPr bwMode="auto">
            <a:xfrm>
              <a:off x="5148696" y="5424359"/>
              <a:ext cx="3059227"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1400" kern="100" dirty="0" smtClean="0">
                  <a:solidFill>
                    <a:srgbClr val="000000"/>
                  </a:solidFill>
                  <a:latin typeface="微软雅黑" panose="020B0503020204020204" pitchFamily="34" charset="-122"/>
                  <a:ea typeface="微软雅黑" panose="020B0503020204020204" pitchFamily="34" charset="-122"/>
                </a:rPr>
                <a:t>：延迟时</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sp>
          <p:nvSpPr>
            <p:cNvPr id="55" name="Rectangle 10"/>
            <p:cNvSpPr>
              <a:spLocks noChangeArrowheads="1"/>
            </p:cNvSpPr>
            <p:nvPr/>
          </p:nvSpPr>
          <p:spPr bwMode="auto">
            <a:xfrm>
              <a:off x="5156500" y="5732136"/>
              <a:ext cx="3059227" cy="307777"/>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lang="zh-CN" altLang="en-US" sz="1400" kern="100" dirty="0" smtClean="0">
                  <a:solidFill>
                    <a:srgbClr val="000000"/>
                  </a:solidFill>
                  <a:latin typeface="微软雅黑" panose="020B0503020204020204" pitchFamily="34" charset="-122"/>
                  <a:ea typeface="微软雅黑" panose="020B0503020204020204" pitchFamily="34" charset="-122"/>
                </a:rPr>
                <a:t>：采样率</a:t>
              </a:r>
              <a:endParaRPr lang="zh-CN" altLang="en-US" sz="1400" kern="100" dirty="0" smtClean="0">
                <a:solidFill>
                  <a:srgbClr val="000000"/>
                </a:solidFill>
                <a:latin typeface="微软雅黑" panose="020B0503020204020204" pitchFamily="34" charset="-122"/>
                <a:ea typeface="微软雅黑" panose="020B0503020204020204" pitchFamily="34" charset="-122"/>
              </a:endParaRPr>
            </a:p>
          </p:txBody>
        </p:sp>
        <p:graphicFrame>
          <p:nvGraphicFramePr>
            <p:cNvPr id="56" name="Object 10"/>
            <p:cNvGraphicFramePr>
              <a:graphicFrameLocks noChangeAspect="1"/>
            </p:cNvGraphicFramePr>
            <p:nvPr/>
          </p:nvGraphicFramePr>
          <p:xfrm>
            <a:off x="4728172" y="4857761"/>
            <a:ext cx="296258" cy="214314"/>
          </p:xfrm>
          <a:graphic>
            <a:graphicData uri="http://schemas.openxmlformats.org/presentationml/2006/ole">
              <mc:AlternateContent xmlns:mc="http://schemas.openxmlformats.org/markup-compatibility/2006">
                <mc:Choice xmlns:v="urn:schemas-microsoft-com:vml" Requires="v">
                  <p:oleObj spid="_x0000_s346196" name="公式" r:id="rId17" imgW="152400" imgH="165100" progId="Equation.3">
                    <p:embed/>
                  </p:oleObj>
                </mc:Choice>
                <mc:Fallback>
                  <p:oleObj name="公式" r:id="rId17" imgW="152400" imgH="165100" progId="Equation.3">
                    <p:embed/>
                    <p:pic>
                      <p:nvPicPr>
                        <p:cNvPr id="0"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28172" y="4857761"/>
                          <a:ext cx="296258" cy="2143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 name="矩形 29"/>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64823" y="764704"/>
            <a:ext cx="10640931" cy="5112568"/>
            <a:chOff x="704220" y="764704"/>
            <a:chExt cx="8303653" cy="3865245"/>
          </a:xfrm>
        </p:grpSpPr>
        <p:sp>
          <p:nvSpPr>
            <p:cNvPr id="3" name="矩形 2"/>
            <p:cNvSpPr/>
            <p:nvPr/>
          </p:nvSpPr>
          <p:spPr>
            <a:xfrm>
              <a:off x="704220" y="764704"/>
              <a:ext cx="8303653" cy="795792"/>
            </a:xfrm>
            <a:prstGeom prst="rect">
              <a:avLst/>
            </a:prstGeom>
          </p:spPr>
          <p:txBody>
            <a:bodyPr wrap="square">
              <a:spAutoFit/>
            </a:bodyPr>
            <a:lstStyle/>
            <a:p>
              <a:pPr algn="just">
                <a:lnSpc>
                  <a:spcPct val="130000"/>
                </a:lnSpc>
              </a:pP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地震数据中的单频波干扰主要是</a:t>
              </a:r>
              <a:r>
                <a:rPr lang="en-US" altLang="zh-CN"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50Hz</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交流电，波形特征比较稳定，完全可以利用</a:t>
              </a:r>
              <a:r>
                <a:rPr lang="zh-CN" altLang="en-US" sz="2400" dirty="0" smtClean="0">
                  <a:latin typeface="微软雅黑" panose="020B0503020204020204" pitchFamily="34" charset="-122"/>
                  <a:ea typeface="微软雅黑" panose="020B0503020204020204" pitchFamily="34" charset="-122"/>
                </a:rPr>
                <a:t>余弦函数逼近法构建单频波模型，完成单频干扰波压制。</a:t>
              </a:r>
              <a:endPar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p:txBody>
        </p:sp>
        <p:grpSp>
          <p:nvGrpSpPr>
            <p:cNvPr id="4" name="组合 3"/>
            <p:cNvGrpSpPr/>
            <p:nvPr/>
          </p:nvGrpSpPr>
          <p:grpSpPr>
            <a:xfrm>
              <a:off x="3967092" y="1654217"/>
              <a:ext cx="5040781" cy="2975732"/>
              <a:chOff x="1219521" y="1196752"/>
              <a:chExt cx="7169697" cy="3816424"/>
            </a:xfrm>
          </p:grpSpPr>
          <p:pic>
            <p:nvPicPr>
              <p:cNvPr id="5" name="Picture 2" descr="D:\usr\99\noise\tig4.gif"/>
              <p:cNvPicPr preferRelativeResize="0">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9521" y="1196752"/>
                <a:ext cx="3600000" cy="3816424"/>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2" descr="D:\usr\99\noise\tig2.gif"/>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218" y="1196752"/>
                <a:ext cx="36000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23" y="2059568"/>
            <a:ext cx="4212755" cy="3823005"/>
          </a:xfrm>
          <a:prstGeom prst="rect">
            <a:avLst/>
          </a:prstGeom>
          <a:ln w="25400">
            <a:solidFill>
              <a:schemeClr val="bg1">
                <a:lumMod val="85000"/>
              </a:schemeClr>
            </a:solidFill>
          </a:ln>
        </p:spPr>
      </p:pic>
      <p:sp>
        <p:nvSpPr>
          <p:cNvPr id="11" name="矩形 10"/>
          <p:cNvSpPr/>
          <p:nvPr/>
        </p:nvSpPr>
        <p:spPr>
          <a:xfrm>
            <a:off x="5591944" y="5877272"/>
            <a:ext cx="1800493" cy="406971"/>
          </a:xfrm>
          <a:prstGeom prst="rect">
            <a:avLst/>
          </a:prstGeom>
        </p:spPr>
        <p:txBody>
          <a:bodyPr wrap="none">
            <a:spAutoFit/>
          </a:bodyPr>
          <a:lstStyle/>
          <a:p>
            <a:pPr fontAlgn="base">
              <a:lnSpc>
                <a:spcPct val="125000"/>
              </a:lnSpc>
              <a:spcAft>
                <a:spcPts val="0"/>
              </a:spcAft>
            </a:pPr>
            <a:r>
              <a:rPr lang="zh-CN" altLang="zh-CN" kern="100" dirty="0">
                <a:solidFill>
                  <a:srgbClr val="000000"/>
                </a:solidFill>
                <a:latin typeface="微软雅黑" panose="020B0503020204020204" pitchFamily="34" charset="-122"/>
                <a:ea typeface="微软雅黑" panose="020B0503020204020204" pitchFamily="34" charset="-122"/>
              </a:rPr>
              <a:t>单频</a:t>
            </a:r>
            <a:r>
              <a:rPr lang="zh-CN" altLang="en-US" kern="100" dirty="0">
                <a:solidFill>
                  <a:srgbClr val="000000"/>
                </a:solidFill>
                <a:latin typeface="微软雅黑" panose="020B0503020204020204" pitchFamily="34" charset="-122"/>
                <a:ea typeface="微软雅黑" panose="020B0503020204020204" pitchFamily="34" charset="-122"/>
              </a:rPr>
              <a:t>干扰</a:t>
            </a:r>
            <a:r>
              <a:rPr lang="zh-CN" altLang="zh-CN" kern="100" dirty="0">
                <a:solidFill>
                  <a:srgbClr val="000000"/>
                </a:solidFill>
                <a:latin typeface="微软雅黑" panose="020B0503020204020204" pitchFamily="34" charset="-122"/>
                <a:ea typeface="微软雅黑" panose="020B0503020204020204" pitchFamily="34" charset="-122"/>
              </a:rPr>
              <a:t>压制前</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8579499" y="5879664"/>
            <a:ext cx="1800493" cy="406971"/>
          </a:xfrm>
          <a:prstGeom prst="rect">
            <a:avLst/>
          </a:prstGeom>
        </p:spPr>
        <p:txBody>
          <a:bodyPr wrap="none">
            <a:spAutoFit/>
          </a:bodyPr>
          <a:lstStyle/>
          <a:p>
            <a:pPr fontAlgn="base">
              <a:lnSpc>
                <a:spcPct val="125000"/>
              </a:lnSpc>
            </a:pPr>
            <a:r>
              <a:rPr lang="zh-CN" altLang="zh-CN" kern="100" dirty="0">
                <a:solidFill>
                  <a:srgbClr val="000000"/>
                </a:solidFill>
                <a:latin typeface="微软雅黑" panose="020B0503020204020204" pitchFamily="34" charset="-122"/>
                <a:ea typeface="微软雅黑" panose="020B0503020204020204" pitchFamily="34" charset="-122"/>
              </a:rPr>
              <a:t>单频</a:t>
            </a:r>
            <a:r>
              <a:rPr lang="zh-CN" altLang="en-US" kern="100" dirty="0">
                <a:solidFill>
                  <a:srgbClr val="000000"/>
                </a:solidFill>
                <a:latin typeface="微软雅黑" panose="020B0503020204020204" pitchFamily="34" charset="-122"/>
                <a:ea typeface="微软雅黑" panose="020B0503020204020204" pitchFamily="34" charset="-122"/>
              </a:rPr>
              <a:t>干扰</a:t>
            </a:r>
            <a:r>
              <a:rPr lang="zh-CN" altLang="zh-CN" kern="100" dirty="0">
                <a:solidFill>
                  <a:srgbClr val="000000"/>
                </a:solidFill>
                <a:latin typeface="微软雅黑" panose="020B0503020204020204" pitchFamily="34" charset="-122"/>
                <a:ea typeface="微软雅黑" panose="020B0503020204020204" pitchFamily="34" charset="-122"/>
              </a:rPr>
              <a:t>压制</a:t>
            </a:r>
            <a:r>
              <a:rPr lang="zh-CN" altLang="en-US" kern="100" dirty="0">
                <a:solidFill>
                  <a:srgbClr val="000000"/>
                </a:solidFill>
                <a:latin typeface="微软雅黑" panose="020B0503020204020204" pitchFamily="34" charset="-122"/>
                <a:ea typeface="微软雅黑" panose="020B0503020204020204" pitchFamily="34" charset="-122"/>
              </a:rPr>
              <a:t>后</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grpSp>
        <p:nvGrpSpPr>
          <p:cNvPr id="7" name="组合 14"/>
          <p:cNvGrpSpPr/>
          <p:nvPr/>
        </p:nvGrpSpPr>
        <p:grpSpPr>
          <a:xfrm>
            <a:off x="2135560" y="3573016"/>
            <a:ext cx="2520280" cy="2061664"/>
            <a:chOff x="2135560" y="3573016"/>
            <a:chExt cx="2520280" cy="2061664"/>
          </a:xfrm>
        </p:grpSpPr>
        <p:sp>
          <p:nvSpPr>
            <p:cNvPr id="13" name="矩形 12"/>
            <p:cNvSpPr/>
            <p:nvPr/>
          </p:nvSpPr>
          <p:spPr>
            <a:xfrm>
              <a:off x="2135560" y="3573016"/>
              <a:ext cx="252028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135560" y="5445223"/>
              <a:ext cx="2520280" cy="189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p:cNvSpPr/>
          <p:nvPr/>
        </p:nvSpPr>
        <p:spPr>
          <a:xfrm>
            <a:off x="1932017" y="5877272"/>
            <a:ext cx="2723823" cy="438582"/>
          </a:xfrm>
          <a:prstGeom prst="rect">
            <a:avLst/>
          </a:prstGeom>
        </p:spPr>
        <p:txBody>
          <a:bodyPr wrap="none">
            <a:spAutoFit/>
          </a:bodyPr>
          <a:lstStyle/>
          <a:p>
            <a:pPr fontAlgn="base">
              <a:lnSpc>
                <a:spcPct val="125000"/>
              </a:lnSpc>
              <a:spcAft>
                <a:spcPts val="0"/>
              </a:spcAft>
            </a:pPr>
            <a:r>
              <a:rPr lang="zh-CN" altLang="en-US" kern="100" dirty="0">
                <a:solidFill>
                  <a:srgbClr val="000000"/>
                </a:solidFill>
                <a:latin typeface="微软雅黑" panose="020B0503020204020204" pitchFamily="34" charset="-122"/>
                <a:ea typeface="微软雅黑" panose="020B0503020204020204" pitchFamily="34" charset="-122"/>
              </a:rPr>
              <a:t>确定单频率点和压制强弱</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1469405" y="5988338"/>
            <a:ext cx="490488" cy="2048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5155" name="Picture 3"/>
          <p:cNvPicPr>
            <a:picLocks noChangeAspect="1" noChangeArrowheads="1"/>
          </p:cNvPicPr>
          <p:nvPr/>
        </p:nvPicPr>
        <p:blipFill>
          <a:blip r:embed="rId4"/>
          <a:srcRect/>
          <a:stretch>
            <a:fillRect/>
          </a:stretch>
        </p:blipFill>
        <p:spPr bwMode="auto">
          <a:xfrm>
            <a:off x="809588" y="5357826"/>
            <a:ext cx="846067" cy="428628"/>
          </a:xfrm>
          <a:prstGeom prst="rect">
            <a:avLst/>
          </a:prstGeom>
          <a:noFill/>
          <a:ln w="9525">
            <a:solidFill>
              <a:srgbClr val="3366FF"/>
            </a:solidFill>
            <a:miter lim="800000"/>
            <a:headEnd/>
            <a:tailEnd/>
          </a:ln>
          <a:effectLst/>
        </p:spPr>
      </p:pic>
      <p:cxnSp>
        <p:nvCxnSpPr>
          <p:cNvPr id="24" name="直接箭头连接符 23"/>
          <p:cNvCxnSpPr>
            <a:stCxn id="305155" idx="3"/>
          </p:cNvCxnSpPr>
          <p:nvPr/>
        </p:nvCxnSpPr>
        <p:spPr>
          <a:xfrm>
            <a:off x="1655655" y="5572140"/>
            <a:ext cx="43981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3595670" y="2714620"/>
            <a:ext cx="1141132"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095581" y="692696"/>
            <a:ext cx="9104875" cy="1052596"/>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单频波干扰</a:t>
            </a:r>
            <a:r>
              <a:rPr lang="zh-CN" altLang="en-US" sz="2400" b="1" kern="100" dirty="0" smtClean="0">
                <a:solidFill>
                  <a:srgbClr val="000000"/>
                </a:solidFill>
                <a:latin typeface="微软雅黑" panose="020B0503020204020204" pitchFamily="34" charset="-122"/>
                <a:ea typeface="微软雅黑" panose="020B0503020204020204" pitchFamily="34" charset="-122"/>
              </a:rPr>
              <a:t>压制应用分析</a:t>
            </a:r>
            <a:r>
              <a:rPr lang="zh-CN" altLang="en-US" sz="2400" b="1" kern="100" dirty="0">
                <a:solidFill>
                  <a:srgbClr val="000000"/>
                </a:solidFill>
                <a:latin typeface="微软雅黑" panose="020B0503020204020204" pitchFamily="34" charset="-122"/>
                <a:ea typeface="微软雅黑" panose="020B0503020204020204" pitchFamily="34" charset="-122"/>
              </a:rPr>
              <a:t>：</a:t>
            </a:r>
            <a:endParaRPr lang="en-US" altLang="zh-CN" sz="2400" b="1" kern="100" dirty="0">
              <a:solidFill>
                <a:srgbClr val="000000"/>
              </a:solidFill>
              <a:latin typeface="微软雅黑" panose="020B0503020204020204" pitchFamily="34" charset="-122"/>
              <a:ea typeface="微软雅黑" panose="020B0503020204020204" pitchFamily="34" charset="-122"/>
            </a:endParaRPr>
          </a:p>
          <a:p>
            <a:pPr algn="just">
              <a:lnSpc>
                <a:spcPct val="130000"/>
              </a:lnSpc>
            </a:pP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坚持</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不断优化和改进，</a:t>
            </a: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单频干扰压制精度高，保真性高 </a:t>
            </a:r>
            <a:endPar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16" name="矩形 15"/>
          <p:cNvSpPr/>
          <p:nvPr/>
        </p:nvSpPr>
        <p:spPr>
          <a:xfrm>
            <a:off x="2580995" y="6215082"/>
            <a:ext cx="1800493" cy="438582"/>
          </a:xfrm>
          <a:prstGeom prst="rect">
            <a:avLst/>
          </a:prstGeom>
        </p:spPr>
        <p:txBody>
          <a:bodyPr wrap="none">
            <a:spAutoFit/>
          </a:bodyPr>
          <a:lstStyle/>
          <a:p>
            <a:pPr fontAlgn="base">
              <a:lnSpc>
                <a:spcPct val="125000"/>
              </a:lnSpc>
              <a:spcAft>
                <a:spcPts val="0"/>
              </a:spcAft>
            </a:pPr>
            <a:r>
              <a:rPr lang="zh-CN" altLang="zh-CN" kern="100" dirty="0">
                <a:solidFill>
                  <a:srgbClr val="000000"/>
                </a:solidFill>
                <a:latin typeface="微软雅黑" panose="020B0503020204020204" pitchFamily="34" charset="-122"/>
                <a:ea typeface="微软雅黑" panose="020B0503020204020204" pitchFamily="34" charset="-122"/>
              </a:rPr>
              <a:t>单频</a:t>
            </a:r>
            <a:r>
              <a:rPr lang="zh-CN" altLang="en-US" kern="100" dirty="0">
                <a:solidFill>
                  <a:srgbClr val="000000"/>
                </a:solidFill>
                <a:latin typeface="微软雅黑" panose="020B0503020204020204" pitchFamily="34" charset="-122"/>
                <a:ea typeface="微软雅黑" panose="020B0503020204020204" pitchFamily="34" charset="-122"/>
              </a:rPr>
              <a:t>干扰</a:t>
            </a:r>
            <a:r>
              <a:rPr lang="zh-CN" altLang="zh-CN" kern="100" dirty="0">
                <a:solidFill>
                  <a:srgbClr val="000000"/>
                </a:solidFill>
                <a:latin typeface="微软雅黑" panose="020B0503020204020204" pitchFamily="34" charset="-122"/>
                <a:ea typeface="微软雅黑" panose="020B0503020204020204" pitchFamily="34" charset="-122"/>
              </a:rPr>
              <a:t>压制</a:t>
            </a:r>
            <a:r>
              <a:rPr lang="zh-CN" altLang="zh-CN" kern="100" dirty="0" smtClean="0">
                <a:solidFill>
                  <a:srgbClr val="000000"/>
                </a:solidFill>
                <a:latin typeface="微软雅黑" panose="020B0503020204020204" pitchFamily="34" charset="-122"/>
                <a:ea typeface="微软雅黑" panose="020B0503020204020204" pitchFamily="34" charset="-122"/>
              </a:rPr>
              <a:t>前</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7024694" y="6205128"/>
            <a:ext cx="1800493" cy="438582"/>
          </a:xfrm>
          <a:prstGeom prst="rect">
            <a:avLst/>
          </a:prstGeom>
        </p:spPr>
        <p:txBody>
          <a:bodyPr wrap="none">
            <a:spAutoFit/>
          </a:bodyPr>
          <a:lstStyle/>
          <a:p>
            <a:pPr fontAlgn="base">
              <a:lnSpc>
                <a:spcPct val="125000"/>
              </a:lnSpc>
            </a:pPr>
            <a:r>
              <a:rPr lang="zh-CN" altLang="zh-CN" kern="100" dirty="0">
                <a:solidFill>
                  <a:srgbClr val="000000"/>
                </a:solidFill>
                <a:latin typeface="微软雅黑" panose="020B0503020204020204" pitchFamily="34" charset="-122"/>
                <a:ea typeface="微软雅黑" panose="020B0503020204020204" pitchFamily="34" charset="-122"/>
              </a:rPr>
              <a:t>单频</a:t>
            </a:r>
            <a:r>
              <a:rPr lang="zh-CN" altLang="en-US" kern="100" dirty="0">
                <a:solidFill>
                  <a:srgbClr val="000000"/>
                </a:solidFill>
                <a:latin typeface="微软雅黑" panose="020B0503020204020204" pitchFamily="34" charset="-122"/>
                <a:ea typeface="微软雅黑" panose="020B0503020204020204" pitchFamily="34" charset="-122"/>
              </a:rPr>
              <a:t>干扰</a:t>
            </a:r>
            <a:r>
              <a:rPr lang="zh-CN" altLang="zh-CN" kern="100" dirty="0">
                <a:solidFill>
                  <a:srgbClr val="000000"/>
                </a:solidFill>
                <a:latin typeface="微软雅黑" panose="020B0503020204020204" pitchFamily="34" charset="-122"/>
                <a:ea typeface="微软雅黑" panose="020B0503020204020204" pitchFamily="34" charset="-122"/>
              </a:rPr>
              <a:t>压制</a:t>
            </a:r>
            <a:r>
              <a:rPr lang="zh-CN" altLang="en-US" kern="100" dirty="0" smtClean="0">
                <a:solidFill>
                  <a:srgbClr val="000000"/>
                </a:solidFill>
                <a:latin typeface="微软雅黑" panose="020B0503020204020204" pitchFamily="34" charset="-122"/>
                <a:ea typeface="微软雅黑" panose="020B0503020204020204" pitchFamily="34" charset="-122"/>
              </a:rPr>
              <a:t>后</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5" name="图片 16" descr="图片11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81026" y="1785926"/>
            <a:ext cx="10287072" cy="442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wangzhaolei\Desktop\图片19.png"/>
          <p:cNvPicPr>
            <a:picLocks noChangeAspect="1" noChangeArrowheads="1"/>
          </p:cNvPicPr>
          <p:nvPr/>
        </p:nvPicPr>
        <p:blipFill>
          <a:blip r:embed="rId1"/>
          <a:srcRect/>
          <a:stretch>
            <a:fillRect/>
          </a:stretch>
        </p:blipFill>
        <p:spPr bwMode="auto">
          <a:xfrm>
            <a:off x="309034" y="1791204"/>
            <a:ext cx="11573933" cy="3511964"/>
          </a:xfrm>
          <a:prstGeom prst="rect">
            <a:avLst/>
          </a:prstGeom>
          <a:noFill/>
          <a:ln w="9525">
            <a:noFill/>
            <a:miter lim="800000"/>
            <a:headEnd/>
            <a:tailEnd/>
          </a:ln>
        </p:spPr>
      </p:pic>
      <p:sp>
        <p:nvSpPr>
          <p:cNvPr id="69635" name="Text Box 7"/>
          <p:cNvSpPr txBox="1">
            <a:spLocks noChangeArrowheads="1"/>
          </p:cNvSpPr>
          <p:nvPr/>
        </p:nvSpPr>
        <p:spPr bwMode="auto">
          <a:xfrm>
            <a:off x="1309654" y="6361583"/>
            <a:ext cx="1980029" cy="307777"/>
          </a:xfrm>
          <a:prstGeom prst="rect">
            <a:avLst/>
          </a:prstGeom>
          <a:solidFill>
            <a:schemeClr val="bg1"/>
          </a:solidFill>
          <a:ln w="9525">
            <a:noFill/>
            <a:miter lim="800000"/>
          </a:ln>
        </p:spPr>
        <p:txBody>
          <a:bodyPr wrap="none">
            <a:spAutoFit/>
          </a:bodyPr>
          <a:lstStyle/>
          <a:p>
            <a:pPr eaLnBrk="1" hangingPunct="1"/>
            <a:r>
              <a:rPr lang="en-US" altLang="zh-CN" sz="1400" b="1" dirty="0">
                <a:latin typeface="黑体" panose="02010609060101010101" pitchFamily="49" charset="-122"/>
                <a:ea typeface="黑体" panose="02010609060101010101" pitchFamily="49" charset="-122"/>
              </a:rPr>
              <a:t>50HZ</a:t>
            </a:r>
            <a:r>
              <a:rPr lang="zh-CN" altLang="en-US" sz="1400" b="1" dirty="0">
                <a:latin typeface="黑体" panose="02010609060101010101" pitchFamily="49" charset="-122"/>
                <a:ea typeface="黑体" panose="02010609060101010101" pitchFamily="49" charset="-122"/>
              </a:rPr>
              <a:t>压制</a:t>
            </a:r>
            <a:r>
              <a:rPr lang="zh-CN" altLang="en-US" sz="1400" b="1" dirty="0" smtClean="0">
                <a:latin typeface="黑体" panose="02010609060101010101" pitchFamily="49" charset="-122"/>
                <a:ea typeface="黑体" panose="02010609060101010101" pitchFamily="49" charset="-122"/>
              </a:rPr>
              <a:t>前数据及频谱</a:t>
            </a:r>
            <a:endParaRPr lang="zh-CN" altLang="en-US" sz="1400" b="1" dirty="0">
              <a:latin typeface="黑体" panose="02010609060101010101" pitchFamily="49" charset="-122"/>
              <a:ea typeface="黑体" panose="02010609060101010101" pitchFamily="49" charset="-122"/>
            </a:endParaRPr>
          </a:p>
        </p:txBody>
      </p:sp>
      <p:pic>
        <p:nvPicPr>
          <p:cNvPr id="69636" name="Picture 11" descr="03_ID1117438_after_50_spec"/>
          <p:cNvPicPr>
            <a:picLocks noChangeAspect="1" noChangeArrowheads="1"/>
          </p:cNvPicPr>
          <p:nvPr/>
        </p:nvPicPr>
        <p:blipFill>
          <a:blip r:embed="rId2"/>
          <a:srcRect r="20062"/>
          <a:stretch>
            <a:fillRect/>
          </a:stretch>
        </p:blipFill>
        <p:spPr bwMode="auto">
          <a:xfrm>
            <a:off x="4220506" y="5231730"/>
            <a:ext cx="3714775" cy="1138258"/>
          </a:xfrm>
          <a:prstGeom prst="rect">
            <a:avLst/>
          </a:prstGeom>
          <a:noFill/>
          <a:ln w="9525">
            <a:noFill/>
            <a:miter lim="800000"/>
            <a:headEnd/>
            <a:tailEnd/>
          </a:ln>
        </p:spPr>
      </p:pic>
      <p:pic>
        <p:nvPicPr>
          <p:cNvPr id="69637" name="Picture 12" descr="03_ID1117438_before_50_spec"/>
          <p:cNvPicPr>
            <a:picLocks noChangeAspect="1" noChangeArrowheads="1"/>
          </p:cNvPicPr>
          <p:nvPr/>
        </p:nvPicPr>
        <p:blipFill>
          <a:blip r:embed="rId3"/>
          <a:srcRect r="18871"/>
          <a:stretch>
            <a:fillRect/>
          </a:stretch>
        </p:blipFill>
        <p:spPr bwMode="auto">
          <a:xfrm>
            <a:off x="325379" y="5231730"/>
            <a:ext cx="3904179" cy="1138258"/>
          </a:xfrm>
          <a:prstGeom prst="rect">
            <a:avLst/>
          </a:prstGeom>
          <a:noFill/>
          <a:ln w="9525">
            <a:noFill/>
            <a:miter lim="800000"/>
            <a:headEnd/>
            <a:tailEnd/>
          </a:ln>
        </p:spPr>
      </p:pic>
      <p:sp>
        <p:nvSpPr>
          <p:cNvPr id="69639" name="Line 50"/>
          <p:cNvSpPr>
            <a:spLocks noChangeShapeType="1"/>
          </p:cNvSpPr>
          <p:nvPr/>
        </p:nvSpPr>
        <p:spPr bwMode="auto">
          <a:xfrm flipH="1" flipV="1">
            <a:off x="3695700" y="3856042"/>
            <a:ext cx="287867" cy="144462"/>
          </a:xfrm>
          <a:prstGeom prst="line">
            <a:avLst/>
          </a:prstGeom>
          <a:noFill/>
          <a:ln w="28575">
            <a:solidFill>
              <a:srgbClr val="FF0000"/>
            </a:solidFill>
            <a:round/>
            <a:tailEnd type="triangle" w="med" len="med"/>
          </a:ln>
        </p:spPr>
        <p:txBody>
          <a:bodyPr/>
          <a:lstStyle/>
          <a:p>
            <a:endParaRPr lang="zh-CN" altLang="en-US"/>
          </a:p>
        </p:txBody>
      </p:sp>
      <p:sp>
        <p:nvSpPr>
          <p:cNvPr id="29" name="矩形 28"/>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2" name="Text Box 7"/>
          <p:cNvSpPr txBox="1">
            <a:spLocks noChangeArrowheads="1"/>
          </p:cNvSpPr>
          <p:nvPr/>
        </p:nvSpPr>
        <p:spPr bwMode="auto">
          <a:xfrm>
            <a:off x="5116103" y="6361583"/>
            <a:ext cx="1980029" cy="307777"/>
          </a:xfrm>
          <a:prstGeom prst="rect">
            <a:avLst/>
          </a:prstGeom>
          <a:solidFill>
            <a:schemeClr val="bg1"/>
          </a:solidFill>
          <a:ln w="9525">
            <a:noFill/>
            <a:miter lim="800000"/>
          </a:ln>
        </p:spPr>
        <p:txBody>
          <a:bodyPr wrap="none">
            <a:spAutoFit/>
          </a:bodyPr>
          <a:lstStyle/>
          <a:p>
            <a:pPr eaLnBrk="1" hangingPunct="1"/>
            <a:r>
              <a:rPr lang="en-US" altLang="zh-CN" sz="1400" b="1" dirty="0">
                <a:latin typeface="黑体" panose="02010609060101010101" pitchFamily="49" charset="-122"/>
                <a:ea typeface="黑体" panose="02010609060101010101" pitchFamily="49" charset="-122"/>
              </a:rPr>
              <a:t>50HZ</a:t>
            </a:r>
            <a:r>
              <a:rPr lang="zh-CN" altLang="en-US" sz="1400" b="1" dirty="0" smtClean="0">
                <a:latin typeface="黑体" panose="02010609060101010101" pitchFamily="49" charset="-122"/>
                <a:ea typeface="黑体" panose="02010609060101010101" pitchFamily="49" charset="-122"/>
              </a:rPr>
              <a:t>压制后数据及频谱</a:t>
            </a:r>
            <a:endParaRPr lang="zh-CN" altLang="en-US" sz="1400" b="1" dirty="0">
              <a:latin typeface="黑体" panose="02010609060101010101" pitchFamily="49" charset="-122"/>
              <a:ea typeface="黑体" panose="02010609060101010101" pitchFamily="49" charset="-122"/>
            </a:endParaRPr>
          </a:p>
        </p:txBody>
      </p:sp>
      <p:sp>
        <p:nvSpPr>
          <p:cNvPr id="33" name="Text Box 7"/>
          <p:cNvSpPr txBox="1">
            <a:spLocks noChangeArrowheads="1"/>
          </p:cNvSpPr>
          <p:nvPr/>
        </p:nvSpPr>
        <p:spPr bwMode="auto">
          <a:xfrm>
            <a:off x="8073509" y="4933453"/>
            <a:ext cx="902811" cy="307777"/>
          </a:xfrm>
          <a:prstGeom prst="rect">
            <a:avLst/>
          </a:prstGeom>
          <a:solidFill>
            <a:schemeClr val="bg1"/>
          </a:solidFill>
          <a:ln w="9525">
            <a:noFill/>
            <a:miter lim="800000"/>
          </a:ln>
        </p:spPr>
        <p:txBody>
          <a:bodyPr wrap="none">
            <a:spAutoFit/>
          </a:bodyPr>
          <a:lstStyle/>
          <a:p>
            <a:pPr eaLnBrk="1" hangingPunct="1"/>
            <a:r>
              <a:rPr lang="en-US" altLang="zh-CN" sz="1400" b="1" dirty="0" smtClean="0">
                <a:latin typeface="黑体" panose="02010609060101010101" pitchFamily="49" charset="-122"/>
                <a:ea typeface="黑体" panose="02010609060101010101" pitchFamily="49" charset="-122"/>
              </a:rPr>
              <a:t>50HZ</a:t>
            </a:r>
            <a:r>
              <a:rPr lang="zh-CN" altLang="en-US" sz="1400" b="1" dirty="0" smtClean="0">
                <a:latin typeface="黑体" panose="02010609060101010101" pitchFamily="49" charset="-122"/>
                <a:ea typeface="黑体" panose="02010609060101010101" pitchFamily="49" charset="-122"/>
              </a:rPr>
              <a:t>干扰</a:t>
            </a:r>
            <a:endParaRPr lang="zh-CN" altLang="en-US" sz="1400" b="1" dirty="0">
              <a:latin typeface="黑体" panose="02010609060101010101" pitchFamily="49" charset="-122"/>
              <a:ea typeface="黑体" panose="02010609060101010101" pitchFamily="49" charset="-122"/>
            </a:endParaRPr>
          </a:p>
        </p:txBody>
      </p:sp>
      <p:sp>
        <p:nvSpPr>
          <p:cNvPr id="35" name="Line 50"/>
          <p:cNvSpPr>
            <a:spLocks noChangeShapeType="1"/>
          </p:cNvSpPr>
          <p:nvPr/>
        </p:nvSpPr>
        <p:spPr bwMode="auto">
          <a:xfrm flipH="1" flipV="1">
            <a:off x="11382412" y="3786190"/>
            <a:ext cx="287867" cy="144462"/>
          </a:xfrm>
          <a:prstGeom prst="line">
            <a:avLst/>
          </a:prstGeom>
          <a:noFill/>
          <a:ln w="28575">
            <a:solidFill>
              <a:srgbClr val="FF0000"/>
            </a:solidFill>
            <a:round/>
            <a:tailEnd type="triangle" w="med" len="med"/>
          </a:ln>
        </p:spPr>
        <p:txBody>
          <a:bodyPr/>
          <a:lstStyle/>
          <a:p>
            <a:endParaRPr lang="zh-CN" altLang="en-US"/>
          </a:p>
        </p:txBody>
      </p:sp>
      <p:sp>
        <p:nvSpPr>
          <p:cNvPr id="36" name="Line 50"/>
          <p:cNvSpPr>
            <a:spLocks noChangeShapeType="1"/>
          </p:cNvSpPr>
          <p:nvPr/>
        </p:nvSpPr>
        <p:spPr bwMode="auto">
          <a:xfrm flipH="1" flipV="1">
            <a:off x="7522645" y="3857628"/>
            <a:ext cx="287867" cy="144462"/>
          </a:xfrm>
          <a:prstGeom prst="line">
            <a:avLst/>
          </a:prstGeom>
          <a:noFill/>
          <a:ln w="28575">
            <a:solidFill>
              <a:srgbClr val="FF0000"/>
            </a:solidFill>
            <a:round/>
            <a:tailEnd type="triangle" w="med" len="med"/>
          </a:ln>
        </p:spPr>
        <p:txBody>
          <a:bodyPr/>
          <a:lstStyle/>
          <a:p>
            <a:endParaRPr lang="zh-CN" altLang="en-US"/>
          </a:p>
        </p:txBody>
      </p:sp>
      <p:sp>
        <p:nvSpPr>
          <p:cNvPr id="2" name="矩形 1"/>
          <p:cNvSpPr/>
          <p:nvPr/>
        </p:nvSpPr>
        <p:spPr>
          <a:xfrm>
            <a:off x="479375" y="764704"/>
            <a:ext cx="11403591" cy="1015663"/>
          </a:xfrm>
          <a:prstGeom prst="rect">
            <a:avLst/>
          </a:prstGeom>
        </p:spPr>
        <p:txBody>
          <a:bodyPr wrap="square">
            <a:spAutoFit/>
          </a:bodyPr>
          <a:lstStyle/>
          <a:p>
            <a:pPr>
              <a:lnSpc>
                <a:spcPct val="125000"/>
              </a:lnSpc>
            </a:pPr>
            <a:r>
              <a:rPr lang="zh-CN" altLang="en-US" sz="2400" b="1" kern="100" dirty="0" smtClean="0">
                <a:solidFill>
                  <a:srgbClr val="000000"/>
                </a:solidFill>
                <a:latin typeface="微软雅黑" panose="020B0503020204020204" pitchFamily="34" charset="-122"/>
                <a:ea typeface="微软雅黑" panose="020B0503020204020204" pitchFamily="34" charset="-122"/>
                <a:sym typeface="Wingdings 2" panose="05020102010507070707" pitchFamily="18" charset="2"/>
              </a:rPr>
              <a:t>单频干扰</a:t>
            </a:r>
            <a:r>
              <a:rPr lang="zh-CN" altLang="en-US" sz="2400" b="1" kern="100" dirty="0">
                <a:solidFill>
                  <a:srgbClr val="000000"/>
                </a:solidFill>
                <a:latin typeface="微软雅黑" panose="020B0503020204020204" pitchFamily="34" charset="-122"/>
                <a:ea typeface="微软雅黑" panose="020B0503020204020204" pitchFamily="34" charset="-122"/>
                <a:sym typeface="Wingdings 2" panose="05020102010507070707" pitchFamily="18" charset="2"/>
              </a:rPr>
              <a:t>质控分析</a:t>
            </a:r>
            <a:r>
              <a:rPr lang="zh-CN" altLang="en-US" sz="2400" b="1" kern="100" dirty="0" smtClean="0">
                <a:solidFill>
                  <a:srgbClr val="000000"/>
                </a:solidFill>
                <a:latin typeface="微软雅黑" panose="020B0503020204020204" pitchFamily="34" charset="-122"/>
                <a:ea typeface="微软雅黑" panose="020B0503020204020204" pitchFamily="34" charset="-122"/>
                <a:sym typeface="Wingdings 2" panose="05020102010507070707" pitchFamily="18" charset="2"/>
              </a:rPr>
              <a:t>：</a:t>
            </a:r>
            <a:r>
              <a:rPr lang="en-US" altLang="zh-CN" kern="100" dirty="0">
                <a:latin typeface="微软雅黑" panose="020B0503020204020204" pitchFamily="34" charset="-122"/>
                <a:ea typeface="微软雅黑" panose="020B0503020204020204" pitchFamily="34" charset="-122"/>
                <a:sym typeface="Wingdings 2" panose="05020102010507070707" pitchFamily="18" charset="2"/>
              </a:rPr>
              <a:t> </a:t>
            </a:r>
            <a:r>
              <a:rPr lang="en-US" altLang="zh-CN" sz="240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2400" dirty="0">
                <a:latin typeface="微软雅黑" panose="020B0503020204020204" pitchFamily="34" charset="-122"/>
                <a:ea typeface="微软雅黑" panose="020B0503020204020204" pitchFamily="34" charset="-122"/>
                <a:sym typeface="Wingdings 2" panose="05020102010507070707" pitchFamily="18" charset="2"/>
              </a:rPr>
              <a:t>去噪</a:t>
            </a:r>
            <a:r>
              <a:rPr lang="zh-CN" altLang="en-US" sz="2400" dirty="0" smtClean="0">
                <a:latin typeface="微软雅黑" panose="020B0503020204020204" pitchFamily="34" charset="-122"/>
                <a:ea typeface="微软雅黑" panose="020B0503020204020204" pitchFamily="34" charset="-122"/>
                <a:sym typeface="Wingdings 2" panose="05020102010507070707" pitchFamily="18" charset="2"/>
              </a:rPr>
              <a:t>后无</a:t>
            </a:r>
            <a:r>
              <a:rPr lang="en-US" altLang="zh-CN" sz="2400" dirty="0" smtClean="0">
                <a:latin typeface="微软雅黑" panose="020B0503020204020204" pitchFamily="34" charset="-122"/>
                <a:ea typeface="微软雅黑" panose="020B0503020204020204" pitchFamily="34" charset="-122"/>
                <a:sym typeface="Wingdings 2" panose="05020102010507070707" pitchFamily="18" charset="2"/>
              </a:rPr>
              <a:t>50Hz</a:t>
            </a:r>
            <a:r>
              <a:rPr lang="zh-CN" altLang="en-US" sz="2400" dirty="0" smtClean="0">
                <a:latin typeface="微软雅黑" panose="020B0503020204020204" pitchFamily="34" charset="-122"/>
                <a:ea typeface="微软雅黑" panose="020B0503020204020204" pitchFamily="34" charset="-122"/>
                <a:sym typeface="Wingdings 2" panose="05020102010507070707" pitchFamily="18" charset="2"/>
              </a:rPr>
              <a:t>干扰区域振幅、频率、相位等</a:t>
            </a:r>
            <a:r>
              <a:rPr lang="zh-CN" altLang="en-US" sz="2400" dirty="0" smtClean="0">
                <a:latin typeface="微软雅黑" panose="020B0503020204020204" pitchFamily="34" charset="-122"/>
                <a:ea typeface="微软雅黑" panose="020B0503020204020204" pitchFamily="34" charset="-122"/>
              </a:rPr>
              <a:t>波形特征</a:t>
            </a:r>
            <a:r>
              <a:rPr lang="zh-CN" altLang="en-US" sz="2400" dirty="0">
                <a:latin typeface="微软雅黑" panose="020B0503020204020204" pitchFamily="34" charset="-122"/>
                <a:ea typeface="微软雅黑" panose="020B0503020204020204" pitchFamily="34" charset="-122"/>
              </a:rPr>
              <a:t>保持；</a:t>
            </a:r>
            <a:r>
              <a:rPr lang="zh-CN" altLang="en-US" sz="2400" dirty="0">
                <a:latin typeface="微软雅黑" panose="020B0503020204020204" pitchFamily="34" charset="-122"/>
                <a:ea typeface="微软雅黑" panose="020B0503020204020204" pitchFamily="34" charset="-122"/>
                <a:sym typeface="Wingdings 2" panose="05020102010507070707" pitchFamily="18" charset="2"/>
              </a:rPr>
              <a:t> </a:t>
            </a:r>
            <a:r>
              <a:rPr lang="zh-CN" altLang="en-US" sz="2400" dirty="0">
                <a:latin typeface="微软雅黑" panose="020B0503020204020204" pitchFamily="34" charset="-122"/>
                <a:ea typeface="微软雅黑" panose="020B0503020204020204" pitchFamily="34" charset="-122"/>
              </a:rPr>
              <a:t>噪声中无有效信号</a:t>
            </a:r>
            <a:r>
              <a:rPr lang="zh-CN" altLang="en-US" sz="2400" dirty="0" smtClean="0">
                <a:latin typeface="微软雅黑" panose="020B0503020204020204" pitchFamily="34" charset="-122"/>
                <a:ea typeface="微软雅黑" panose="020B0503020204020204" pitchFamily="34" charset="-122"/>
              </a:rPr>
              <a:t>，能满足高保真</a:t>
            </a:r>
            <a:r>
              <a:rPr lang="zh-CN" altLang="en-US" sz="2400" dirty="0">
                <a:latin typeface="微软雅黑" panose="020B0503020204020204" pitchFamily="34" charset="-122"/>
                <a:ea typeface="微软雅黑" panose="020B0503020204020204" pitchFamily="34" charset="-122"/>
              </a:rPr>
              <a:t>噪声压制</a:t>
            </a:r>
            <a:r>
              <a:rPr lang="zh-CN" altLang="en-US" sz="2400" dirty="0" smtClean="0">
                <a:latin typeface="微软雅黑" panose="020B0503020204020204" pitchFamily="34" charset="-122"/>
                <a:ea typeface="微软雅黑" panose="020B0503020204020204" pitchFamily="34" charset="-122"/>
              </a:rPr>
              <a:t>要求。</a:t>
            </a:r>
            <a:endParaRPr lang="zh-CN" altLang="zh-CN" sz="2400" dirty="0">
              <a:latin typeface="微软雅黑" panose="020B0503020204020204" pitchFamily="34" charset="-122"/>
              <a:ea typeface="微软雅黑" panose="020B0503020204020204" pitchFamily="34" charset="-122"/>
              <a:sym typeface="Wingdings 2" panose="05020102010507070707" pitchFamily="18" charset="2"/>
            </a:endParaRPr>
          </a:p>
        </p:txBody>
      </p:sp>
      <p:sp>
        <p:nvSpPr>
          <p:cNvPr id="15" name="矩形 14"/>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 name="矩形 1"/>
          <p:cNvSpPr/>
          <p:nvPr/>
        </p:nvSpPr>
        <p:spPr>
          <a:xfrm>
            <a:off x="479375" y="764704"/>
            <a:ext cx="11593289" cy="1015663"/>
          </a:xfrm>
          <a:prstGeom prst="rect">
            <a:avLst/>
          </a:prstGeom>
        </p:spPr>
        <p:txBody>
          <a:bodyPr wrap="square">
            <a:spAutoFit/>
          </a:bodyPr>
          <a:lstStyle/>
          <a:p>
            <a:pPr>
              <a:lnSpc>
                <a:spcPct val="125000"/>
              </a:lnSpc>
            </a:pPr>
            <a:r>
              <a:rPr lang="zh-CN" altLang="en-US" sz="2400" b="1" kern="100" dirty="0">
                <a:solidFill>
                  <a:srgbClr val="000000"/>
                </a:solidFill>
                <a:latin typeface="微软雅黑" panose="020B0503020204020204" pitchFamily="34" charset="-122"/>
                <a:ea typeface="微软雅黑" panose="020B0503020204020204" pitchFamily="34" charset="-122"/>
              </a:rPr>
              <a:t>多频窄带异常</a:t>
            </a:r>
            <a:r>
              <a:rPr lang="zh-CN" altLang="en-US" sz="2400" b="1" kern="100" dirty="0" smtClean="0">
                <a:solidFill>
                  <a:srgbClr val="000000"/>
                </a:solidFill>
                <a:latin typeface="微软雅黑" panose="020B0503020204020204" pitchFamily="34" charset="-122"/>
                <a:ea typeface="微软雅黑" panose="020B0503020204020204" pitchFamily="34" charset="-122"/>
              </a:rPr>
              <a:t>噪声</a:t>
            </a:r>
            <a:r>
              <a:rPr lang="zh-CN" altLang="en-US" sz="2400" b="1" kern="100" dirty="0" smtClean="0">
                <a:solidFill>
                  <a:srgbClr val="000000"/>
                </a:solidFill>
                <a:latin typeface="微软雅黑" panose="020B0503020204020204" pitchFamily="34" charset="-122"/>
                <a:ea typeface="微软雅黑" panose="020B0503020204020204" pitchFamily="34" charset="-122"/>
                <a:sym typeface="Wingdings 2" panose="05020102010507070707" pitchFamily="18" charset="2"/>
              </a:rPr>
              <a:t>：</a:t>
            </a:r>
            <a:r>
              <a:rPr lang="en-US" altLang="zh-CN" kern="100" dirty="0" smtClean="0">
                <a:latin typeface="微软雅黑" panose="020B0503020204020204" pitchFamily="34" charset="-122"/>
                <a:ea typeface="微软雅黑" panose="020B0503020204020204" pitchFamily="34" charset="-122"/>
                <a:sym typeface="Wingdings 2" panose="05020102010507070707" pitchFamily="18" charset="2"/>
              </a:rPr>
              <a:t> </a:t>
            </a:r>
            <a:r>
              <a:rPr lang="en-US" altLang="zh-CN" sz="2400" dirty="0" smtClean="0">
                <a:latin typeface="微软雅黑" panose="020B0503020204020204" pitchFamily="34" charset="-122"/>
                <a:ea typeface="微软雅黑" panose="020B0503020204020204" pitchFamily="34" charset="-122"/>
                <a:sym typeface="Wingdings 2" panose="05020102010507070707" pitchFamily="18" charset="2"/>
              </a:rPr>
              <a:t></a:t>
            </a:r>
            <a:r>
              <a:rPr lang="zh-CN" altLang="en-US" sz="2400" dirty="0">
                <a:latin typeface="微软雅黑" panose="020B0503020204020204" pitchFamily="34" charset="-122"/>
                <a:ea typeface="微软雅黑" panose="020B0503020204020204" pitchFamily="34" charset="-122"/>
              </a:rPr>
              <a:t>多频窄带异常噪声多频、窄带、随机性、能量强，变化大的</a:t>
            </a:r>
            <a:r>
              <a:rPr lang="zh-CN" altLang="en-US" sz="2400" dirty="0" smtClean="0">
                <a:latin typeface="微软雅黑" panose="020B0503020204020204" pitchFamily="34" charset="-122"/>
                <a:ea typeface="微软雅黑" panose="020B0503020204020204" pitchFamily="34" charset="-122"/>
              </a:rPr>
              <a:t>特点；</a:t>
            </a:r>
            <a:r>
              <a:rPr lang="zh-CN" altLang="en-US" sz="2400" dirty="0" smtClean="0">
                <a:latin typeface="微软雅黑" panose="020B0503020204020204" pitchFamily="34" charset="-122"/>
                <a:ea typeface="微软雅黑" panose="020B0503020204020204" pitchFamily="34" charset="-122"/>
                <a:sym typeface="Wingdings 2" panose="05020102010507070707" pitchFamily="18" charset="2"/>
              </a:rPr>
              <a:t> </a:t>
            </a:r>
            <a:r>
              <a:rPr lang="zh-CN" altLang="en-US" sz="2400" dirty="0">
                <a:latin typeface="微软雅黑" panose="020B0503020204020204" pitchFamily="34" charset="-122"/>
                <a:ea typeface="微软雅黑" panose="020B0503020204020204" pitchFamily="34" charset="-122"/>
              </a:rPr>
              <a:t>常规单频干扰波压制方法很难彻底压制，需要开发针对这类噪声的压制方法。</a:t>
            </a:r>
            <a:endParaRPr lang="zh-CN" altLang="zh-CN" sz="2400" dirty="0">
              <a:latin typeface="微软雅黑" panose="020B0503020204020204" pitchFamily="34" charset="-122"/>
              <a:ea typeface="微软雅黑" panose="020B0503020204020204" pitchFamily="34" charset="-122"/>
              <a:sym typeface="Wingdings 2" panose="05020102010507070707" pitchFamily="18" charset="2"/>
            </a:endParaRPr>
          </a:p>
        </p:txBody>
      </p:sp>
      <p:sp>
        <p:nvSpPr>
          <p:cNvPr id="15" name="矩形 14"/>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8" name="组合 27"/>
          <p:cNvGrpSpPr/>
          <p:nvPr/>
        </p:nvGrpSpPr>
        <p:grpSpPr>
          <a:xfrm>
            <a:off x="415796" y="1833395"/>
            <a:ext cx="11008796" cy="4619941"/>
            <a:chOff x="6642040" y="2558063"/>
            <a:chExt cx="5081874" cy="4229832"/>
          </a:xfrm>
        </p:grpSpPr>
        <p:pic>
          <p:nvPicPr>
            <p:cNvPr id="34" name="图片 33"/>
            <p:cNvPicPr preferRelativeResize="0"/>
            <p:nvPr/>
          </p:nvPicPr>
          <p:blipFill>
            <a:blip r:embed="rId1"/>
            <a:stretch>
              <a:fillRect/>
            </a:stretch>
          </p:blipFill>
          <p:spPr>
            <a:xfrm>
              <a:off x="6692123" y="5430896"/>
              <a:ext cx="2520000" cy="1080000"/>
            </a:xfrm>
            <a:prstGeom prst="rect">
              <a:avLst/>
            </a:prstGeom>
          </p:spPr>
        </p:pic>
        <p:sp>
          <p:nvSpPr>
            <p:cNvPr id="39" name="矩形 38"/>
            <p:cNvSpPr/>
            <p:nvPr/>
          </p:nvSpPr>
          <p:spPr>
            <a:xfrm>
              <a:off x="9614123" y="6503795"/>
              <a:ext cx="2031325" cy="276999"/>
            </a:xfrm>
            <a:prstGeom prst="rect">
              <a:avLst/>
            </a:prstGeom>
            <a:noFill/>
          </p:spPr>
          <p:txBody>
            <a:bodyPr wrap="none">
              <a:spAutoFit/>
            </a:bodyPr>
            <a:lstStyle/>
            <a:p>
              <a:r>
                <a:rPr lang="zh-CN" altLang="en-US" sz="1200" dirty="0">
                  <a:latin typeface="微软雅黑" panose="020B0503020204020204" pitchFamily="34" charset="-122"/>
                  <a:ea typeface="微软雅黑" panose="020B0503020204020204" pitchFamily="34" charset="-122"/>
                </a:rPr>
                <a:t>单</a:t>
              </a:r>
              <a:r>
                <a:rPr lang="zh-CN" altLang="en-US" sz="1200" dirty="0" smtClean="0">
                  <a:latin typeface="微软雅黑" panose="020B0503020204020204" pitchFamily="34" charset="-122"/>
                  <a:ea typeface="微软雅黑" panose="020B0503020204020204" pitchFamily="34" charset="-122"/>
                </a:rPr>
                <a:t>频噪声压制后及频谱显示</a:t>
              </a:r>
              <a:endParaRPr lang="zh-CN" altLang="en-US" sz="1200" dirty="0"/>
            </a:p>
          </p:txBody>
        </p:sp>
        <p:sp>
          <p:nvSpPr>
            <p:cNvPr id="40" name="矩形 39"/>
            <p:cNvSpPr/>
            <p:nvPr/>
          </p:nvSpPr>
          <p:spPr>
            <a:xfrm>
              <a:off x="7331782" y="6510896"/>
              <a:ext cx="1569660"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原始数据及频谱显示</a:t>
              </a:r>
              <a:endParaRPr lang="zh-CN" altLang="en-US" sz="1200" dirty="0"/>
            </a:p>
          </p:txBody>
        </p:sp>
        <p:grpSp>
          <p:nvGrpSpPr>
            <p:cNvPr id="42" name="组合 41"/>
            <p:cNvGrpSpPr/>
            <p:nvPr/>
          </p:nvGrpSpPr>
          <p:grpSpPr>
            <a:xfrm>
              <a:off x="6642040" y="2558063"/>
              <a:ext cx="5081874" cy="2838345"/>
              <a:chOff x="6642040" y="2558063"/>
              <a:chExt cx="5686234" cy="3252136"/>
            </a:xfrm>
          </p:grpSpPr>
          <p:pic>
            <p:nvPicPr>
              <p:cNvPr id="48" name="图片 47"/>
              <p:cNvPicPr preferRelativeResize="0"/>
              <p:nvPr/>
            </p:nvPicPr>
            <p:blipFill>
              <a:blip r:embed="rId2"/>
              <a:stretch>
                <a:fillRect/>
              </a:stretch>
            </p:blipFill>
            <p:spPr>
              <a:xfrm>
                <a:off x="9448274" y="2558063"/>
                <a:ext cx="2880000" cy="3240000"/>
              </a:xfrm>
              <a:prstGeom prst="rect">
                <a:avLst/>
              </a:prstGeom>
            </p:spPr>
          </p:pic>
          <p:pic>
            <p:nvPicPr>
              <p:cNvPr id="49" name="图片 48"/>
              <p:cNvPicPr preferRelativeResize="0"/>
              <p:nvPr/>
            </p:nvPicPr>
            <p:blipFill>
              <a:blip r:embed="rId3"/>
              <a:stretch>
                <a:fillRect/>
              </a:stretch>
            </p:blipFill>
            <p:spPr>
              <a:xfrm>
                <a:off x="6642040" y="2570199"/>
                <a:ext cx="2880000" cy="3240000"/>
              </a:xfrm>
              <a:prstGeom prst="rect">
                <a:avLst/>
              </a:prstGeom>
            </p:spPr>
          </p:pic>
        </p:grpSp>
        <p:pic>
          <p:nvPicPr>
            <p:cNvPr id="43" name="图片 42"/>
            <p:cNvPicPr preferRelativeResize="0"/>
            <p:nvPr/>
          </p:nvPicPr>
          <p:blipFill>
            <a:blip r:embed="rId4"/>
            <a:stretch>
              <a:fillRect/>
            </a:stretch>
          </p:blipFill>
          <p:spPr>
            <a:xfrm>
              <a:off x="9195341" y="5414567"/>
              <a:ext cx="2520000" cy="1080000"/>
            </a:xfrm>
            <a:prstGeom prst="rect">
              <a:avLst/>
            </a:prstGeom>
          </p:spPr>
        </p:pic>
        <p:sp>
          <p:nvSpPr>
            <p:cNvPr id="44" name="矩形 43"/>
            <p:cNvSpPr/>
            <p:nvPr/>
          </p:nvSpPr>
          <p:spPr>
            <a:xfrm>
              <a:off x="6841668" y="2735395"/>
              <a:ext cx="313721" cy="2571395"/>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9343420" y="2757163"/>
              <a:ext cx="274109" cy="2571395"/>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9406470" y="5428986"/>
              <a:ext cx="725801" cy="253609"/>
            </a:xfrm>
            <a:prstGeom prst="rect">
              <a:avLst/>
            </a:prstGeom>
            <a:noFill/>
          </p:spPr>
          <p:txBody>
            <a:bodyPr wrap="square">
              <a:spAutoFit/>
            </a:bodyPr>
            <a:lstStyle/>
            <a:p>
              <a:r>
                <a:rPr lang="zh-CN" altLang="en-US" sz="1200" dirty="0" smtClean="0">
                  <a:latin typeface="微软雅黑" panose="020B0503020204020204" pitchFamily="34" charset="-122"/>
                  <a:ea typeface="微软雅黑" panose="020B0503020204020204" pitchFamily="34" charset="-122"/>
                </a:rPr>
                <a:t>振幅谱能量更强</a:t>
              </a:r>
              <a:endParaRPr lang="zh-CN" altLang="en-US" sz="1200" dirty="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 name="矩形 1"/>
          <p:cNvSpPr/>
          <p:nvPr/>
        </p:nvSpPr>
        <p:spPr>
          <a:xfrm>
            <a:off x="479375" y="764704"/>
            <a:ext cx="11593289" cy="1015663"/>
          </a:xfrm>
          <a:prstGeom prst="rect">
            <a:avLst/>
          </a:prstGeom>
        </p:spPr>
        <p:txBody>
          <a:bodyPr wrap="square">
            <a:spAutoFit/>
          </a:bodyPr>
          <a:lstStyle/>
          <a:p>
            <a:pPr>
              <a:lnSpc>
                <a:spcPct val="125000"/>
              </a:lnSpc>
            </a:pPr>
            <a:r>
              <a:rPr lang="zh-CN" altLang="en-US" sz="2400" b="1" kern="100" dirty="0">
                <a:solidFill>
                  <a:srgbClr val="000000"/>
                </a:solidFill>
                <a:latin typeface="微软雅黑" panose="020B0503020204020204" pitchFamily="34" charset="-122"/>
                <a:ea typeface="微软雅黑" panose="020B0503020204020204" pitchFamily="34" charset="-122"/>
              </a:rPr>
              <a:t>多频窄带异常</a:t>
            </a:r>
            <a:r>
              <a:rPr lang="zh-CN" altLang="en-US" sz="2400" b="1" kern="100" dirty="0" smtClean="0">
                <a:solidFill>
                  <a:srgbClr val="000000"/>
                </a:solidFill>
                <a:latin typeface="微软雅黑" panose="020B0503020204020204" pitchFamily="34" charset="-122"/>
                <a:ea typeface="微软雅黑" panose="020B0503020204020204" pitchFamily="34" charset="-122"/>
              </a:rPr>
              <a:t>噪声</a:t>
            </a:r>
            <a:r>
              <a:rPr lang="zh-CN" altLang="en-US" sz="2400" b="1" kern="100" dirty="0" smtClean="0">
                <a:solidFill>
                  <a:srgbClr val="000000"/>
                </a:solidFill>
                <a:latin typeface="微软雅黑" panose="020B0503020204020204" pitchFamily="34" charset="-122"/>
                <a:ea typeface="微软雅黑" panose="020B0503020204020204" pitchFamily="34" charset="-122"/>
                <a:sym typeface="Wingdings 2" panose="05020102010507070707" pitchFamily="18" charset="2"/>
              </a:rPr>
              <a:t>：</a:t>
            </a:r>
            <a:r>
              <a:rPr lang="en-US" altLang="zh-CN" kern="100" dirty="0" smtClean="0">
                <a:latin typeface="微软雅黑" panose="020B0503020204020204" pitchFamily="34" charset="-122"/>
                <a:ea typeface="微软雅黑" panose="020B0503020204020204" pitchFamily="34" charset="-122"/>
                <a:sym typeface="Wingdings 2" panose="05020102010507070707" pitchFamily="18" charset="2"/>
              </a:rPr>
              <a:t> </a:t>
            </a:r>
            <a:r>
              <a:rPr lang="zh-CN" altLang="en-US" sz="2400" dirty="0" smtClean="0">
                <a:latin typeface="微软雅黑" panose="020B0503020204020204" pitchFamily="34" charset="-122"/>
                <a:ea typeface="微软雅黑" panose="020B0503020204020204" pitchFamily="34" charset="-122"/>
              </a:rPr>
              <a:t>多</a:t>
            </a:r>
            <a:r>
              <a:rPr lang="zh-CN" altLang="en-US" sz="2400" dirty="0">
                <a:latin typeface="微软雅黑" panose="020B0503020204020204" pitchFamily="34" charset="-122"/>
                <a:ea typeface="微软雅黑" panose="020B0503020204020204" pitchFamily="34" charset="-122"/>
              </a:rPr>
              <a:t>频窄带异常</a:t>
            </a:r>
            <a:r>
              <a:rPr lang="zh-CN" altLang="en-US" sz="2400" dirty="0" smtClean="0">
                <a:latin typeface="微软雅黑" panose="020B0503020204020204" pitchFamily="34" charset="-122"/>
                <a:ea typeface="微软雅黑" panose="020B0503020204020204" pitchFamily="34" charset="-122"/>
              </a:rPr>
              <a:t>噪声经常受其它噪声的影响，</a:t>
            </a:r>
            <a:r>
              <a:rPr lang="zh-CN" altLang="en-US" sz="2400" dirty="0" smtClean="0">
                <a:latin typeface="微软雅黑" panose="020B0503020204020204" pitchFamily="34" charset="-122"/>
                <a:ea typeface="微软雅黑" panose="020B0503020204020204" pitchFamily="34" charset="-122"/>
                <a:sym typeface="Wingdings 2" panose="05020102010507070707" pitchFamily="18" charset="2"/>
              </a:rPr>
              <a:t>噪声分布随机性强，波形特征变化大，</a:t>
            </a:r>
            <a:r>
              <a:rPr lang="zh-CN" altLang="en-US" sz="2400" dirty="0" smtClean="0">
                <a:latin typeface="微软雅黑" panose="020B0503020204020204" pitchFamily="34" charset="-122"/>
                <a:ea typeface="微软雅黑" panose="020B0503020204020204" pitchFamily="34" charset="-122"/>
              </a:rPr>
              <a:t>彻底压制困难。</a:t>
            </a:r>
            <a:endParaRPr lang="zh-CN" altLang="zh-CN" sz="2400" dirty="0">
              <a:latin typeface="微软雅黑" panose="020B0503020204020204" pitchFamily="34" charset="-122"/>
              <a:ea typeface="微软雅黑" panose="020B0503020204020204" pitchFamily="34" charset="-122"/>
              <a:sym typeface="Wingdings 2" panose="05020102010507070707" pitchFamily="18" charset="2"/>
            </a:endParaRPr>
          </a:p>
        </p:txBody>
      </p:sp>
      <p:sp>
        <p:nvSpPr>
          <p:cNvPr id="15" name="矩形 14"/>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4" name="组合 23"/>
          <p:cNvGrpSpPr/>
          <p:nvPr/>
        </p:nvGrpSpPr>
        <p:grpSpPr>
          <a:xfrm>
            <a:off x="729465" y="1780367"/>
            <a:ext cx="10715945" cy="4925663"/>
            <a:chOff x="729465" y="1397283"/>
            <a:chExt cx="10715945" cy="5308747"/>
          </a:xfrm>
        </p:grpSpPr>
        <p:pic>
          <p:nvPicPr>
            <p:cNvPr id="25" name="图片 24"/>
            <p:cNvPicPr preferRelativeResize="0"/>
            <p:nvPr/>
          </p:nvPicPr>
          <p:blipFill>
            <a:blip r:embed="rId1"/>
            <a:stretch>
              <a:fillRect/>
            </a:stretch>
          </p:blipFill>
          <p:spPr>
            <a:xfrm>
              <a:off x="931793" y="1397283"/>
              <a:ext cx="10319403" cy="3552778"/>
            </a:xfrm>
            <a:prstGeom prst="rect">
              <a:avLst/>
            </a:prstGeom>
          </p:spPr>
        </p:pic>
        <p:grpSp>
          <p:nvGrpSpPr>
            <p:cNvPr id="26" name="组合 25"/>
            <p:cNvGrpSpPr/>
            <p:nvPr/>
          </p:nvGrpSpPr>
          <p:grpSpPr>
            <a:xfrm>
              <a:off x="729465" y="4878453"/>
              <a:ext cx="10715945" cy="1530498"/>
              <a:chOff x="729465" y="4251733"/>
              <a:chExt cx="10715945" cy="741508"/>
            </a:xfrm>
          </p:grpSpPr>
          <p:pic>
            <p:nvPicPr>
              <p:cNvPr id="59" name="图片 58"/>
              <p:cNvPicPr preferRelativeResize="0"/>
              <p:nvPr/>
            </p:nvPicPr>
            <p:blipFill rotWithShape="1">
              <a:blip r:embed="rId2"/>
              <a:srcRect b="67574"/>
              <a:stretch>
                <a:fillRect/>
              </a:stretch>
            </p:blipFill>
            <p:spPr>
              <a:xfrm>
                <a:off x="2528653" y="4251733"/>
                <a:ext cx="1794679" cy="741507"/>
              </a:xfrm>
              <a:prstGeom prst="rect">
                <a:avLst/>
              </a:prstGeom>
            </p:spPr>
          </p:pic>
          <p:pic>
            <p:nvPicPr>
              <p:cNvPr id="60" name="图片 59"/>
              <p:cNvPicPr preferRelativeResize="0"/>
              <p:nvPr/>
            </p:nvPicPr>
            <p:blipFill rotWithShape="1">
              <a:blip r:embed="rId3"/>
              <a:srcRect b="65491"/>
              <a:stretch>
                <a:fillRect/>
              </a:stretch>
            </p:blipFill>
            <p:spPr>
              <a:xfrm>
                <a:off x="729465" y="4258126"/>
                <a:ext cx="1794679" cy="735114"/>
              </a:xfrm>
              <a:prstGeom prst="rect">
                <a:avLst/>
              </a:prstGeom>
            </p:spPr>
          </p:pic>
          <p:pic>
            <p:nvPicPr>
              <p:cNvPr id="61" name="图片 60"/>
              <p:cNvPicPr preferRelativeResize="0"/>
              <p:nvPr/>
            </p:nvPicPr>
            <p:blipFill rotWithShape="1">
              <a:blip r:embed="rId4"/>
              <a:srcRect b="66232"/>
              <a:stretch>
                <a:fillRect/>
              </a:stretch>
            </p:blipFill>
            <p:spPr>
              <a:xfrm>
                <a:off x="6091519" y="4263848"/>
                <a:ext cx="1794679" cy="729392"/>
              </a:xfrm>
              <a:prstGeom prst="rect">
                <a:avLst/>
              </a:prstGeom>
            </p:spPr>
          </p:pic>
          <p:pic>
            <p:nvPicPr>
              <p:cNvPr id="62" name="图片 61"/>
              <p:cNvPicPr preferRelativeResize="0"/>
              <p:nvPr/>
            </p:nvPicPr>
            <p:blipFill rotWithShape="1">
              <a:blip r:embed="rId5"/>
              <a:srcRect b="66696"/>
              <a:stretch>
                <a:fillRect/>
              </a:stretch>
            </p:blipFill>
            <p:spPr>
              <a:xfrm>
                <a:off x="7886397" y="4263608"/>
                <a:ext cx="1794679" cy="719358"/>
              </a:xfrm>
              <a:prstGeom prst="rect">
                <a:avLst/>
              </a:prstGeom>
            </p:spPr>
          </p:pic>
          <p:pic>
            <p:nvPicPr>
              <p:cNvPr id="63" name="图片 62"/>
              <p:cNvPicPr preferRelativeResize="0"/>
              <p:nvPr/>
            </p:nvPicPr>
            <p:blipFill rotWithShape="1">
              <a:blip r:embed="rId6"/>
              <a:srcRect b="65040"/>
              <a:stretch>
                <a:fillRect/>
              </a:stretch>
            </p:blipFill>
            <p:spPr>
              <a:xfrm>
                <a:off x="9650731" y="4258645"/>
                <a:ext cx="1794679" cy="734596"/>
              </a:xfrm>
              <a:prstGeom prst="rect">
                <a:avLst/>
              </a:prstGeom>
            </p:spPr>
          </p:pic>
          <p:pic>
            <p:nvPicPr>
              <p:cNvPr id="64" name="图片 63"/>
              <p:cNvPicPr preferRelativeResize="0"/>
              <p:nvPr/>
            </p:nvPicPr>
            <p:blipFill rotWithShape="1">
              <a:blip r:embed="rId7"/>
              <a:srcRect b="65671"/>
              <a:stretch>
                <a:fillRect/>
              </a:stretch>
            </p:blipFill>
            <p:spPr>
              <a:xfrm>
                <a:off x="4296641" y="4251733"/>
                <a:ext cx="1794679" cy="741507"/>
              </a:xfrm>
              <a:prstGeom prst="rect">
                <a:avLst/>
              </a:prstGeom>
            </p:spPr>
          </p:pic>
        </p:grpSp>
        <p:cxnSp>
          <p:nvCxnSpPr>
            <p:cNvPr id="27" name="直接箭头连接符 26"/>
            <p:cNvCxnSpPr/>
            <p:nvPr/>
          </p:nvCxnSpPr>
          <p:spPr>
            <a:xfrm flipV="1">
              <a:off x="6957848" y="3870483"/>
              <a:ext cx="764682" cy="12690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flipV="1">
              <a:off x="3085960" y="3226083"/>
              <a:ext cx="2327385" cy="20601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H="1" flipV="1">
              <a:off x="3530037" y="4293003"/>
              <a:ext cx="127563" cy="7207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1877127" y="4086101"/>
              <a:ext cx="229043" cy="9276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V="1">
              <a:off x="9189250" y="4035687"/>
              <a:ext cx="379547" cy="11834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10776520" y="3937461"/>
              <a:ext cx="51156" cy="101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767868" y="6387743"/>
              <a:ext cx="1723549"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多频窄带噪声连续分布</a:t>
              </a:r>
              <a:endParaRPr lang="zh-CN" altLang="en-US" sz="1200" dirty="0"/>
            </a:p>
          </p:txBody>
        </p:sp>
        <p:sp>
          <p:nvSpPr>
            <p:cNvPr id="54" name="矩形 53"/>
            <p:cNvSpPr/>
            <p:nvPr/>
          </p:nvSpPr>
          <p:spPr>
            <a:xfrm>
              <a:off x="2583366" y="6384549"/>
              <a:ext cx="1598515"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多频窄带能量差异大</a:t>
              </a:r>
              <a:endParaRPr lang="zh-CN" altLang="en-US" sz="1200" dirty="0"/>
            </a:p>
          </p:txBody>
        </p:sp>
        <p:sp>
          <p:nvSpPr>
            <p:cNvPr id="55" name="矩形 54"/>
            <p:cNvSpPr/>
            <p:nvPr/>
          </p:nvSpPr>
          <p:spPr>
            <a:xfrm>
              <a:off x="4507736" y="6396088"/>
              <a:ext cx="1261884"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多噪声频带混叠</a:t>
              </a:r>
              <a:endParaRPr lang="zh-CN" altLang="en-US" sz="1200" dirty="0"/>
            </a:p>
          </p:txBody>
        </p:sp>
        <p:sp>
          <p:nvSpPr>
            <p:cNvPr id="56" name="矩形 55"/>
            <p:cNvSpPr/>
            <p:nvPr/>
          </p:nvSpPr>
          <p:spPr>
            <a:xfrm>
              <a:off x="6251636" y="6429031"/>
              <a:ext cx="1737976"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不同频带其它噪声干扰</a:t>
              </a:r>
              <a:endParaRPr lang="zh-CN" altLang="en-US" sz="1200" dirty="0"/>
            </a:p>
          </p:txBody>
        </p:sp>
        <p:sp>
          <p:nvSpPr>
            <p:cNvPr id="57" name="矩形 56"/>
            <p:cNvSpPr/>
            <p:nvPr/>
          </p:nvSpPr>
          <p:spPr>
            <a:xfrm>
              <a:off x="8130088" y="6417047"/>
              <a:ext cx="1261884"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受声波能量干扰</a:t>
              </a:r>
              <a:endParaRPr lang="zh-CN" altLang="en-US" sz="1200" dirty="0"/>
            </a:p>
          </p:txBody>
        </p:sp>
        <p:sp>
          <p:nvSpPr>
            <p:cNvPr id="58" name="矩形 57"/>
            <p:cNvSpPr/>
            <p:nvPr/>
          </p:nvSpPr>
          <p:spPr>
            <a:xfrm>
              <a:off x="9689885" y="6394822"/>
              <a:ext cx="1569660" cy="276999"/>
            </a:xfrm>
            <a:prstGeom prst="rect">
              <a:avLst/>
            </a:prstGeom>
            <a:noFill/>
          </p:spPr>
          <p:txBody>
            <a:bodyPr wrap="none">
              <a:spAutoFit/>
            </a:bodyPr>
            <a:lstStyle/>
            <a:p>
              <a:r>
                <a:rPr lang="zh-CN" altLang="en-US" sz="1200" dirty="0" smtClean="0">
                  <a:latin typeface="微软雅黑" panose="020B0503020204020204" pitchFamily="34" charset="-122"/>
                  <a:ea typeface="微软雅黑" panose="020B0503020204020204" pitchFamily="34" charset="-122"/>
                </a:rPr>
                <a:t>受高频噪声能量干扰</a:t>
              </a:r>
              <a:endParaRPr lang="zh-CN" altLang="en-US" sz="1200" dirty="0"/>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802" y="1364130"/>
            <a:ext cx="10441160" cy="1421928"/>
          </a:xfrm>
          <a:prstGeom prst="rect">
            <a:avLst/>
          </a:prstGeom>
        </p:spPr>
        <p:txBody>
          <a:bodyPr wrap="square">
            <a:spAutoFit/>
          </a:bodyPr>
          <a:lstStyle/>
          <a:p>
            <a:pPr>
              <a:lnSpc>
                <a:spcPct val="120000"/>
              </a:lnSpc>
            </a:pPr>
            <a:r>
              <a:rPr lang="en-US" altLang="zh-CN" sz="2400" dirty="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、首先进行</a:t>
            </a:r>
            <a:r>
              <a:rPr lang="zh-CN" altLang="en-US" sz="2400" dirty="0">
                <a:latin typeface="微软雅黑" panose="020B0503020204020204" pitchFamily="34" charset="-122"/>
                <a:ea typeface="微软雅黑" panose="020B0503020204020204" pitchFamily="34" charset="-122"/>
              </a:rPr>
              <a:t>频谱分析</a:t>
            </a:r>
            <a:r>
              <a:rPr lang="zh-CN" altLang="en-US" sz="2400" dirty="0" smtClean="0">
                <a:latin typeface="微软雅黑" panose="020B0503020204020204" pitchFamily="34" charset="-122"/>
                <a:ea typeface="微软雅黑" panose="020B0503020204020204" pitchFamily="34" charset="-122"/>
              </a:rPr>
              <a:t>，确定需要压制的单频值。</a:t>
            </a:r>
            <a:endParaRPr lang="en-US" altLang="zh-CN" sz="2400" dirty="0">
              <a:latin typeface="微软雅黑" panose="020B0503020204020204" pitchFamily="34" charset="-122"/>
              <a:ea typeface="微软雅黑" panose="020B0503020204020204" pitchFamily="34" charset="-122"/>
            </a:endParaRPr>
          </a:p>
          <a:p>
            <a:pPr>
              <a:lnSpc>
                <a:spcPct val="120000"/>
              </a:lnSpc>
            </a:pPr>
            <a:r>
              <a:rPr lang="en-US" altLang="zh-CN" sz="2400" dirty="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、单频压制不彻底，可以再次进行单频波干扰压制。</a:t>
            </a:r>
            <a:endParaRPr lang="en-US" altLang="zh-CN" sz="2400" dirty="0">
              <a:latin typeface="微软雅黑" panose="020B0503020204020204" pitchFamily="34" charset="-122"/>
              <a:ea typeface="微软雅黑" panose="020B0503020204020204" pitchFamily="34" charset="-122"/>
            </a:endParaRPr>
          </a:p>
          <a:p>
            <a:pPr>
              <a:lnSpc>
                <a:spcPct val="120000"/>
              </a:lnSpc>
            </a:pPr>
            <a:r>
              <a:rPr lang="en-US" altLang="zh-CN" sz="2400" dirty="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、为确保单频波波形特征稳定，最好在其它振幅处理模块前应用。</a:t>
            </a:r>
            <a:endParaRPr lang="zh-CN" altLang="en-US" sz="2400" dirty="0" smtClean="0">
              <a:latin typeface="微软雅黑" panose="020B0503020204020204" pitchFamily="34" charset="-122"/>
              <a:ea typeface="微软雅黑" panose="020B0503020204020204" pitchFamily="34" charset="-122"/>
            </a:endParaRPr>
          </a:p>
        </p:txBody>
      </p:sp>
      <p:sp>
        <p:nvSpPr>
          <p:cNvPr id="4" name="矩形 3"/>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7" name="矩形 6"/>
          <p:cNvSpPr/>
          <p:nvPr/>
        </p:nvSpPr>
        <p:spPr>
          <a:xfrm>
            <a:off x="1023902" y="752757"/>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4" name="图片 19" descr="图片117.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2178"/>
          <a:stretch>
            <a:fillRect/>
          </a:stretch>
        </p:blipFill>
        <p:spPr bwMode="auto">
          <a:xfrm>
            <a:off x="8239140" y="857232"/>
            <a:ext cx="2786082" cy="13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箭头连接符 24"/>
          <p:cNvCxnSpPr/>
          <p:nvPr/>
        </p:nvCxnSpPr>
        <p:spPr>
          <a:xfrm>
            <a:off x="7524760" y="1643050"/>
            <a:ext cx="642942" cy="1588"/>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023902" y="292893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4929198"/>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30" name="矩形 29"/>
          <p:cNvSpPr/>
          <p:nvPr/>
        </p:nvSpPr>
        <p:spPr>
          <a:xfrm>
            <a:off x="1309654" y="3453480"/>
            <a:ext cx="10072758" cy="1421928"/>
          </a:xfrm>
          <a:prstGeom prst="rect">
            <a:avLst/>
          </a:prstGeom>
        </p:spPr>
        <p:txBody>
          <a:bodyPr wrap="square">
            <a:spAutoFit/>
          </a:bodyPr>
          <a:lstStyle/>
          <a:p>
            <a:pPr>
              <a:lnSpc>
                <a:spcPct val="120000"/>
              </a:lnSpc>
            </a:pPr>
            <a:r>
              <a:rPr lang="en-US" altLang="zh-CN" sz="2400" dirty="0" err="1" smtClean="0">
                <a:latin typeface="微软雅黑" panose="020B0503020204020204" pitchFamily="34" charset="-122"/>
                <a:ea typeface="微软雅黑" panose="020B0503020204020204" pitchFamily="34" charset="-122"/>
              </a:rPr>
              <a:t>GeoEst</a:t>
            </a:r>
            <a:r>
              <a:rPr lang="zh-CN" altLang="en-US" sz="2400" dirty="0" smtClean="0">
                <a:latin typeface="微软雅黑" panose="020B0503020204020204" pitchFamily="34" charset="-122"/>
                <a:ea typeface="微软雅黑" panose="020B0503020204020204" pitchFamily="34" charset="-122"/>
              </a:rPr>
              <a:t>单频干扰采用了分频、分时、分步的噪声衰减策略，通过构建噪声模型的办法衰减噪声，目前已经具备良好的应用效果，保真度高，能满足</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处理技术的要求。</a:t>
            </a:r>
            <a:endParaRPr lang="zh-CN" altLang="en-US" sz="2400" dirty="0" smtClean="0">
              <a:latin typeface="微软雅黑" panose="020B0503020204020204" pitchFamily="34" charset="-122"/>
              <a:ea typeface="微软雅黑" panose="020B0503020204020204" pitchFamily="34" charset="-122"/>
            </a:endParaRPr>
          </a:p>
        </p:txBody>
      </p:sp>
      <p:sp>
        <p:nvSpPr>
          <p:cNvPr id="32" name="矩形 31"/>
          <p:cNvSpPr/>
          <p:nvPr/>
        </p:nvSpPr>
        <p:spPr>
          <a:xfrm>
            <a:off x="1309654" y="5429264"/>
            <a:ext cx="9644130" cy="535531"/>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单频干扰波振幅不稳定时，可以尝试异常振幅、高频噪声压制方法处理。</a:t>
            </a:r>
            <a:endParaRPr lang="zh-CN" altLang="en-US" sz="24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4" name="Text Box 2"/>
          <p:cNvSpPr txBox="1">
            <a:spLocks noChangeArrowheads="1"/>
          </p:cNvSpPr>
          <p:nvPr/>
        </p:nvSpPr>
        <p:spPr bwMode="auto">
          <a:xfrm>
            <a:off x="595274" y="2018308"/>
            <a:ext cx="3612232" cy="4339650"/>
          </a:xfrm>
          <a:prstGeom prst="rect">
            <a:avLst/>
          </a:prstGeom>
          <a:noFill/>
          <a:ln w="9525">
            <a:noFill/>
            <a:miter lim="800000"/>
          </a:ln>
        </p:spPr>
        <p:txBody>
          <a:bodyPr wrap="square">
            <a:spAutoFit/>
          </a:bodyPr>
          <a:lstStyle/>
          <a:p>
            <a:pPr algn="l" eaLnBrk="0" hangingPunct="0">
              <a:spcBef>
                <a:spcPct val="50000"/>
              </a:spcBef>
              <a:buClr>
                <a:schemeClr val="tx2"/>
              </a:buClr>
              <a:buSzPct val="75000"/>
              <a:buFont typeface="Monotype Sorts"/>
              <a:buNone/>
            </a:pPr>
            <a:r>
              <a:rPr lang="zh-CN" altLang="en-US" sz="2400" dirty="0">
                <a:latin typeface="微软雅黑" panose="020B0503020204020204" pitchFamily="34" charset="-122"/>
                <a:ea typeface="微软雅黑" panose="020B0503020204020204" pitchFamily="34" charset="-122"/>
              </a:rPr>
              <a:t>异常能量干扰常见种类</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猝发脉冲；</a:t>
            </a:r>
            <a:endParaRPr lang="zh-CN" altLang="en-US"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zh-CN" altLang="en-US" sz="2400" dirty="0">
                <a:latin typeface="微软雅黑" panose="020B0503020204020204" pitchFamily="34" charset="-122"/>
                <a:ea typeface="微软雅黑" panose="020B0503020204020204" pitchFamily="34" charset="-122"/>
              </a:rPr>
              <a:t>    异常扰动；</a:t>
            </a:r>
            <a:endParaRPr lang="zh-CN" altLang="en-US"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zh-CN" altLang="en-US" sz="2400" dirty="0">
                <a:latin typeface="微软雅黑" panose="020B0503020204020204" pitchFamily="34" charset="-122"/>
                <a:ea typeface="微软雅黑" panose="020B0503020204020204" pitchFamily="34" charset="-122"/>
              </a:rPr>
              <a:t>    声波干扰；</a:t>
            </a:r>
            <a:endParaRPr lang="en-US" altLang="zh-CN"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en-US" altLang="zh-CN" sz="2400" dirty="0">
                <a:latin typeface="微软雅黑" panose="020B0503020204020204" pitchFamily="34" charset="-122"/>
                <a:ea typeface="微软雅黑" panose="020B0503020204020204" pitchFamily="34" charset="-122"/>
              </a:rPr>
              <a:t>    50Hz</a:t>
            </a:r>
            <a:r>
              <a:rPr lang="zh-CN" altLang="en-US" sz="2400" dirty="0">
                <a:latin typeface="微软雅黑" panose="020B0503020204020204" pitchFamily="34" charset="-122"/>
                <a:ea typeface="微软雅黑" panose="020B0503020204020204" pitchFamily="34" charset="-122"/>
              </a:rPr>
              <a:t>干扰；</a:t>
            </a:r>
            <a:endParaRPr lang="en-US" altLang="zh-CN"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en-US" altLang="zh-CN" sz="2400" dirty="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外源干扰</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en-US" altLang="zh-CN" sz="2400" dirty="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环境噪声；</a:t>
            </a:r>
            <a:endParaRPr lang="en-US" altLang="zh-CN" sz="2400" dirty="0">
              <a:latin typeface="微软雅黑" panose="020B0503020204020204" pitchFamily="34" charset="-122"/>
              <a:ea typeface="微软雅黑" panose="020B0503020204020204" pitchFamily="34" charset="-122"/>
            </a:endParaRPr>
          </a:p>
          <a:p>
            <a:pPr algn="l" eaLnBrk="0" hangingPunct="0">
              <a:spcBef>
                <a:spcPct val="50000"/>
              </a:spcBef>
              <a:buClr>
                <a:schemeClr val="tx2"/>
              </a:buClr>
              <a:buSzPct val="75000"/>
              <a:buFont typeface="Monotype Sorts"/>
              <a:buNone/>
            </a:pPr>
            <a:r>
              <a:rPr lang="zh-CN" altLang="en-US" sz="2400" dirty="0">
                <a:latin typeface="微软雅黑" panose="020B0503020204020204" pitchFamily="34" charset="-122"/>
                <a:ea typeface="微软雅黑" panose="020B0503020204020204" pitchFamily="34" charset="-122"/>
              </a:rPr>
              <a:t>    邻</a:t>
            </a:r>
            <a:r>
              <a:rPr lang="zh-CN" altLang="en-US" sz="2400" dirty="0" smtClean="0">
                <a:latin typeface="微软雅黑" panose="020B0503020204020204" pitchFamily="34" charset="-122"/>
                <a:ea typeface="微软雅黑" panose="020B0503020204020204" pitchFamily="34" charset="-122"/>
              </a:rPr>
              <a:t>炮干扰等；</a:t>
            </a:r>
            <a:endParaRPr lang="zh-CN" altLang="en-US" sz="2400" dirty="0">
              <a:latin typeface="微软雅黑" panose="020B0503020204020204" pitchFamily="34" charset="-122"/>
              <a:ea typeface="微软雅黑" panose="020B0503020204020204" pitchFamily="34" charset="-122"/>
            </a:endParaRPr>
          </a:p>
        </p:txBody>
      </p:sp>
      <p:grpSp>
        <p:nvGrpSpPr>
          <p:cNvPr id="2" name="组合 57"/>
          <p:cNvGrpSpPr/>
          <p:nvPr/>
        </p:nvGrpSpPr>
        <p:grpSpPr>
          <a:xfrm>
            <a:off x="4667240" y="2143116"/>
            <a:ext cx="7159123" cy="4099219"/>
            <a:chOff x="4667240" y="2143116"/>
            <a:chExt cx="7159123" cy="4099219"/>
          </a:xfrm>
        </p:grpSpPr>
        <p:grpSp>
          <p:nvGrpSpPr>
            <p:cNvPr id="3" name="组合 16"/>
            <p:cNvGrpSpPr/>
            <p:nvPr/>
          </p:nvGrpSpPr>
          <p:grpSpPr>
            <a:xfrm>
              <a:off x="4667240" y="2143116"/>
              <a:ext cx="7159123" cy="4099219"/>
              <a:chOff x="4583832" y="2190164"/>
              <a:chExt cx="7159123" cy="4099219"/>
            </a:xfrm>
          </p:grpSpPr>
          <p:grpSp>
            <p:nvGrpSpPr>
              <p:cNvPr id="4" name="组合 3"/>
              <p:cNvGrpSpPr/>
              <p:nvPr/>
            </p:nvGrpSpPr>
            <p:grpSpPr>
              <a:xfrm>
                <a:off x="4583832" y="2204865"/>
                <a:ext cx="4104458" cy="2072911"/>
                <a:chOff x="4439815" y="2204865"/>
                <a:chExt cx="6770817" cy="2072911"/>
              </a:xfrm>
            </p:grpSpPr>
            <p:grpSp>
              <p:nvGrpSpPr>
                <p:cNvPr id="5" name="组合 2"/>
                <p:cNvGrpSpPr/>
                <p:nvPr/>
              </p:nvGrpSpPr>
              <p:grpSpPr>
                <a:xfrm>
                  <a:off x="4439815" y="2204865"/>
                  <a:ext cx="4506415" cy="2072911"/>
                  <a:chOff x="4469904" y="2018208"/>
                  <a:chExt cx="5694363" cy="2907639"/>
                </a:xfrm>
              </p:grpSpPr>
              <p:pic>
                <p:nvPicPr>
                  <p:cNvPr id="53" name="Picture 3" descr="M1"/>
                  <p:cNvPicPr>
                    <a:picLocks noChangeAspect="1" noChangeArrowheads="1"/>
                  </p:cNvPicPr>
                  <p:nvPr/>
                </p:nvPicPr>
                <p:blipFill>
                  <a:blip r:embed="rId1" cstate="print">
                    <a:extLst>
                      <a:ext uri="{28A0092B-C50C-407E-A947-70E740481C1C}">
                        <a14:useLocalDpi xmlns:a14="http://schemas.microsoft.com/office/drawing/2010/main" val="0"/>
                      </a:ext>
                    </a:extLst>
                  </a:blip>
                  <a:srcRect l="11496" t="10585" r="2396" b="8273"/>
                  <a:stretch>
                    <a:fillRect/>
                  </a:stretch>
                </p:blipFill>
                <p:spPr bwMode="auto">
                  <a:xfrm>
                    <a:off x="4469904" y="2036597"/>
                    <a:ext cx="283527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 descr="M2"/>
                  <p:cNvPicPr>
                    <a:picLocks noChangeAspect="1" noChangeArrowheads="1"/>
                  </p:cNvPicPr>
                  <p:nvPr/>
                </p:nvPicPr>
                <p:blipFill>
                  <a:blip r:embed="rId2" cstate="print">
                    <a:extLst>
                      <a:ext uri="{28A0092B-C50C-407E-A947-70E740481C1C}">
                        <a14:useLocalDpi xmlns:a14="http://schemas.microsoft.com/office/drawing/2010/main" val="0"/>
                      </a:ext>
                    </a:extLst>
                  </a:blip>
                  <a:srcRect l="11038" t="10426" r="2176" b="8369"/>
                  <a:stretch>
                    <a:fillRect/>
                  </a:stretch>
                </p:blipFill>
                <p:spPr bwMode="auto">
                  <a:xfrm>
                    <a:off x="7305179" y="2018208"/>
                    <a:ext cx="2859088"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 name="Picture 5" descr="M3"/>
                <p:cNvPicPr preferRelativeResize="0">
                  <a:picLocks noChangeArrowheads="1"/>
                </p:cNvPicPr>
                <p:nvPr/>
              </p:nvPicPr>
              <p:blipFill>
                <a:blip r:embed="rId3" cstate="print">
                  <a:extLst>
                    <a:ext uri="{28A0092B-C50C-407E-A947-70E740481C1C}">
                      <a14:useLocalDpi xmlns:a14="http://schemas.microsoft.com/office/drawing/2010/main" val="0"/>
                    </a:ext>
                  </a:extLst>
                </a:blip>
                <a:srcRect l="11093" t="10481" r="2229" b="8321"/>
                <a:stretch>
                  <a:fillRect/>
                </a:stretch>
              </p:blipFill>
              <p:spPr bwMode="auto">
                <a:xfrm>
                  <a:off x="8946232" y="2207161"/>
                  <a:ext cx="2264400" cy="206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7"/>
              <p:cNvGrpSpPr/>
              <p:nvPr/>
            </p:nvGrpSpPr>
            <p:grpSpPr>
              <a:xfrm>
                <a:off x="8299157" y="4311018"/>
                <a:ext cx="3442279" cy="1978365"/>
                <a:chOff x="7680175" y="4285824"/>
                <a:chExt cx="2058465" cy="1978365"/>
              </a:xfrm>
            </p:grpSpPr>
            <p:pic>
              <p:nvPicPr>
                <p:cNvPr id="49" name="Picture 2" descr="A:\DHSHOTOL.GIF"/>
                <p:cNvPicPr>
                  <a:picLocks noChangeAspect="1" noChangeArrowheads="1"/>
                </p:cNvPicPr>
                <p:nvPr/>
              </p:nvPicPr>
              <p:blipFill rotWithShape="1">
                <a:blip r:embed="rId4" cstate="print"/>
                <a:srcRect l="15280" t="7066" r="22602" b="8145"/>
                <a:stretch>
                  <a:fillRect/>
                </a:stretch>
              </p:blipFill>
              <p:spPr bwMode="auto">
                <a:xfrm>
                  <a:off x="7680175" y="4285824"/>
                  <a:ext cx="1038155" cy="1969179"/>
                </a:xfrm>
                <a:prstGeom prst="rect">
                  <a:avLst/>
                </a:prstGeom>
                <a:noFill/>
                <a:ln w="9525">
                  <a:noFill/>
                  <a:miter lim="800000"/>
                  <a:headEnd/>
                  <a:tailEnd/>
                </a:ln>
              </p:spPr>
            </p:pic>
            <p:pic>
              <p:nvPicPr>
                <p:cNvPr id="50" name="Picture 4" descr="A:\DHDIFFOL.GIF"/>
                <p:cNvPicPr>
                  <a:picLocks noChangeAspect="1" noChangeArrowheads="1"/>
                </p:cNvPicPr>
                <p:nvPr/>
              </p:nvPicPr>
              <p:blipFill rotWithShape="1">
                <a:blip r:embed="rId5" cstate="print"/>
                <a:srcRect l="17263" t="7066" r="19478" b="7066"/>
                <a:stretch>
                  <a:fillRect/>
                </a:stretch>
              </p:blipFill>
              <p:spPr bwMode="auto">
                <a:xfrm>
                  <a:off x="8727884" y="4285824"/>
                  <a:ext cx="1010756" cy="1978365"/>
                </a:xfrm>
                <a:prstGeom prst="rect">
                  <a:avLst/>
                </a:prstGeom>
                <a:noFill/>
                <a:ln w="9525">
                  <a:noFill/>
                  <a:miter lim="800000"/>
                  <a:headEnd/>
                  <a:tailEnd/>
                </a:ln>
              </p:spPr>
            </p:pic>
          </p:grpSp>
          <p:grpSp>
            <p:nvGrpSpPr>
              <p:cNvPr id="7" name="组合 8"/>
              <p:cNvGrpSpPr/>
              <p:nvPr/>
            </p:nvGrpSpPr>
            <p:grpSpPr>
              <a:xfrm>
                <a:off x="4594430" y="4330581"/>
                <a:ext cx="3688752" cy="1912828"/>
                <a:chOff x="4594429" y="4303009"/>
                <a:chExt cx="2978867" cy="1940400"/>
              </a:xfrm>
            </p:grpSpPr>
            <p:pic>
              <p:nvPicPr>
                <p:cNvPr id="47" name="Picture 18" descr="new-223N-rel-after-shot162"/>
                <p:cNvPicPr preferRelativeResize="0">
                  <a:picLocks noChangeArrowheads="1"/>
                </p:cNvPicPr>
                <p:nvPr/>
              </p:nvPicPr>
              <p:blipFill>
                <a:blip r:embed="rId6" cstate="print"/>
                <a:srcRect/>
                <a:stretch>
                  <a:fillRect/>
                </a:stretch>
              </p:blipFill>
              <p:spPr bwMode="auto">
                <a:xfrm>
                  <a:off x="4594429" y="4311017"/>
                  <a:ext cx="1489910" cy="1926295"/>
                </a:xfrm>
                <a:prstGeom prst="rect">
                  <a:avLst/>
                </a:prstGeom>
                <a:noFill/>
                <a:ln w="9525">
                  <a:solidFill>
                    <a:schemeClr val="tx1"/>
                  </a:solidFill>
                  <a:miter lim="800000"/>
                  <a:headEnd/>
                  <a:tailEnd/>
                </a:ln>
              </p:spPr>
            </p:pic>
            <p:pic>
              <p:nvPicPr>
                <p:cNvPr id="48" name="Picture 16" descr="new-223N-hno-noise2-shot162"/>
                <p:cNvPicPr preferRelativeResize="0">
                  <a:picLocks noChangeArrowheads="1"/>
                </p:cNvPicPr>
                <p:nvPr/>
              </p:nvPicPr>
              <p:blipFill>
                <a:blip r:embed="rId7" cstate="print"/>
                <a:srcRect/>
                <a:stretch>
                  <a:fillRect/>
                </a:stretch>
              </p:blipFill>
              <p:spPr bwMode="auto">
                <a:xfrm>
                  <a:off x="6082896" y="4303009"/>
                  <a:ext cx="1490400" cy="1940400"/>
                </a:xfrm>
                <a:prstGeom prst="rect">
                  <a:avLst/>
                </a:prstGeom>
                <a:solidFill>
                  <a:schemeClr val="accent1"/>
                </a:solidFill>
                <a:ln w="9525">
                  <a:noFill/>
                  <a:miter lim="800000"/>
                  <a:headEnd/>
                  <a:tailEnd/>
                </a:ln>
              </p:spPr>
            </p:pic>
          </p:grpSp>
          <p:grpSp>
            <p:nvGrpSpPr>
              <p:cNvPr id="8" name="组合 11"/>
              <p:cNvGrpSpPr/>
              <p:nvPr/>
            </p:nvGrpSpPr>
            <p:grpSpPr>
              <a:xfrm>
                <a:off x="8723160" y="2190164"/>
                <a:ext cx="3019795" cy="2140417"/>
                <a:chOff x="8723160" y="2190164"/>
                <a:chExt cx="3019795" cy="2140417"/>
              </a:xfrm>
            </p:grpSpPr>
            <p:pic>
              <p:nvPicPr>
                <p:cNvPr id="45" name="Picture 3"/>
                <p:cNvPicPr preferRelativeResize="0">
                  <a:picLocks noChangeArrowheads="1"/>
                </p:cNvPicPr>
                <p:nvPr/>
              </p:nvPicPr>
              <p:blipFill rotWithShape="1">
                <a:blip r:embed="rId8" cstate="print"/>
                <a:srcRect l="4742" r="75996"/>
                <a:stretch>
                  <a:fillRect/>
                </a:stretch>
              </p:blipFill>
              <p:spPr bwMode="auto">
                <a:xfrm>
                  <a:off x="8723160" y="2190164"/>
                  <a:ext cx="1514258" cy="2120854"/>
                </a:xfrm>
                <a:prstGeom prst="rect">
                  <a:avLst/>
                </a:prstGeom>
                <a:noFill/>
                <a:ln w="9525">
                  <a:noFill/>
                  <a:miter lim="800000"/>
                  <a:headEnd/>
                  <a:tailEnd/>
                </a:ln>
              </p:spPr>
            </p:pic>
            <p:pic>
              <p:nvPicPr>
                <p:cNvPr id="46" name="Picture 3"/>
                <p:cNvPicPr preferRelativeResize="0">
                  <a:picLocks noChangeArrowheads="1"/>
                </p:cNvPicPr>
                <p:nvPr/>
              </p:nvPicPr>
              <p:blipFill>
                <a:blip r:embed="rId8" cstate="print"/>
                <a:srcRect l="68008" r="11990"/>
                <a:stretch>
                  <a:fillRect/>
                </a:stretch>
              </p:blipFill>
              <p:spPr bwMode="auto">
                <a:xfrm>
                  <a:off x="10227355" y="2210181"/>
                  <a:ext cx="1515600" cy="2120400"/>
                </a:xfrm>
                <a:prstGeom prst="rect">
                  <a:avLst/>
                </a:prstGeom>
                <a:noFill/>
                <a:ln w="9525">
                  <a:noFill/>
                  <a:miter lim="800000"/>
                  <a:headEnd/>
                  <a:tailEnd/>
                </a:ln>
              </p:spPr>
            </p:pic>
          </p:grpSp>
          <p:sp>
            <p:nvSpPr>
              <p:cNvPr id="34" name="圆角矩形标注 33"/>
              <p:cNvSpPr/>
              <p:nvPr/>
            </p:nvSpPr>
            <p:spPr>
              <a:xfrm flipH="1">
                <a:off x="5238744" y="3284984"/>
                <a:ext cx="416658" cy="333940"/>
              </a:xfrm>
              <a:prstGeom prst="wedgeRoundRectCallout">
                <a:avLst>
                  <a:gd name="adj1" fmla="val 88638"/>
                  <a:gd name="adj2" fmla="val 49363"/>
                  <a:gd name="adj3" fmla="val 16667"/>
                </a:avLst>
              </a:prstGeom>
              <a:solidFill>
                <a:schemeClr val="accent1"/>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FF0000"/>
                    </a:solidFill>
                    <a:latin typeface="微软雅黑" panose="020B0503020204020204" pitchFamily="34" charset="-122"/>
                    <a:ea typeface="微软雅黑" panose="020B0503020204020204" pitchFamily="34" charset="-122"/>
                  </a:rPr>
                  <a:t>50Hz</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35" name="圆角矩形标注 34"/>
              <p:cNvSpPr/>
              <p:nvPr/>
            </p:nvSpPr>
            <p:spPr>
              <a:xfrm flipH="1">
                <a:off x="6912798" y="2618792"/>
                <a:ext cx="254772" cy="357190"/>
              </a:xfrm>
              <a:prstGeom prst="wedgeRoundRectCallout">
                <a:avLst>
                  <a:gd name="adj1" fmla="val 114900"/>
                  <a:gd name="adj2" fmla="val 49363"/>
                  <a:gd name="adj3" fmla="val 16667"/>
                </a:avLst>
              </a:prstGeom>
              <a:solidFill>
                <a:schemeClr val="accent1"/>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面波</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36" name="圆角矩形标注 35"/>
              <p:cNvSpPr/>
              <p:nvPr/>
            </p:nvSpPr>
            <p:spPr>
              <a:xfrm flipH="1">
                <a:off x="9192344" y="2475916"/>
                <a:ext cx="261242" cy="357190"/>
              </a:xfrm>
              <a:prstGeom prst="wedgeRoundRectCallout">
                <a:avLst>
                  <a:gd name="adj1" fmla="val 88638"/>
                  <a:gd name="adj2" fmla="val 49363"/>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声波</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37" name="圆角矩形标注 36"/>
              <p:cNvSpPr/>
              <p:nvPr/>
            </p:nvSpPr>
            <p:spPr>
              <a:xfrm flipH="1">
                <a:off x="11096660" y="5476312"/>
                <a:ext cx="371102" cy="642942"/>
              </a:xfrm>
              <a:prstGeom prst="wedgeRoundRectCallout">
                <a:avLst>
                  <a:gd name="adj1" fmla="val 111629"/>
                  <a:gd name="adj2" fmla="val 15315"/>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猝发脉冲</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38" name="圆角矩形标注 37"/>
              <p:cNvSpPr/>
              <p:nvPr/>
            </p:nvSpPr>
            <p:spPr>
              <a:xfrm flipH="1">
                <a:off x="10488486" y="3333172"/>
                <a:ext cx="239013" cy="605441"/>
              </a:xfrm>
              <a:prstGeom prst="wedgeRoundRectCallout">
                <a:avLst>
                  <a:gd name="adj1" fmla="val 51967"/>
                  <a:gd name="adj2" fmla="val -62930"/>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猝发脉冲</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39" name="圆角矩形标注 38"/>
              <p:cNvSpPr/>
              <p:nvPr/>
            </p:nvSpPr>
            <p:spPr>
              <a:xfrm flipH="1">
                <a:off x="6167437" y="4976246"/>
                <a:ext cx="360610" cy="324962"/>
              </a:xfrm>
              <a:prstGeom prst="wedgeRoundRectCallout">
                <a:avLst>
                  <a:gd name="adj1" fmla="val -70876"/>
                  <a:gd name="adj2" fmla="val 30205"/>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rgbClr val="FF0000"/>
                    </a:solidFill>
                    <a:latin typeface="微软雅黑" panose="020B0503020204020204" pitchFamily="34" charset="-122"/>
                    <a:ea typeface="微软雅黑" panose="020B0503020204020204" pitchFamily="34" charset="-122"/>
                  </a:rPr>
                  <a:t>50Hz</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40" name="圆角矩形标注 39"/>
              <p:cNvSpPr/>
              <p:nvPr/>
            </p:nvSpPr>
            <p:spPr>
              <a:xfrm flipH="1">
                <a:off x="7881949" y="5047684"/>
                <a:ext cx="357191" cy="428628"/>
              </a:xfrm>
              <a:prstGeom prst="wedgeRoundRectCallout">
                <a:avLst>
                  <a:gd name="adj1" fmla="val 88638"/>
                  <a:gd name="adj2" fmla="val 49363"/>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声波</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41" name="圆角矩形标注 40"/>
              <p:cNvSpPr/>
              <p:nvPr/>
            </p:nvSpPr>
            <p:spPr>
              <a:xfrm flipH="1">
                <a:off x="7167570" y="5976378"/>
                <a:ext cx="857256" cy="239132"/>
              </a:xfrm>
              <a:prstGeom prst="wedgeRoundRectCallout">
                <a:avLst>
                  <a:gd name="adj1" fmla="val -43"/>
                  <a:gd name="adj2" fmla="val -92949"/>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近偏移距强干扰</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42" name="圆角矩形标注 41"/>
              <p:cNvSpPr/>
              <p:nvPr/>
            </p:nvSpPr>
            <p:spPr>
              <a:xfrm flipH="1">
                <a:off x="6584554" y="5501466"/>
                <a:ext cx="297264" cy="474912"/>
              </a:xfrm>
              <a:prstGeom prst="wedgeRoundRectCallout">
                <a:avLst>
                  <a:gd name="adj1" fmla="val -74004"/>
                  <a:gd name="adj2" fmla="val -7089"/>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外源</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44" name="圆角矩形标注 43"/>
              <p:cNvSpPr/>
              <p:nvPr/>
            </p:nvSpPr>
            <p:spPr>
              <a:xfrm flipH="1">
                <a:off x="11382412" y="2612203"/>
                <a:ext cx="285752" cy="649532"/>
              </a:xfrm>
              <a:prstGeom prst="wedgeRoundRectCallout">
                <a:avLst>
                  <a:gd name="adj1" fmla="val 99926"/>
                  <a:gd name="adj2" fmla="val 16253"/>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猝发脉冲</a:t>
                </a:r>
                <a:endParaRPr lang="zh-CN" altLang="en-US" sz="900" dirty="0">
                  <a:solidFill>
                    <a:srgbClr val="FF0000"/>
                  </a:solidFill>
                  <a:latin typeface="微软雅黑" panose="020B0503020204020204" pitchFamily="34" charset="-122"/>
                  <a:ea typeface="微软雅黑" panose="020B0503020204020204" pitchFamily="34" charset="-122"/>
                </a:endParaRPr>
              </a:p>
            </p:txBody>
          </p:sp>
        </p:grpSp>
        <p:sp>
          <p:nvSpPr>
            <p:cNvPr id="55" name="圆角矩形标注 54"/>
            <p:cNvSpPr/>
            <p:nvPr/>
          </p:nvSpPr>
          <p:spPr>
            <a:xfrm flipH="1">
              <a:off x="5738809" y="5153036"/>
              <a:ext cx="357191" cy="428628"/>
            </a:xfrm>
            <a:prstGeom prst="wedgeRoundRectCallout">
              <a:avLst>
                <a:gd name="adj1" fmla="val 88638"/>
                <a:gd name="adj2" fmla="val 49363"/>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声波</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56" name="圆角矩形标注 55"/>
            <p:cNvSpPr/>
            <p:nvPr/>
          </p:nvSpPr>
          <p:spPr>
            <a:xfrm flipH="1">
              <a:off x="4810116" y="5500702"/>
              <a:ext cx="297264" cy="474912"/>
            </a:xfrm>
            <a:prstGeom prst="wedgeRoundRectCallout">
              <a:avLst>
                <a:gd name="adj1" fmla="val -74004"/>
                <a:gd name="adj2" fmla="val -7089"/>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外源</a:t>
              </a:r>
              <a:endParaRPr lang="zh-CN" altLang="en-US" sz="900" dirty="0">
                <a:solidFill>
                  <a:srgbClr val="FF0000"/>
                </a:solidFill>
                <a:latin typeface="微软雅黑" panose="020B0503020204020204" pitchFamily="34" charset="-122"/>
                <a:ea typeface="微软雅黑" panose="020B0503020204020204" pitchFamily="34" charset="-122"/>
              </a:endParaRPr>
            </a:p>
          </p:txBody>
        </p:sp>
        <p:sp>
          <p:nvSpPr>
            <p:cNvPr id="57" name="圆角矩形标注 56"/>
            <p:cNvSpPr/>
            <p:nvPr/>
          </p:nvSpPr>
          <p:spPr>
            <a:xfrm flipH="1">
              <a:off x="8404318" y="5527536"/>
              <a:ext cx="297264" cy="474912"/>
            </a:xfrm>
            <a:prstGeom prst="wedgeRoundRectCallout">
              <a:avLst>
                <a:gd name="adj1" fmla="val -74004"/>
                <a:gd name="adj2" fmla="val -7089"/>
                <a:gd name="adj3" fmla="val 16667"/>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solidFill>
                    <a:srgbClr val="FF0000"/>
                  </a:solidFill>
                  <a:latin typeface="微软雅黑" panose="020B0503020204020204" pitchFamily="34" charset="-122"/>
                  <a:ea typeface="微软雅黑" panose="020B0503020204020204" pitchFamily="34" charset="-122"/>
                </a:rPr>
                <a:t>外源</a:t>
              </a:r>
              <a:endParaRPr lang="zh-CN" altLang="en-US" sz="900" dirty="0">
                <a:solidFill>
                  <a:srgbClr val="FF0000"/>
                </a:solidFill>
                <a:latin typeface="微软雅黑" panose="020B0503020204020204" pitchFamily="34" charset="-122"/>
                <a:ea typeface="微软雅黑" panose="020B0503020204020204" pitchFamily="34" charset="-122"/>
              </a:endParaRPr>
            </a:p>
          </p:txBody>
        </p:sp>
      </p:grpSp>
      <p:sp>
        <p:nvSpPr>
          <p:cNvPr id="59" name="矩形 58"/>
          <p:cNvSpPr/>
          <p:nvPr/>
        </p:nvSpPr>
        <p:spPr>
          <a:xfrm>
            <a:off x="523836" y="2000240"/>
            <a:ext cx="3500462" cy="4429156"/>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0" name="矩形 59"/>
          <p:cNvSpPr/>
          <p:nvPr/>
        </p:nvSpPr>
        <p:spPr>
          <a:xfrm>
            <a:off x="526704" y="692696"/>
            <a:ext cx="11473952" cy="1200329"/>
          </a:xfrm>
          <a:prstGeom prst="rect">
            <a:avLst/>
          </a:prstGeom>
        </p:spPr>
        <p:txBody>
          <a:bodyPr wrap="square">
            <a:spAutoFit/>
          </a:bodyPr>
          <a:lstStyle/>
          <a:p>
            <a:pPr algn="just" fontAlgn="base">
              <a:lnSpc>
                <a:spcPct val="15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异常振幅产生</a:t>
            </a:r>
            <a:r>
              <a:rPr lang="zh-CN" altLang="en-US" sz="2400" b="1" kern="100" dirty="0">
                <a:solidFill>
                  <a:srgbClr val="000000"/>
                </a:solidFill>
                <a:latin typeface="微软雅黑" panose="020B0503020204020204" pitchFamily="34" charset="-122"/>
                <a:ea typeface="微软雅黑" panose="020B0503020204020204" pitchFamily="34" charset="-122"/>
              </a:rPr>
              <a:t>机理</a:t>
            </a:r>
            <a:r>
              <a:rPr lang="zh-CN" altLang="en-US" sz="2400" b="1" kern="100" dirty="0" smtClean="0">
                <a:solidFill>
                  <a:srgbClr val="000000"/>
                </a:solidFill>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野外</a:t>
            </a:r>
            <a:r>
              <a:rPr lang="zh-CN" altLang="en-US" sz="2400" dirty="0">
                <a:latin typeface="微软雅黑" panose="020B0503020204020204" pitchFamily="34" charset="-122"/>
                <a:ea typeface="微软雅黑" panose="020B0503020204020204" pitchFamily="34" charset="-122"/>
              </a:rPr>
              <a:t>采集时可能出现短暂机械噪声、猝发脉冲、接收器或者磁带机出现故障</a:t>
            </a:r>
            <a:r>
              <a:rPr lang="zh-CN" altLang="en-US" sz="2400" dirty="0" smtClean="0">
                <a:latin typeface="微软雅黑" panose="020B0503020204020204" pitchFamily="34" charset="-122"/>
                <a:ea typeface="微软雅黑" panose="020B0503020204020204" pitchFamily="34" charset="-122"/>
              </a:rPr>
              <a:t>、声波、外源</a:t>
            </a:r>
            <a:r>
              <a:rPr lang="zh-CN" altLang="en-US" sz="2400" dirty="0">
                <a:latin typeface="微软雅黑" panose="020B0503020204020204" pitchFamily="34" charset="-122"/>
                <a:ea typeface="微软雅黑" panose="020B0503020204020204" pitchFamily="34" charset="-122"/>
              </a:rPr>
              <a:t>等产生干扰</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82688" y="642918"/>
            <a:ext cx="11545960" cy="1200329"/>
          </a:xfrm>
          <a:prstGeom prst="rect">
            <a:avLst/>
          </a:prstGeom>
        </p:spPr>
        <p:txBody>
          <a:bodyPr wrap="square">
            <a:spAutoFit/>
          </a:bodyPr>
          <a:lstStyle/>
          <a:p>
            <a:pPr indent="304800" algn="just" fontAlgn="base">
              <a:lnSpc>
                <a:spcPct val="150000"/>
              </a:lnSpc>
            </a:pPr>
            <a:r>
              <a:rPr lang="zh-CN" altLang="en-US" sz="2400" dirty="0" smtClean="0">
                <a:latin typeface="微软雅黑" panose="020B0503020204020204" pitchFamily="34" charset="-122"/>
                <a:ea typeface="微软雅黑" panose="020B0503020204020204" pitchFamily="34" charset="-122"/>
              </a:rPr>
              <a:t> 本</a:t>
            </a:r>
            <a:r>
              <a:rPr lang="zh-CN" altLang="en-US" sz="2400" dirty="0">
                <a:latin typeface="微软雅黑" panose="020B0503020204020204" pitchFamily="34" charset="-122"/>
                <a:ea typeface="微软雅黑" panose="020B0503020204020204" pitchFamily="34" charset="-122"/>
              </a:rPr>
              <a:t>模块采用多道统计、单道去噪、分频压制的策略识别地震数据中各种异常强能量干扰，根据用户定义的门槛值和衰减系数，采用时变、空变的方式予以压制。</a:t>
            </a:r>
            <a:endParaRPr lang="zh-CN" altLang="en-US" sz="2400" dirty="0">
              <a:latin typeface="微软雅黑" panose="020B0503020204020204" pitchFamily="34" charset="-122"/>
              <a:ea typeface="微软雅黑" panose="020B0503020204020204" pitchFamily="34" charset="-122"/>
            </a:endParaRPr>
          </a:p>
        </p:txBody>
      </p:sp>
      <p:sp>
        <p:nvSpPr>
          <p:cNvPr id="37" name="矩形 3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aphicFrame>
        <p:nvGraphicFramePr>
          <p:cNvPr id="51" name="Object 6"/>
          <p:cNvGraphicFramePr>
            <a:graphicFrameLocks noChangeAspect="1"/>
          </p:cNvGraphicFramePr>
          <p:nvPr/>
        </p:nvGraphicFramePr>
        <p:xfrm>
          <a:off x="4667240" y="1756742"/>
          <a:ext cx="4525962" cy="785818"/>
        </p:xfrm>
        <a:graphic>
          <a:graphicData uri="http://schemas.openxmlformats.org/presentationml/2006/ole">
            <mc:AlternateContent xmlns:mc="http://schemas.openxmlformats.org/markup-compatibility/2006">
              <mc:Choice xmlns:v="urn:schemas-microsoft-com:vml" Requires="v">
                <p:oleObj spid="_x0000_s345408" name="公式" r:id="rId1" imgW="1777365" imgH="342900" progId="Equation.3">
                  <p:embed/>
                </p:oleObj>
              </mc:Choice>
              <mc:Fallback>
                <p:oleObj name="公式" r:id="rId1" imgW="1777365" imgH="342900" progId="Equation.3">
                  <p:embed/>
                  <p:pic>
                    <p:nvPicPr>
                      <p:cNvPr id="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40" y="1756742"/>
                        <a:ext cx="4525962" cy="7858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9"/>
          <p:cNvGraphicFramePr>
            <a:graphicFrameLocks noChangeAspect="1"/>
          </p:cNvGraphicFramePr>
          <p:nvPr/>
        </p:nvGraphicFramePr>
        <p:xfrm>
          <a:off x="4829191" y="3114064"/>
          <a:ext cx="3481387" cy="482600"/>
        </p:xfrm>
        <a:graphic>
          <a:graphicData uri="http://schemas.openxmlformats.org/presentationml/2006/ole">
            <mc:AlternateContent xmlns:mc="http://schemas.openxmlformats.org/markup-compatibility/2006">
              <mc:Choice xmlns:v="urn:schemas-microsoft-com:vml" Requires="v">
                <p:oleObj spid="_x0000_s345409" name="公式" r:id="rId3" imgW="1434465" imgH="215900" progId="Equation.3">
                  <p:embed/>
                </p:oleObj>
              </mc:Choice>
              <mc:Fallback>
                <p:oleObj name="公式" r:id="rId3" imgW="1434465" imgH="2159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191" y="3114064"/>
                        <a:ext cx="348138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10"/>
          <p:cNvGraphicFramePr>
            <a:graphicFrameLocks noChangeAspect="1"/>
          </p:cNvGraphicFramePr>
          <p:nvPr/>
        </p:nvGraphicFramePr>
        <p:xfrm>
          <a:off x="4848227" y="5042890"/>
          <a:ext cx="3286148" cy="781048"/>
        </p:xfrm>
        <a:graphic>
          <a:graphicData uri="http://schemas.openxmlformats.org/presentationml/2006/ole">
            <mc:AlternateContent xmlns:mc="http://schemas.openxmlformats.org/markup-compatibility/2006">
              <mc:Choice xmlns:v="urn:schemas-microsoft-com:vml" Requires="v">
                <p:oleObj spid="_x0000_s345410" name="公式" r:id="rId5" imgW="1536700" imgH="482600" progId="Equation.3">
                  <p:embed/>
                </p:oleObj>
              </mc:Choice>
              <mc:Fallback>
                <p:oleObj name="公式" r:id="rId5" imgW="1536700" imgH="482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227" y="5042890"/>
                        <a:ext cx="3286148" cy="781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6189" name="Object 13"/>
          <p:cNvGraphicFramePr>
            <a:graphicFrameLocks noChangeAspect="1"/>
          </p:cNvGraphicFramePr>
          <p:nvPr/>
        </p:nvGraphicFramePr>
        <p:xfrm>
          <a:off x="8705879" y="5276660"/>
          <a:ext cx="1604963" cy="323850"/>
        </p:xfrm>
        <a:graphic>
          <a:graphicData uri="http://schemas.openxmlformats.org/presentationml/2006/ole">
            <mc:AlternateContent xmlns:mc="http://schemas.openxmlformats.org/markup-compatibility/2006">
              <mc:Choice xmlns:v="urn:schemas-microsoft-com:vml" Requires="v">
                <p:oleObj spid="_x0000_s345411" name="公式" r:id="rId7" imgW="1066165" imgH="203200" progId="Equation.3">
                  <p:embed/>
                </p:oleObj>
              </mc:Choice>
              <mc:Fallback>
                <p:oleObj name="公式" r:id="rId7" imgW="1066165" imgH="2032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5879" y="5276660"/>
                        <a:ext cx="1604963"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组合 142"/>
          <p:cNvGrpSpPr/>
          <p:nvPr/>
        </p:nvGrpSpPr>
        <p:grpSpPr>
          <a:xfrm>
            <a:off x="1095340" y="1857364"/>
            <a:ext cx="2357454" cy="4407865"/>
            <a:chOff x="809588" y="2143116"/>
            <a:chExt cx="2357454" cy="3670594"/>
          </a:xfrm>
        </p:grpSpPr>
        <p:sp>
          <p:nvSpPr>
            <p:cNvPr id="54" name="Text Box 3"/>
            <p:cNvSpPr txBox="1">
              <a:spLocks noChangeArrowheads="1"/>
            </p:cNvSpPr>
            <p:nvPr/>
          </p:nvSpPr>
          <p:spPr bwMode="auto">
            <a:xfrm>
              <a:off x="809588" y="3467401"/>
              <a:ext cx="2357454" cy="384446"/>
            </a:xfrm>
            <a:prstGeom prst="rect">
              <a:avLst/>
            </a:prstGeom>
            <a:noFill/>
            <a:ln w="9525">
              <a:solidFill>
                <a:srgbClr val="3333FF"/>
              </a:solidFill>
              <a:miter lim="800000"/>
            </a:ln>
          </p:spPr>
          <p:txBody>
            <a:bodyPr wrap="square">
              <a:spAutoFit/>
            </a:bodyPr>
            <a:lstStyle/>
            <a:p>
              <a:pPr algn="l"/>
              <a:r>
                <a:rPr kumimoji="1" lang="zh-CN" altLang="en-US" sz="2400" b="1" dirty="0" smtClean="0">
                  <a:latin typeface="仿宋_GB2312" pitchFamily="49" charset="-122"/>
                  <a:ea typeface="楷体" panose="02010609060101010101" pitchFamily="18" charset="-122"/>
                </a:rPr>
                <a:t>计算噪声门槛值</a:t>
              </a:r>
              <a:endParaRPr kumimoji="1" lang="en-US" altLang="zh-CN" sz="2400" b="1" dirty="0" smtClean="0">
                <a:latin typeface="仿宋_GB2312" pitchFamily="49" charset="-122"/>
                <a:ea typeface="楷体" panose="02010609060101010101" pitchFamily="18" charset="-122"/>
              </a:endParaRPr>
            </a:p>
          </p:txBody>
        </p:sp>
        <p:grpSp>
          <p:nvGrpSpPr>
            <p:cNvPr id="3" name="组合 114"/>
            <p:cNvGrpSpPr/>
            <p:nvPr/>
          </p:nvGrpSpPr>
          <p:grpSpPr>
            <a:xfrm>
              <a:off x="809588" y="2143116"/>
              <a:ext cx="2357454" cy="3670594"/>
              <a:chOff x="809588" y="2143116"/>
              <a:chExt cx="2357454" cy="3670594"/>
            </a:xfrm>
          </p:grpSpPr>
          <p:grpSp>
            <p:nvGrpSpPr>
              <p:cNvPr id="4" name="组合 111"/>
              <p:cNvGrpSpPr/>
              <p:nvPr/>
            </p:nvGrpSpPr>
            <p:grpSpPr>
              <a:xfrm>
                <a:off x="809588" y="2143116"/>
                <a:ext cx="2357454" cy="3027652"/>
                <a:chOff x="809588" y="2143116"/>
                <a:chExt cx="2357454" cy="3027652"/>
              </a:xfrm>
            </p:grpSpPr>
            <p:sp>
              <p:nvSpPr>
                <p:cNvPr id="53" name="Text Box 3"/>
                <p:cNvSpPr txBox="1">
                  <a:spLocks noChangeArrowheads="1"/>
                </p:cNvSpPr>
                <p:nvPr/>
              </p:nvSpPr>
              <p:spPr bwMode="auto">
                <a:xfrm>
                  <a:off x="809588" y="2824043"/>
                  <a:ext cx="2357454" cy="384446"/>
                </a:xfrm>
                <a:prstGeom prst="rect">
                  <a:avLst/>
                </a:prstGeom>
                <a:noFill/>
                <a:ln w="9525">
                  <a:solidFill>
                    <a:srgbClr val="3333FF"/>
                  </a:solidFill>
                  <a:miter lim="800000"/>
                </a:ln>
              </p:spPr>
              <p:txBody>
                <a:bodyPr wrap="square">
                  <a:spAutoFit/>
                </a:bodyPr>
                <a:lstStyle/>
                <a:p>
                  <a:pPr algn="l"/>
                  <a:r>
                    <a:rPr kumimoji="1" lang="zh-CN" altLang="en-US" sz="2400" b="1" dirty="0" smtClean="0">
                      <a:latin typeface="仿宋_GB2312" pitchFamily="49" charset="-122"/>
                      <a:ea typeface="楷体" panose="02010609060101010101" pitchFamily="18" charset="-122"/>
                    </a:rPr>
                    <a:t> 求包络中值</a:t>
                  </a:r>
                  <a:endParaRPr kumimoji="1" lang="en-US" altLang="zh-CN" sz="2000" b="1" dirty="0" smtClean="0">
                    <a:latin typeface="仿宋_GB2312" pitchFamily="49" charset="-122"/>
                    <a:ea typeface="楷体" panose="02010609060101010101" pitchFamily="18" charset="-122"/>
                  </a:endParaRPr>
                </a:p>
              </p:txBody>
            </p:sp>
            <p:sp>
              <p:nvSpPr>
                <p:cNvPr id="60" name="Text Box 3"/>
                <p:cNvSpPr txBox="1">
                  <a:spLocks noChangeArrowheads="1"/>
                </p:cNvSpPr>
                <p:nvPr/>
              </p:nvSpPr>
              <p:spPr bwMode="auto">
                <a:xfrm>
                  <a:off x="809588" y="4786322"/>
                  <a:ext cx="2357454" cy="384446"/>
                </a:xfrm>
                <a:prstGeom prst="rect">
                  <a:avLst/>
                </a:prstGeom>
                <a:noFill/>
                <a:ln w="9525">
                  <a:solidFill>
                    <a:srgbClr val="3333FF"/>
                  </a:solidFill>
                  <a:miter lim="800000"/>
                </a:ln>
              </p:spPr>
              <p:txBody>
                <a:bodyPr wrap="square">
                  <a:spAutoFit/>
                </a:bodyPr>
                <a:lstStyle/>
                <a:p>
                  <a:pPr algn="l"/>
                  <a:r>
                    <a:rPr kumimoji="1" lang="zh-CN" altLang="en-US" sz="2400" b="1" dirty="0" smtClean="0">
                      <a:latin typeface="仿宋_GB2312" pitchFamily="49" charset="-122"/>
                      <a:ea typeface="楷体" panose="02010609060101010101" pitchFamily="18" charset="-122"/>
                    </a:rPr>
                    <a:t> 计算衰减因子</a:t>
                  </a:r>
                  <a:endParaRPr kumimoji="1" lang="en-US" altLang="zh-CN" sz="2400" b="1" dirty="0" smtClean="0">
                    <a:latin typeface="仿宋_GB2312" pitchFamily="49" charset="-122"/>
                    <a:ea typeface="楷体" panose="02010609060101010101" pitchFamily="18" charset="-122"/>
                  </a:endParaRPr>
                </a:p>
              </p:txBody>
            </p:sp>
            <p:sp>
              <p:nvSpPr>
                <p:cNvPr id="73" name="Text Box 3"/>
                <p:cNvSpPr txBox="1">
                  <a:spLocks noChangeArrowheads="1"/>
                </p:cNvSpPr>
                <p:nvPr/>
              </p:nvSpPr>
              <p:spPr bwMode="auto">
                <a:xfrm>
                  <a:off x="816719" y="2143116"/>
                  <a:ext cx="2350323" cy="461665"/>
                </a:xfrm>
                <a:prstGeom prst="rect">
                  <a:avLst/>
                </a:prstGeom>
                <a:noFill/>
                <a:ln w="9525">
                  <a:solidFill>
                    <a:srgbClr val="3333FF"/>
                  </a:solidFill>
                  <a:miter lim="800000"/>
                </a:ln>
              </p:spPr>
              <p:txBody>
                <a:bodyPr wrap="none">
                  <a:spAutoFit/>
                </a:bodyPr>
                <a:lstStyle/>
                <a:p>
                  <a:pPr algn="l"/>
                  <a:r>
                    <a:rPr kumimoji="1" lang="zh-CN" altLang="en-US" sz="2400" b="1" dirty="0" smtClean="0">
                      <a:latin typeface="仿宋_GB2312" pitchFamily="49" charset="-122"/>
                      <a:ea typeface="楷体" panose="02010609060101010101" pitchFamily="18" charset="-122"/>
                    </a:rPr>
                    <a:t>求地震数据包络</a:t>
                  </a:r>
                  <a:endParaRPr kumimoji="1" lang="en-US" altLang="zh-CN" sz="2000" b="1" dirty="0" smtClean="0">
                    <a:latin typeface="仿宋_GB2312" pitchFamily="49" charset="-122"/>
                    <a:ea typeface="楷体" panose="02010609060101010101" pitchFamily="18" charset="-122"/>
                  </a:endParaRPr>
                </a:p>
              </p:txBody>
            </p:sp>
            <p:sp>
              <p:nvSpPr>
                <p:cNvPr id="100" name="Text Box 3"/>
                <p:cNvSpPr txBox="1">
                  <a:spLocks noChangeArrowheads="1"/>
                </p:cNvSpPr>
                <p:nvPr/>
              </p:nvSpPr>
              <p:spPr bwMode="auto">
                <a:xfrm>
                  <a:off x="809588" y="4143380"/>
                  <a:ext cx="2357454" cy="384446"/>
                </a:xfrm>
                <a:prstGeom prst="rect">
                  <a:avLst/>
                </a:prstGeom>
                <a:noFill/>
                <a:ln w="9525">
                  <a:solidFill>
                    <a:srgbClr val="3333FF"/>
                  </a:solidFill>
                  <a:miter lim="800000"/>
                </a:ln>
              </p:spPr>
              <p:txBody>
                <a:bodyPr wrap="square">
                  <a:spAutoFit/>
                </a:bodyPr>
                <a:lstStyle/>
                <a:p>
                  <a:pPr algn="l"/>
                  <a:r>
                    <a:rPr kumimoji="1" lang="zh-CN" altLang="en-US" sz="2400" b="1" dirty="0" smtClean="0">
                      <a:latin typeface="仿宋_GB2312" pitchFamily="49" charset="-122"/>
                      <a:ea typeface="楷体" panose="02010609060101010101" pitchFamily="18" charset="-122"/>
                    </a:rPr>
                    <a:t> 识别异常振幅</a:t>
                  </a:r>
                  <a:endParaRPr kumimoji="1" lang="en-US" altLang="zh-CN" sz="2400" b="1" dirty="0" smtClean="0">
                    <a:latin typeface="仿宋_GB2312" pitchFamily="49" charset="-122"/>
                    <a:ea typeface="楷体" panose="02010609060101010101" pitchFamily="18" charset="-122"/>
                  </a:endParaRPr>
                </a:p>
              </p:txBody>
            </p:sp>
          </p:grpSp>
          <p:sp>
            <p:nvSpPr>
              <p:cNvPr id="114" name="Text Box 3"/>
              <p:cNvSpPr txBox="1">
                <a:spLocks noChangeArrowheads="1"/>
              </p:cNvSpPr>
              <p:nvPr/>
            </p:nvSpPr>
            <p:spPr bwMode="auto">
              <a:xfrm>
                <a:off x="809588" y="5429264"/>
                <a:ext cx="2357454" cy="384446"/>
              </a:xfrm>
              <a:prstGeom prst="rect">
                <a:avLst/>
              </a:prstGeom>
              <a:noFill/>
              <a:ln w="9525">
                <a:solidFill>
                  <a:srgbClr val="3333FF"/>
                </a:solidFill>
                <a:miter lim="800000"/>
              </a:ln>
            </p:spPr>
            <p:txBody>
              <a:bodyPr wrap="square">
                <a:spAutoFit/>
              </a:bodyPr>
              <a:lstStyle/>
              <a:p>
                <a:pPr algn="l"/>
                <a:r>
                  <a:rPr kumimoji="1" lang="zh-CN" altLang="en-US" sz="2400" b="1" dirty="0" smtClean="0">
                    <a:latin typeface="仿宋_GB2312" pitchFamily="49" charset="-122"/>
                    <a:ea typeface="楷体" panose="02010609060101010101" pitchFamily="18" charset="-122"/>
                  </a:rPr>
                  <a:t> 衰减异常振幅</a:t>
                </a:r>
                <a:endParaRPr kumimoji="1" lang="en-US" altLang="zh-CN" sz="2400" b="1" dirty="0" smtClean="0">
                  <a:latin typeface="仿宋_GB2312" pitchFamily="49" charset="-122"/>
                  <a:ea typeface="楷体" panose="02010609060101010101" pitchFamily="18" charset="-122"/>
                </a:endParaRPr>
              </a:p>
            </p:txBody>
          </p:sp>
        </p:grpSp>
        <p:cxnSp>
          <p:nvCxnSpPr>
            <p:cNvPr id="128" name="直接箭头连接符 127"/>
            <p:cNvCxnSpPr>
              <a:stCxn id="73" idx="2"/>
              <a:endCxn id="53" idx="0"/>
            </p:cNvCxnSpPr>
            <p:nvPr/>
          </p:nvCxnSpPr>
          <p:spPr>
            <a:xfrm rot="5400000">
              <a:off x="1880467" y="2712628"/>
              <a:ext cx="219262" cy="35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2" name="直接箭头连接符 131"/>
            <p:cNvCxnSpPr/>
            <p:nvPr/>
          </p:nvCxnSpPr>
          <p:spPr>
            <a:xfrm rot="5400000">
              <a:off x="1844748" y="3329869"/>
              <a:ext cx="219262" cy="35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3" name="直接箭头连接符 132"/>
            <p:cNvCxnSpPr/>
            <p:nvPr/>
          </p:nvCxnSpPr>
          <p:spPr>
            <a:xfrm rot="5400000">
              <a:off x="1844748" y="4036914"/>
              <a:ext cx="219262" cy="35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4" name="直接箭头连接符 133"/>
            <p:cNvCxnSpPr/>
            <p:nvPr/>
          </p:nvCxnSpPr>
          <p:spPr>
            <a:xfrm rot="5400000">
              <a:off x="1841181" y="4712893"/>
              <a:ext cx="219262" cy="35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p:nvPr/>
          </p:nvCxnSpPr>
          <p:spPr>
            <a:xfrm rot="5400000">
              <a:off x="1833597" y="5355835"/>
              <a:ext cx="219262" cy="35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aphicFrame>
        <p:nvGraphicFramePr>
          <p:cNvPr id="306194" name="Object 18"/>
          <p:cNvGraphicFramePr>
            <a:graphicFrameLocks noChangeAspect="1"/>
          </p:cNvGraphicFramePr>
          <p:nvPr/>
        </p:nvGraphicFramePr>
        <p:xfrm>
          <a:off x="4890481" y="6005524"/>
          <a:ext cx="1566863" cy="352434"/>
        </p:xfrm>
        <a:graphic>
          <a:graphicData uri="http://schemas.openxmlformats.org/presentationml/2006/ole">
            <mc:AlternateContent xmlns:mc="http://schemas.openxmlformats.org/markup-compatibility/2006">
              <mc:Choice xmlns:v="urn:schemas-microsoft-com:vml" Requires="v">
                <p:oleObj spid="_x0000_s345412" name="公式" r:id="rId9" imgW="774065" imgH="203200" progId="Equation.3">
                  <p:embed/>
                </p:oleObj>
              </mc:Choice>
              <mc:Fallback>
                <p:oleObj name="公式" r:id="rId9" imgW="774065" imgH="20320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0481" y="6005524"/>
                        <a:ext cx="1566863" cy="3524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6196" name="Object 20"/>
          <p:cNvGraphicFramePr>
            <a:graphicFrameLocks noChangeAspect="1"/>
          </p:cNvGraphicFramePr>
          <p:nvPr/>
        </p:nvGraphicFramePr>
        <p:xfrm>
          <a:off x="4901010" y="4185634"/>
          <a:ext cx="3208354" cy="532952"/>
        </p:xfrm>
        <a:graphic>
          <a:graphicData uri="http://schemas.openxmlformats.org/presentationml/2006/ole">
            <mc:AlternateContent xmlns:mc="http://schemas.openxmlformats.org/markup-compatibility/2006">
              <mc:Choice xmlns:v="urn:schemas-microsoft-com:vml" Requires="v">
                <p:oleObj spid="_x0000_s345413" name="公式" r:id="rId11" imgW="1473200" imgH="228600" progId="Equation.3">
                  <p:embed/>
                </p:oleObj>
              </mc:Choice>
              <mc:Fallback>
                <p:oleObj name="公式" r:id="rId11" imgW="1473200" imgH="22860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1010" y="4185634"/>
                        <a:ext cx="3208354" cy="5329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 name="矩形 67"/>
          <p:cNvSpPr/>
          <p:nvPr/>
        </p:nvSpPr>
        <p:spPr>
          <a:xfrm>
            <a:off x="7997838" y="5245062"/>
            <a:ext cx="646331" cy="369332"/>
          </a:xfrm>
          <a:prstGeom prst="rect">
            <a:avLst/>
          </a:prstGeom>
        </p:spPr>
        <p:txBody>
          <a:bodyPr wrap="none">
            <a:spAutoFit/>
          </a:bodyPr>
          <a:lstStyle/>
          <a:p>
            <a:r>
              <a:rPr lang="zh-CN" altLang="en-US" dirty="0" smtClean="0"/>
              <a:t>假设</a:t>
            </a:r>
            <a:endParaRPr lang="en-US" altLang="zh-CN" dirty="0" smtClean="0"/>
          </a:p>
        </p:txBody>
      </p:sp>
      <p:grpSp>
        <p:nvGrpSpPr>
          <p:cNvPr id="6" name="组合 88"/>
          <p:cNvGrpSpPr/>
          <p:nvPr/>
        </p:nvGrpSpPr>
        <p:grpSpPr>
          <a:xfrm>
            <a:off x="9625646" y="2786058"/>
            <a:ext cx="2113956" cy="1857388"/>
            <a:chOff x="9953652" y="2285992"/>
            <a:chExt cx="2113956" cy="1857388"/>
          </a:xfrm>
        </p:grpSpPr>
        <p:sp>
          <p:nvSpPr>
            <p:cNvPr id="74" name="Text Box 3"/>
            <p:cNvSpPr txBox="1">
              <a:spLocks noChangeArrowheads="1"/>
            </p:cNvSpPr>
            <p:nvPr/>
          </p:nvSpPr>
          <p:spPr bwMode="auto">
            <a:xfrm>
              <a:off x="10727787" y="3247212"/>
              <a:ext cx="1011815" cy="338554"/>
            </a:xfrm>
            <a:prstGeom prst="rect">
              <a:avLst/>
            </a:prstGeom>
            <a:noFill/>
            <a:ln w="9525">
              <a:noFill/>
              <a:miter lim="800000"/>
            </a:ln>
          </p:spPr>
          <p:txBody>
            <a:bodyPr wrap="none">
              <a:spAutoFit/>
            </a:bodyPr>
            <a:lstStyle/>
            <a:p>
              <a:pPr algn="l"/>
              <a:r>
                <a:rPr kumimoji="1" lang="zh-CN" altLang="en-US" sz="1600" b="1" dirty="0" smtClean="0">
                  <a:latin typeface="仿宋_GB2312" pitchFamily="49" charset="-122"/>
                  <a:ea typeface="楷体" panose="02010609060101010101" pitchFamily="18" charset="-122"/>
                </a:rPr>
                <a:t>门槛系数</a:t>
              </a:r>
              <a:endParaRPr kumimoji="1" lang="en-US" altLang="zh-CN" sz="1600" b="1" dirty="0" smtClean="0">
                <a:latin typeface="仿宋_GB2312" pitchFamily="49" charset="-122"/>
                <a:ea typeface="楷体" panose="02010609060101010101" pitchFamily="18" charset="-122"/>
              </a:endParaRPr>
            </a:p>
          </p:txBody>
        </p:sp>
        <p:sp>
          <p:nvSpPr>
            <p:cNvPr id="92" name="Text Box 3"/>
            <p:cNvSpPr txBox="1">
              <a:spLocks noChangeArrowheads="1"/>
            </p:cNvSpPr>
            <p:nvPr/>
          </p:nvSpPr>
          <p:spPr bwMode="auto">
            <a:xfrm>
              <a:off x="10727787" y="3661950"/>
              <a:ext cx="1011815" cy="338554"/>
            </a:xfrm>
            <a:prstGeom prst="rect">
              <a:avLst/>
            </a:prstGeom>
            <a:noFill/>
            <a:ln w="9525">
              <a:noFill/>
              <a:miter lim="800000"/>
            </a:ln>
          </p:spPr>
          <p:txBody>
            <a:bodyPr wrap="none">
              <a:spAutoFit/>
            </a:bodyPr>
            <a:lstStyle/>
            <a:p>
              <a:pPr algn="l"/>
              <a:r>
                <a:rPr kumimoji="1" lang="zh-CN" altLang="en-US" sz="1600" b="1" dirty="0" smtClean="0">
                  <a:latin typeface="仿宋_GB2312" pitchFamily="49" charset="-122"/>
                  <a:ea typeface="楷体" panose="02010609060101010101" pitchFamily="18" charset="-122"/>
                </a:rPr>
                <a:t>衰减系数</a:t>
              </a:r>
              <a:endParaRPr kumimoji="1" lang="en-US" altLang="zh-CN" sz="1600" b="1" dirty="0" smtClean="0">
                <a:latin typeface="仿宋_GB2312" pitchFamily="49" charset="-122"/>
                <a:ea typeface="楷体" panose="02010609060101010101" pitchFamily="18" charset="-122"/>
              </a:endParaRPr>
            </a:p>
          </p:txBody>
        </p:sp>
        <p:graphicFrame>
          <p:nvGraphicFramePr>
            <p:cNvPr id="306200" name="Object 24"/>
            <p:cNvGraphicFramePr>
              <a:graphicFrameLocks noChangeAspect="1"/>
            </p:cNvGraphicFramePr>
            <p:nvPr/>
          </p:nvGraphicFramePr>
          <p:xfrm>
            <a:off x="10044604" y="2357430"/>
            <a:ext cx="603972" cy="296843"/>
          </p:xfrm>
          <a:graphic>
            <a:graphicData uri="http://schemas.openxmlformats.org/presentationml/2006/ole">
              <mc:AlternateContent xmlns:mc="http://schemas.openxmlformats.org/markup-compatibility/2006">
                <mc:Choice xmlns:v="urn:schemas-microsoft-com:vml" Requires="v">
                  <p:oleObj spid="_x0000_s345414" name="公式" r:id="rId13" imgW="457200" imgH="215900" progId="Equation.3">
                    <p:embed/>
                  </p:oleObj>
                </mc:Choice>
                <mc:Fallback>
                  <p:oleObj name="公式" r:id="rId13" imgW="457200" imgH="21590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4604" y="2357430"/>
                          <a:ext cx="603972" cy="296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 name="Text Box 3"/>
            <p:cNvSpPr txBox="1">
              <a:spLocks noChangeArrowheads="1"/>
            </p:cNvSpPr>
            <p:nvPr/>
          </p:nvSpPr>
          <p:spPr bwMode="auto">
            <a:xfrm>
              <a:off x="10642218" y="2324904"/>
              <a:ext cx="1425390" cy="338554"/>
            </a:xfrm>
            <a:prstGeom prst="rect">
              <a:avLst/>
            </a:prstGeom>
            <a:noFill/>
            <a:ln w="9525">
              <a:noFill/>
              <a:miter lim="800000"/>
            </a:ln>
          </p:spPr>
          <p:txBody>
            <a:bodyPr wrap="none">
              <a:spAutoFit/>
            </a:bodyPr>
            <a:lstStyle/>
            <a:p>
              <a:pPr algn="l"/>
              <a:r>
                <a:rPr kumimoji="1" lang="zh-CN" altLang="en-US" sz="1600" b="1" dirty="0" smtClean="0">
                  <a:latin typeface="仿宋_GB2312" pitchFamily="49" charset="-122"/>
                  <a:ea typeface="楷体" panose="02010609060101010101" pitchFamily="18" charset="-122"/>
                </a:rPr>
                <a:t>希尔伯特变换</a:t>
              </a:r>
              <a:endParaRPr kumimoji="1" lang="en-US" altLang="zh-CN" sz="1600" b="1" dirty="0" smtClean="0">
                <a:latin typeface="仿宋_GB2312" pitchFamily="49" charset="-122"/>
                <a:ea typeface="楷体" panose="02010609060101010101" pitchFamily="18" charset="-122"/>
              </a:endParaRPr>
            </a:p>
          </p:txBody>
        </p:sp>
        <p:graphicFrame>
          <p:nvGraphicFramePr>
            <p:cNvPr id="306201" name="Object 25"/>
            <p:cNvGraphicFramePr>
              <a:graphicFrameLocks noChangeAspect="1"/>
            </p:cNvGraphicFramePr>
            <p:nvPr/>
          </p:nvGraphicFramePr>
          <p:xfrm>
            <a:off x="10081474" y="2847181"/>
            <a:ext cx="571505" cy="296068"/>
          </p:xfrm>
          <a:graphic>
            <a:graphicData uri="http://schemas.openxmlformats.org/presentationml/2006/ole">
              <mc:AlternateContent xmlns:mc="http://schemas.openxmlformats.org/markup-compatibility/2006">
                <mc:Choice xmlns:v="urn:schemas-microsoft-com:vml" Requires="v">
                  <p:oleObj spid="_x0000_s345415" name="公式" r:id="rId15" imgW="443865" imgH="215900" progId="Equation.3">
                    <p:embed/>
                  </p:oleObj>
                </mc:Choice>
                <mc:Fallback>
                  <p:oleObj name="公式" r:id="rId15" imgW="443865" imgH="215900" progId="Equation.3">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81474" y="2847181"/>
                          <a:ext cx="571505" cy="2960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6202" name="Object 26"/>
            <p:cNvGraphicFramePr>
              <a:graphicFrameLocks noChangeAspect="1"/>
            </p:cNvGraphicFramePr>
            <p:nvPr/>
          </p:nvGraphicFramePr>
          <p:xfrm>
            <a:off x="10108211" y="3318650"/>
            <a:ext cx="500062" cy="285752"/>
          </p:xfrm>
          <a:graphic>
            <a:graphicData uri="http://schemas.openxmlformats.org/presentationml/2006/ole">
              <mc:AlternateContent xmlns:mc="http://schemas.openxmlformats.org/markup-compatibility/2006">
                <mc:Choice xmlns:v="urn:schemas-microsoft-com:vml" Requires="v">
                  <p:oleObj spid="_x0000_s345416" name="公式" r:id="rId17" imgW="317500" imgH="203200" progId="Equation.3">
                    <p:embed/>
                  </p:oleObj>
                </mc:Choice>
                <mc:Fallback>
                  <p:oleObj name="公式" r:id="rId17" imgW="317500" imgH="203200" progId="Equation.3">
                    <p:embed/>
                    <p:pic>
                      <p:nvPicPr>
                        <p:cNvPr id="0"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08211" y="3318650"/>
                          <a:ext cx="500062" cy="2857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 name="Text Box 3"/>
            <p:cNvSpPr txBox="1">
              <a:spLocks noChangeArrowheads="1"/>
            </p:cNvSpPr>
            <p:nvPr/>
          </p:nvSpPr>
          <p:spPr bwMode="auto">
            <a:xfrm>
              <a:off x="10712734" y="2777693"/>
              <a:ext cx="1011815" cy="338554"/>
            </a:xfrm>
            <a:prstGeom prst="rect">
              <a:avLst/>
            </a:prstGeom>
            <a:noFill/>
            <a:ln w="9525">
              <a:noFill/>
              <a:miter lim="800000"/>
            </a:ln>
          </p:spPr>
          <p:txBody>
            <a:bodyPr wrap="none">
              <a:spAutoFit/>
            </a:bodyPr>
            <a:lstStyle/>
            <a:p>
              <a:pPr algn="l"/>
              <a:r>
                <a:rPr kumimoji="1" lang="zh-CN" altLang="en-US" sz="1600" b="1" dirty="0" smtClean="0">
                  <a:latin typeface="仿宋_GB2312" pitchFamily="49" charset="-122"/>
                  <a:ea typeface="楷体" panose="02010609060101010101" pitchFamily="18" charset="-122"/>
                </a:rPr>
                <a:t>包络中值</a:t>
              </a:r>
              <a:endParaRPr kumimoji="1" lang="en-US" altLang="zh-CN" sz="1600" b="1" dirty="0" smtClean="0">
                <a:latin typeface="仿宋_GB2312" pitchFamily="49" charset="-122"/>
                <a:ea typeface="楷体" panose="02010609060101010101" pitchFamily="18" charset="-122"/>
              </a:endParaRPr>
            </a:p>
          </p:txBody>
        </p:sp>
        <p:graphicFrame>
          <p:nvGraphicFramePr>
            <p:cNvPr id="306204" name="Object 28"/>
            <p:cNvGraphicFramePr>
              <a:graphicFrameLocks noChangeAspect="1"/>
            </p:cNvGraphicFramePr>
            <p:nvPr/>
          </p:nvGraphicFramePr>
          <p:xfrm>
            <a:off x="10068978" y="3704204"/>
            <a:ext cx="618510" cy="285752"/>
          </p:xfrm>
          <a:graphic>
            <a:graphicData uri="http://schemas.openxmlformats.org/presentationml/2006/ole">
              <mc:AlternateContent xmlns:mc="http://schemas.openxmlformats.org/markup-compatibility/2006">
                <mc:Choice xmlns:v="urn:schemas-microsoft-com:vml" Requires="v">
                  <p:oleObj spid="_x0000_s345417" name="公式" r:id="rId19" imgW="431165" imgH="177800" progId="Equation.3">
                    <p:embed/>
                  </p:oleObj>
                </mc:Choice>
                <mc:Fallback>
                  <p:oleObj name="公式" r:id="rId19" imgW="431165" imgH="177800" progId="Equation.3">
                    <p:embed/>
                    <p:pic>
                      <p:nvPicPr>
                        <p:cNvPr id="0" name="Picture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068978" y="3704204"/>
                          <a:ext cx="618510" cy="2857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 name="矩形 87"/>
            <p:cNvSpPr/>
            <p:nvPr/>
          </p:nvSpPr>
          <p:spPr>
            <a:xfrm>
              <a:off x="9953652" y="2285992"/>
              <a:ext cx="2071702" cy="185738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8" name="Object 13"/>
          <p:cNvGraphicFramePr>
            <a:graphicFrameLocks noChangeAspect="1"/>
          </p:cNvGraphicFramePr>
          <p:nvPr/>
        </p:nvGraphicFramePr>
        <p:xfrm>
          <a:off x="8699540" y="5919602"/>
          <a:ext cx="1604963" cy="323850"/>
        </p:xfrm>
        <a:graphic>
          <a:graphicData uri="http://schemas.openxmlformats.org/presentationml/2006/ole">
            <mc:AlternateContent xmlns:mc="http://schemas.openxmlformats.org/markup-compatibility/2006">
              <mc:Choice xmlns:v="urn:schemas-microsoft-com:vml" Requires="v">
                <p:oleObj spid="_x0000_s345418" name="公式" r:id="rId21" imgW="1066165" imgH="203200" progId="Equation.3">
                  <p:embed/>
                </p:oleObj>
              </mc:Choice>
              <mc:Fallback>
                <p:oleObj name="公式" r:id="rId21" imgW="1066165" imgH="203200" progId="Equation.3">
                  <p:embed/>
                  <p:pic>
                    <p:nvPicPr>
                      <p:cNvPr id="0" name="Picture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99540" y="5919602"/>
                        <a:ext cx="1604963"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矩形 38"/>
          <p:cNvSpPr/>
          <p:nvPr/>
        </p:nvSpPr>
        <p:spPr>
          <a:xfrm>
            <a:off x="7991499" y="5888004"/>
            <a:ext cx="646331" cy="369332"/>
          </a:xfrm>
          <a:prstGeom prst="rect">
            <a:avLst/>
          </a:prstGeom>
        </p:spPr>
        <p:txBody>
          <a:bodyPr wrap="none">
            <a:spAutoFit/>
          </a:bodyPr>
          <a:lstStyle/>
          <a:p>
            <a:r>
              <a:rPr lang="zh-CN" altLang="en-US" dirty="0" smtClean="0"/>
              <a:t>假设</a:t>
            </a:r>
            <a:endParaRPr lang="en-US" altLang="zh-CN" dirty="0" smtClean="0"/>
          </a:p>
        </p:txBody>
      </p:sp>
      <p:sp>
        <p:nvSpPr>
          <p:cNvPr id="40" name="左大括号 39"/>
          <p:cNvSpPr/>
          <p:nvPr/>
        </p:nvSpPr>
        <p:spPr>
          <a:xfrm>
            <a:off x="4667240" y="5442334"/>
            <a:ext cx="214314" cy="71438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矩形 41"/>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4126" y="728473"/>
            <a:ext cx="11402514" cy="1200329"/>
          </a:xfrm>
          <a:prstGeom prst="rect">
            <a:avLst/>
          </a:prstGeom>
        </p:spPr>
        <p:txBody>
          <a:bodyPr wrap="square">
            <a:spAutoFit/>
          </a:bodyPr>
          <a:lstStyle/>
          <a:p>
            <a:pPr indent="304800" algn="just" fontAlgn="base">
              <a:lnSpc>
                <a:spcPct val="150000"/>
              </a:lnSpc>
            </a:pPr>
            <a:r>
              <a:rPr lang="zh-CN" altLang="en-US" sz="2400" dirty="0" smtClean="0">
                <a:latin typeface="微软雅黑" panose="020B0503020204020204" pitchFamily="34" charset="-122"/>
                <a:ea typeface="微软雅黑" panose="020B0503020204020204" pitchFamily="34" charset="-122"/>
              </a:rPr>
              <a:t>  本模块最重要的参数是门槛系数，门槛系数是判断地震数据中有无异常振幅的标准，是决定异常振幅压制效果的重要参数。</a:t>
            </a:r>
            <a:endParaRPr lang="zh-CN" altLang="en-US" sz="2400" dirty="0">
              <a:latin typeface="微软雅黑" panose="020B0503020204020204" pitchFamily="34" charset="-122"/>
              <a:ea typeface="微软雅黑" panose="020B0503020204020204" pitchFamily="34" charset="-122"/>
            </a:endParaRPr>
          </a:p>
        </p:txBody>
      </p:sp>
      <p:pic>
        <p:nvPicPr>
          <p:cNvPr id="1026" name="Picture 2" descr="1599533433(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2564" y="2204865"/>
            <a:ext cx="4087252" cy="3600400"/>
          </a:xfrm>
          <a:prstGeom prst="rect">
            <a:avLst/>
          </a:prstGeom>
          <a:noFill/>
          <a:ln w="25400">
            <a:solidFill>
              <a:schemeClr val="bg1">
                <a:lumMod val="95000"/>
              </a:schemeClr>
            </a:solidFill>
          </a:ln>
        </p:spPr>
      </p:pic>
      <p:sp>
        <p:nvSpPr>
          <p:cNvPr id="37" name="矩形 3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47" name="矩形 46"/>
          <p:cNvSpPr/>
          <p:nvPr/>
        </p:nvSpPr>
        <p:spPr>
          <a:xfrm>
            <a:off x="2024034" y="3143248"/>
            <a:ext cx="2357454" cy="78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55" descr="图片1.png"/>
          <p:cNvPicPr>
            <a:picLocks noChangeAspect="1"/>
          </p:cNvPicPr>
          <p:nvPr/>
        </p:nvPicPr>
        <p:blipFill>
          <a:blip r:embed="rId2"/>
          <a:stretch>
            <a:fillRect/>
          </a:stretch>
        </p:blipFill>
        <p:spPr>
          <a:xfrm>
            <a:off x="4580810" y="2143116"/>
            <a:ext cx="7015916" cy="3809685"/>
          </a:xfrm>
          <a:prstGeom prst="rect">
            <a:avLst/>
          </a:prstGeom>
        </p:spPr>
      </p:pic>
      <p:sp>
        <p:nvSpPr>
          <p:cNvPr id="58" name="矩形 57"/>
          <p:cNvSpPr/>
          <p:nvPr/>
        </p:nvSpPr>
        <p:spPr>
          <a:xfrm>
            <a:off x="5024430" y="5929330"/>
            <a:ext cx="1928826" cy="369332"/>
          </a:xfrm>
          <a:prstGeom prst="rect">
            <a:avLst/>
          </a:prstGeom>
        </p:spPr>
        <p:txBody>
          <a:bodyPr wrap="square">
            <a:spAutoFit/>
          </a:bodyPr>
          <a:lstStyle/>
          <a:p>
            <a:r>
              <a:rPr lang="zh-CN" altLang="en-US" kern="100" dirty="0" smtClean="0">
                <a:solidFill>
                  <a:srgbClr val="000000"/>
                </a:solidFill>
                <a:latin typeface="微软雅黑" panose="020B0503020204020204" pitchFamily="34" charset="-122"/>
                <a:ea typeface="微软雅黑" panose="020B0503020204020204" pitchFamily="34" charset="-122"/>
              </a:rPr>
              <a:t>去噪前原始数据</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59" name="矩形 58"/>
          <p:cNvSpPr/>
          <p:nvPr/>
        </p:nvSpPr>
        <p:spPr>
          <a:xfrm>
            <a:off x="7096132" y="5929330"/>
            <a:ext cx="1928826" cy="646331"/>
          </a:xfrm>
          <a:prstGeom prst="rect">
            <a:avLst/>
          </a:prstGeom>
        </p:spPr>
        <p:txBody>
          <a:bodyPr wrap="square">
            <a:spAutoFit/>
          </a:bodyPr>
          <a:lstStyle/>
          <a:p>
            <a:pPr algn="ctr"/>
            <a:r>
              <a:rPr lang="zh-CN" altLang="en-US" kern="100" dirty="0" smtClean="0">
                <a:solidFill>
                  <a:srgbClr val="000000"/>
                </a:solidFill>
                <a:latin typeface="微软雅黑" panose="020B0503020204020204" pitchFamily="34" charset="-122"/>
                <a:ea typeface="微软雅黑" panose="020B0503020204020204" pitchFamily="34" charset="-122"/>
              </a:rPr>
              <a:t>噪声压制后结果</a:t>
            </a:r>
            <a:endParaRPr lang="en-US" altLang="zh-CN" kern="100" dirty="0" smtClean="0">
              <a:solidFill>
                <a:srgbClr val="000000"/>
              </a:solidFill>
              <a:latin typeface="微软雅黑" panose="020B0503020204020204" pitchFamily="34" charset="-122"/>
              <a:ea typeface="微软雅黑" panose="020B0503020204020204" pitchFamily="34" charset="-122"/>
            </a:endParaRPr>
          </a:p>
          <a:p>
            <a:pPr algn="ctr"/>
            <a:r>
              <a:rPr lang="zh-CN" altLang="en-US" kern="100" dirty="0" smtClean="0">
                <a:solidFill>
                  <a:srgbClr val="000000"/>
                </a:solidFill>
                <a:latin typeface="微软雅黑" panose="020B0503020204020204" pitchFamily="34" charset="-122"/>
                <a:ea typeface="微软雅黑" panose="020B0503020204020204" pitchFamily="34" charset="-122"/>
              </a:rPr>
              <a:t>（较大门槛系数）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60" name="矩形 59"/>
          <p:cNvSpPr/>
          <p:nvPr/>
        </p:nvSpPr>
        <p:spPr>
          <a:xfrm>
            <a:off x="9453586" y="6000768"/>
            <a:ext cx="2000264" cy="646331"/>
          </a:xfrm>
          <a:prstGeom prst="rect">
            <a:avLst/>
          </a:prstGeom>
        </p:spPr>
        <p:txBody>
          <a:bodyPr wrap="square">
            <a:spAutoFit/>
          </a:bodyPr>
          <a:lstStyle/>
          <a:p>
            <a:pPr algn="ctr"/>
            <a:r>
              <a:rPr lang="zh-CN" altLang="en-US" kern="100" dirty="0" smtClean="0">
                <a:solidFill>
                  <a:srgbClr val="000000"/>
                </a:solidFill>
                <a:latin typeface="微软雅黑" panose="020B0503020204020204" pitchFamily="34" charset="-122"/>
                <a:ea typeface="微软雅黑" panose="020B0503020204020204" pitchFamily="34" charset="-122"/>
              </a:rPr>
              <a:t>噪声压制后结果</a:t>
            </a:r>
            <a:endParaRPr lang="en-US" altLang="zh-CN" kern="100" dirty="0" smtClean="0">
              <a:solidFill>
                <a:srgbClr val="000000"/>
              </a:solidFill>
              <a:latin typeface="微软雅黑" panose="020B0503020204020204" pitchFamily="34" charset="-122"/>
              <a:ea typeface="微软雅黑" panose="020B0503020204020204" pitchFamily="34" charset="-122"/>
            </a:endParaRPr>
          </a:p>
          <a:p>
            <a:pPr algn="ctr"/>
            <a:r>
              <a:rPr lang="zh-CN" altLang="en-US" kern="100" dirty="0" smtClean="0">
                <a:solidFill>
                  <a:srgbClr val="000000"/>
                </a:solidFill>
                <a:latin typeface="微软雅黑" panose="020B0503020204020204" pitchFamily="34" charset="-122"/>
                <a:ea typeface="微软雅黑" panose="020B0503020204020204" pitchFamily="34" charset="-122"/>
              </a:rPr>
              <a:t>（较小门槛系数）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61" name="矩形 60"/>
          <p:cNvSpPr/>
          <p:nvPr/>
        </p:nvSpPr>
        <p:spPr>
          <a:xfrm>
            <a:off x="1932017" y="5877272"/>
            <a:ext cx="2723823" cy="438582"/>
          </a:xfrm>
          <a:prstGeom prst="rect">
            <a:avLst/>
          </a:prstGeom>
        </p:spPr>
        <p:txBody>
          <a:bodyPr wrap="none">
            <a:spAutoFit/>
          </a:bodyPr>
          <a:lstStyle/>
          <a:p>
            <a:pPr fontAlgn="base">
              <a:lnSpc>
                <a:spcPct val="125000"/>
              </a:lnSpc>
              <a:spcAft>
                <a:spcPts val="0"/>
              </a:spcAft>
            </a:pPr>
            <a:r>
              <a:rPr lang="zh-CN" altLang="en-US" kern="100" dirty="0" smtClean="0">
                <a:solidFill>
                  <a:srgbClr val="000000"/>
                </a:solidFill>
                <a:latin typeface="微软雅黑" panose="020B0503020204020204" pitchFamily="34" charset="-122"/>
                <a:ea typeface="微软雅黑" panose="020B0503020204020204" pitchFamily="34" charset="-122"/>
              </a:rPr>
              <a:t>门槛系数是最重要的参数</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62" name="矩形 61"/>
          <p:cNvSpPr/>
          <p:nvPr/>
        </p:nvSpPr>
        <p:spPr>
          <a:xfrm>
            <a:off x="1469405" y="5988338"/>
            <a:ext cx="490488" cy="2048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H_Others_1"/>
          <p:cNvSpPr txBox="1"/>
          <p:nvPr>
            <p:custDataLst>
              <p:tags r:id="rId1"/>
            </p:custDataLst>
          </p:nvPr>
        </p:nvSpPr>
        <p:spPr>
          <a:xfrm>
            <a:off x="1123755" y="1214422"/>
            <a:ext cx="2724373" cy="970280"/>
          </a:xfrm>
          <a:prstGeom prst="rect">
            <a:avLst/>
          </a:prstGeom>
          <a:noFill/>
        </p:spPr>
        <p:txBody>
          <a:bodyPr vert="horz" wrap="square" lIns="0" tIns="0" rIns="0" bIns="0" rtlCol="0" anchor="ctr" anchorCtr="0">
            <a:spAutoFit/>
          </a:bodyPr>
          <a:lstStyle/>
          <a:p>
            <a:pPr algn="ctr" defTabSz="1218565">
              <a:defRPr/>
            </a:pPr>
            <a:r>
              <a:rPr lang="zh-CN" altLang="en-US" sz="63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63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MH_Others_2"/>
          <p:cNvSpPr txBox="1"/>
          <p:nvPr>
            <p:custDataLst>
              <p:tags r:id="rId2"/>
            </p:custDataLst>
          </p:nvPr>
        </p:nvSpPr>
        <p:spPr>
          <a:xfrm>
            <a:off x="1137515" y="2643182"/>
            <a:ext cx="2696853" cy="415713"/>
          </a:xfrm>
          <a:prstGeom prst="rect">
            <a:avLst/>
          </a:prstGeom>
          <a:noFill/>
        </p:spPr>
        <p:txBody>
          <a:bodyPr wrap="square" lIns="0" tIns="0" rIns="0" bIns="0">
            <a:spAutoFit/>
          </a:bodyPr>
          <a:lstStyle/>
          <a:p>
            <a:pPr algn="ctr" defTabSz="1218565">
              <a:defRPr/>
            </a:pPr>
            <a:r>
              <a:rPr lang="en-US" altLang="zh-CN" sz="27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7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23"/>
          <p:cNvGrpSpPr/>
          <p:nvPr/>
        </p:nvGrpSpPr>
        <p:grpSpPr>
          <a:xfrm>
            <a:off x="4511824" y="1625795"/>
            <a:ext cx="6656191" cy="651077"/>
            <a:chOff x="4357092" y="1347614"/>
            <a:chExt cx="4993081" cy="488156"/>
          </a:xfrm>
        </p:grpSpPr>
        <p:sp>
          <p:nvSpPr>
            <p:cNvPr id="57" name="MH_SubTitle_1"/>
            <p:cNvSpPr txBox="1"/>
            <p:nvPr>
              <p:custDataLst>
                <p:tags r:id="rId3"/>
              </p:custDataLst>
            </p:nvPr>
          </p:nvSpPr>
          <p:spPr>
            <a:xfrm>
              <a:off x="5384429" y="1400435"/>
              <a:ext cx="3965744" cy="368820"/>
            </a:xfrm>
            <a:prstGeom prst="rect">
              <a:avLst/>
            </a:prstGeom>
            <a:noFill/>
          </p:spPr>
          <p:txBody>
            <a:bodyPr wrap="square" lIns="0" tIns="0" rIns="0" bIns="0" anchor="ctr">
              <a:spAutoFit/>
            </a:bodyPr>
            <a:lstStyle/>
            <a:p>
              <a:pPr defTabSz="1218565">
                <a:defRPr/>
              </a:pPr>
              <a:r>
                <a:rPr lang="zh-CN" altLang="en-US" sz="3200" b="1" dirty="0" smtClean="0">
                  <a:solidFill>
                    <a:srgbClr val="3366FF"/>
                  </a:solidFill>
                  <a:latin typeface="Arial" panose="020B0604020202020204" pitchFamily="34" charset="0"/>
                  <a:ea typeface="微软雅黑" panose="020B0503020204020204" pitchFamily="34" charset="-122"/>
                  <a:sym typeface="Arial" panose="020B0604020202020204" pitchFamily="34" charset="0"/>
                </a:rPr>
                <a:t>概    况</a:t>
              </a:r>
              <a:endParaRPr lang="zh-CN" altLang="en-US" sz="3200" b="1" dirty="0" smtClean="0">
                <a:solidFill>
                  <a:srgbClr val="3366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4357092" y="1347614"/>
              <a:ext cx="802436" cy="488156"/>
              <a:chOff x="6127160" y="2096130"/>
              <a:chExt cx="1128426" cy="686432"/>
            </a:xfrm>
          </p:grpSpPr>
          <p:cxnSp>
            <p:nvCxnSpPr>
              <p:cNvPr id="59" name="MH_Other_1"/>
              <p:cNvCxnSpPr/>
              <p:nvPr>
                <p:custDataLst>
                  <p:tags r:id="rId4"/>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MH_Other_2"/>
              <p:cNvSpPr/>
              <p:nvPr>
                <p:custDataLst>
                  <p:tags r:id="rId5"/>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6937" anchor="ctr">
                <a:normAutofit fontScale="92500" lnSpcReduction="10000"/>
              </a:bodyPr>
              <a:lstStyle/>
              <a:p>
                <a:pPr algn="ctr" defTabSz="1218565">
                  <a:defRPr/>
                </a:pPr>
                <a:endParaRPr lang="zh-CN" altLang="en-US" sz="13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MH_Other_3"/>
              <p:cNvSpPr txBox="1">
                <a:spLocks noChangeArrowheads="1"/>
              </p:cNvSpPr>
              <p:nvPr>
                <p:custDataLst>
                  <p:tags r:id="rId6"/>
                </p:custDataLst>
              </p:nvPr>
            </p:nvSpPr>
            <p:spPr bwMode="auto">
              <a:xfrm>
                <a:off x="6127160" y="2108750"/>
                <a:ext cx="565887" cy="2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1218565">
                  <a:defRPr/>
                </a:pPr>
                <a:r>
                  <a:rPr lang="zh-CN" altLang="en-US"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一</a:t>
                </a:r>
                <a:endParaRPr lang="zh-CN" altLang="en-US"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2" name="椭圆 31"/>
          <p:cNvSpPr/>
          <p:nvPr/>
        </p:nvSpPr>
        <p:spPr>
          <a:xfrm>
            <a:off x="1437141" y="3357562"/>
            <a:ext cx="2111561" cy="1191825"/>
          </a:xfrm>
          <a:prstGeom prst="ellipse">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组合 25"/>
          <p:cNvGrpSpPr/>
          <p:nvPr/>
        </p:nvGrpSpPr>
        <p:grpSpPr>
          <a:xfrm>
            <a:off x="4439816" y="3281980"/>
            <a:ext cx="7212855" cy="651076"/>
            <a:chOff x="4357103" y="2835101"/>
            <a:chExt cx="5096120" cy="488156"/>
          </a:xfrm>
        </p:grpSpPr>
        <p:sp>
          <p:nvSpPr>
            <p:cNvPr id="24" name="MH_SubTitle_3"/>
            <p:cNvSpPr txBox="1"/>
            <p:nvPr>
              <p:custDataLst>
                <p:tags r:id="rId8"/>
              </p:custDataLst>
            </p:nvPr>
          </p:nvSpPr>
          <p:spPr>
            <a:xfrm>
              <a:off x="5383515" y="2902790"/>
              <a:ext cx="4069708" cy="369218"/>
            </a:xfrm>
            <a:prstGeom prst="rect">
              <a:avLst/>
            </a:prstGeom>
            <a:noFill/>
          </p:spPr>
          <p:txBody>
            <a:bodyPr wrap="square" lIns="0" tIns="0" rIns="0" bIns="0" anchor="ctr">
              <a:spAutoFit/>
            </a:bodyPr>
            <a:lstStyle/>
            <a:p>
              <a:pPr defTabSz="1218565">
                <a:defRPr/>
              </a:pPr>
              <a:r>
                <a:rPr lang="en-US" altLang="zh-CN" sz="3200" b="1" dirty="0" err="1" smtClean="0">
                  <a:latin typeface="微软雅黑" panose="020B0503020204020204" pitchFamily="34" charset="-122"/>
                  <a:ea typeface="微软雅黑" panose="020B0503020204020204" pitchFamily="34" charset="-122"/>
                </a:rPr>
                <a:t>GeoEast</a:t>
              </a:r>
              <a:r>
                <a:rPr lang="zh-CN" altLang="en-US" sz="3200" b="1" dirty="0" smtClean="0">
                  <a:latin typeface="微软雅黑" panose="020B0503020204020204" pitchFamily="34" charset="-122"/>
                  <a:ea typeface="微软雅黑" panose="020B0503020204020204" pitchFamily="34" charset="-122"/>
                </a:rPr>
                <a:t>典型噪音压制方法</a:t>
              </a:r>
              <a:endParaRPr lang="zh-CN" altLang="en-US" sz="3200" b="1" dirty="0" smtClean="0">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7"/>
            <p:cNvGrpSpPr/>
            <p:nvPr/>
          </p:nvGrpSpPr>
          <p:grpSpPr>
            <a:xfrm>
              <a:off x="4357103" y="2835101"/>
              <a:ext cx="802438" cy="488156"/>
              <a:chOff x="6127160" y="4187237"/>
              <a:chExt cx="1128426" cy="686432"/>
            </a:xfrm>
          </p:grpSpPr>
          <p:cxnSp>
            <p:nvCxnSpPr>
              <p:cNvPr id="26" name="MH_Other_7"/>
              <p:cNvCxnSpPr/>
              <p:nvPr>
                <p:custDataLst>
                  <p:tags r:id="rId9"/>
                </p:custDataLst>
              </p:nvPr>
            </p:nvCxnSpPr>
            <p:spPr>
              <a:xfrm flipH="1">
                <a:off x="6525624" y="4187237"/>
                <a:ext cx="729962" cy="68643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MH_Other_8"/>
              <p:cNvSpPr/>
              <p:nvPr>
                <p:custDataLst>
                  <p:tags r:id="rId10"/>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6937" anchor="ctr">
                <a:normAutofit fontScale="92500" lnSpcReduction="10000"/>
              </a:bodyPr>
              <a:lstStyle/>
              <a:p>
                <a:pPr algn="ctr" defTabSz="1218565">
                  <a:defRPr/>
                </a:pPr>
                <a:endParaRPr lang="zh-CN" altLang="en-US" sz="13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MH_Other_9"/>
              <p:cNvSpPr txBox="1">
                <a:spLocks noChangeArrowheads="1"/>
              </p:cNvSpPr>
              <p:nvPr>
                <p:custDataLst>
                  <p:tags r:id="rId11"/>
                </p:custDataLst>
              </p:nvPr>
            </p:nvSpPr>
            <p:spPr bwMode="auto">
              <a:xfrm>
                <a:off x="6127160" y="4199660"/>
                <a:ext cx="565887" cy="2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1218565">
                  <a:defRPr/>
                </a:pPr>
                <a:r>
                  <a:rPr lang="zh-CN" altLang="en-US" b="1" dirty="0">
                    <a:latin typeface="Arial" panose="020B0604020202020204" pitchFamily="34" charset="0"/>
                    <a:ea typeface="微软雅黑" panose="020B0503020204020204" pitchFamily="34" charset="-122"/>
                    <a:sym typeface="Arial" panose="020B0604020202020204" pitchFamily="34" charset="0"/>
                  </a:rPr>
                  <a:t>二</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 name="组合 25"/>
          <p:cNvGrpSpPr/>
          <p:nvPr/>
        </p:nvGrpSpPr>
        <p:grpSpPr>
          <a:xfrm>
            <a:off x="4511824" y="4797152"/>
            <a:ext cx="6793553" cy="651077"/>
            <a:chOff x="4357101" y="2829001"/>
            <a:chExt cx="5096123" cy="488156"/>
          </a:xfrm>
        </p:grpSpPr>
        <p:sp>
          <p:nvSpPr>
            <p:cNvPr id="38" name="MH_SubTitle_3"/>
            <p:cNvSpPr txBox="1"/>
            <p:nvPr>
              <p:custDataLst>
                <p:tags r:id="rId12"/>
              </p:custDataLst>
            </p:nvPr>
          </p:nvSpPr>
          <p:spPr>
            <a:xfrm>
              <a:off x="5383516" y="2896687"/>
              <a:ext cx="4069708" cy="369218"/>
            </a:xfrm>
            <a:prstGeom prst="rect">
              <a:avLst/>
            </a:prstGeom>
            <a:noFill/>
          </p:spPr>
          <p:txBody>
            <a:bodyPr wrap="square" lIns="0" tIns="0" rIns="0" bIns="0" anchor="ctr">
              <a:spAutoFit/>
            </a:bodyPr>
            <a:lstStyle/>
            <a:p>
              <a:pPr defTabSz="1218565">
                <a:defRPr/>
              </a:pPr>
              <a:r>
                <a:rPr lang="zh-CN" altLang="en-US" sz="3200" b="1" dirty="0" smtClean="0">
                  <a:latin typeface="Arial" panose="020B0604020202020204" pitchFamily="34" charset="0"/>
                  <a:ea typeface="微软雅黑" panose="020B0503020204020204" pitchFamily="34" charset="-122"/>
                  <a:sym typeface="Arial" panose="020B0604020202020204" pitchFamily="34" charset="0"/>
                </a:rPr>
                <a:t>下一步研发计划</a:t>
              </a:r>
              <a:endParaRPr lang="zh-CN" altLang="en-US" sz="3200" b="1" dirty="0" smtClean="0">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7"/>
            <p:cNvGrpSpPr/>
            <p:nvPr/>
          </p:nvGrpSpPr>
          <p:grpSpPr>
            <a:xfrm>
              <a:off x="4357101" y="2829001"/>
              <a:ext cx="802438" cy="488156"/>
              <a:chOff x="6127151" y="4178652"/>
              <a:chExt cx="1128425" cy="686431"/>
            </a:xfrm>
          </p:grpSpPr>
          <p:cxnSp>
            <p:nvCxnSpPr>
              <p:cNvPr id="40" name="MH_Other_7"/>
              <p:cNvCxnSpPr/>
              <p:nvPr>
                <p:custDataLst>
                  <p:tags r:id="rId13"/>
                </p:custDataLst>
              </p:nvPr>
            </p:nvCxnSpPr>
            <p:spPr>
              <a:xfrm flipH="1">
                <a:off x="6525616" y="4178652"/>
                <a:ext cx="729960" cy="686431"/>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MH_Other_8"/>
              <p:cNvSpPr/>
              <p:nvPr>
                <p:custDataLst>
                  <p:tags r:id="rId14"/>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6937" anchor="ctr">
                <a:normAutofit fontScale="92500" lnSpcReduction="10000"/>
              </a:bodyPr>
              <a:lstStyle/>
              <a:p>
                <a:pPr algn="ctr" defTabSz="1218565">
                  <a:defRPr/>
                </a:pPr>
                <a:endParaRPr lang="zh-CN" altLang="en-US" sz="13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MH_Other_9"/>
              <p:cNvSpPr txBox="1">
                <a:spLocks noChangeArrowheads="1"/>
              </p:cNvSpPr>
              <p:nvPr>
                <p:custDataLst>
                  <p:tags r:id="rId15"/>
                </p:custDataLst>
              </p:nvPr>
            </p:nvSpPr>
            <p:spPr bwMode="auto">
              <a:xfrm>
                <a:off x="6127151" y="4191075"/>
                <a:ext cx="565886" cy="2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1218565">
                  <a:defRPr/>
                </a:pPr>
                <a:r>
                  <a:rPr lang="zh-CN" altLang="en-US" b="1" dirty="0" smtClean="0">
                    <a:latin typeface="Arial" panose="020B0604020202020204" pitchFamily="34" charset="0"/>
                    <a:ea typeface="微软雅黑" panose="020B0503020204020204" pitchFamily="34" charset="-122"/>
                    <a:sym typeface="Arial" panose="020B0604020202020204" pitchFamily="34" charset="0"/>
                  </a:rPr>
                  <a:t>三</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4126" y="728473"/>
            <a:ext cx="11571228" cy="1200329"/>
          </a:xfrm>
          <a:prstGeom prst="rect">
            <a:avLst/>
          </a:prstGeom>
        </p:spPr>
        <p:txBody>
          <a:bodyPr wrap="square">
            <a:spAutoFit/>
          </a:bodyPr>
          <a:lstStyle/>
          <a:p>
            <a:pPr indent="304800" algn="just" fontAlgn="base">
              <a:lnSpc>
                <a:spcPct val="150000"/>
              </a:lnSpc>
            </a:pPr>
            <a:r>
              <a:rPr lang="zh-CN" altLang="en-US" sz="2400" dirty="0" smtClean="0">
                <a:latin typeface="微软雅黑" panose="020B0503020204020204" pitchFamily="34" charset="-122"/>
                <a:ea typeface="微软雅黑" panose="020B0503020204020204" pitchFamily="34" charset="-122"/>
              </a:rPr>
              <a:t>   本模块可以压制存在空间能量差异的任何噪声，包括外源和</a:t>
            </a:r>
            <a:r>
              <a:rPr lang="en-US" altLang="zh-CN" sz="2400" dirty="0" smtClean="0">
                <a:latin typeface="微软雅黑" panose="020B0503020204020204" pitchFamily="34" charset="-122"/>
                <a:ea typeface="微软雅黑" panose="020B0503020204020204" pitchFamily="34" charset="-122"/>
              </a:rPr>
              <a:t>50Hz</a:t>
            </a:r>
            <a:r>
              <a:rPr lang="zh-CN" altLang="en-US" sz="2400" dirty="0" smtClean="0">
                <a:latin typeface="微软雅黑" panose="020B0503020204020204" pitchFamily="34" charset="-122"/>
                <a:ea typeface="微软雅黑" panose="020B0503020204020204" pitchFamily="34" charset="-122"/>
              </a:rPr>
              <a:t>干扰，环境噪声等，噪声压制结果可以用频谱和输出噪声进行效果质控。</a:t>
            </a:r>
            <a:endParaRPr lang="zh-CN" altLang="en-US" sz="2400" dirty="0">
              <a:latin typeface="微软雅黑" panose="020B0503020204020204" pitchFamily="34" charset="-122"/>
              <a:ea typeface="微软雅黑" panose="020B0503020204020204" pitchFamily="34" charset="-122"/>
            </a:endParaRPr>
          </a:p>
        </p:txBody>
      </p:sp>
      <p:sp>
        <p:nvSpPr>
          <p:cNvPr id="37" name="矩形 3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pSp>
        <p:nvGrpSpPr>
          <p:cNvPr id="2" name="组合 19"/>
          <p:cNvGrpSpPr/>
          <p:nvPr/>
        </p:nvGrpSpPr>
        <p:grpSpPr>
          <a:xfrm>
            <a:off x="839270" y="2000240"/>
            <a:ext cx="10552748" cy="4320601"/>
            <a:chOff x="839270" y="1340709"/>
            <a:chExt cx="10552748" cy="4320601"/>
          </a:xfrm>
        </p:grpSpPr>
        <p:grpSp>
          <p:nvGrpSpPr>
            <p:cNvPr id="3" name="组合 15"/>
            <p:cNvGrpSpPr/>
            <p:nvPr/>
          </p:nvGrpSpPr>
          <p:grpSpPr>
            <a:xfrm>
              <a:off x="839270" y="1340709"/>
              <a:ext cx="10552747" cy="3368867"/>
              <a:chOff x="899592" y="968235"/>
              <a:chExt cx="7840671" cy="3478612"/>
            </a:xfrm>
          </p:grpSpPr>
          <p:grpSp>
            <p:nvGrpSpPr>
              <p:cNvPr id="4" name="组合 16"/>
              <p:cNvGrpSpPr/>
              <p:nvPr/>
            </p:nvGrpSpPr>
            <p:grpSpPr>
              <a:xfrm>
                <a:off x="899592" y="968235"/>
                <a:ext cx="5226334" cy="3478612"/>
                <a:chOff x="641377" y="815871"/>
                <a:chExt cx="4330179" cy="4174334"/>
              </a:xfrm>
            </p:grpSpPr>
            <p:pic>
              <p:nvPicPr>
                <p:cNvPr id="29" name="图片 28"/>
                <p:cNvPicPr preferRelativeResize="0"/>
                <p:nvPr/>
              </p:nvPicPr>
              <p:blipFill rotWithShape="1">
                <a:blip r:embed="rId1" cstate="print">
                  <a:extLst>
                    <a:ext uri="{28A0092B-C50C-407E-A947-70E740481C1C}">
                      <a14:useLocalDpi xmlns:a14="http://schemas.microsoft.com/office/drawing/2010/main" val="0"/>
                    </a:ext>
                  </a:extLst>
                </a:blip>
                <a:srcRect t="3464"/>
                <a:stretch>
                  <a:fillRect/>
                </a:stretch>
              </p:blipFill>
              <p:spPr>
                <a:xfrm>
                  <a:off x="641377" y="815871"/>
                  <a:ext cx="2160000" cy="4170386"/>
                </a:xfrm>
                <a:prstGeom prst="rect">
                  <a:avLst/>
                </a:prstGeom>
              </p:spPr>
            </p:pic>
            <p:pic>
              <p:nvPicPr>
                <p:cNvPr id="30" name="图片 29"/>
                <p:cNvPicPr preferRelativeResize="0"/>
                <p:nvPr/>
              </p:nvPicPr>
              <p:blipFill rotWithShape="1">
                <a:blip r:embed="rId2" cstate="print">
                  <a:extLst>
                    <a:ext uri="{28A0092B-C50C-407E-A947-70E740481C1C}">
                      <a14:useLocalDpi xmlns:a14="http://schemas.microsoft.com/office/drawing/2010/main" val="0"/>
                    </a:ext>
                  </a:extLst>
                </a:blip>
                <a:srcRect t="3372"/>
                <a:stretch>
                  <a:fillRect/>
                </a:stretch>
              </p:blipFill>
              <p:spPr>
                <a:xfrm>
                  <a:off x="2811556" y="815873"/>
                  <a:ext cx="2160000" cy="4174332"/>
                </a:xfrm>
                <a:prstGeom prst="rect">
                  <a:avLst/>
                </a:prstGeom>
              </p:spPr>
            </p:pic>
          </p:grpSp>
          <p:pic>
            <p:nvPicPr>
              <p:cNvPr id="28" name="图片 27"/>
              <p:cNvPicPr preferRelativeResize="0"/>
              <p:nvPr/>
            </p:nvPicPr>
            <p:blipFill rotWithShape="1">
              <a:blip r:embed="rId3" cstate="print">
                <a:extLst>
                  <a:ext uri="{28A0092B-C50C-407E-A947-70E740481C1C}">
                    <a14:useLocalDpi xmlns:a14="http://schemas.microsoft.com/office/drawing/2010/main" val="0"/>
                  </a:ext>
                </a:extLst>
              </a:blip>
              <a:srcRect t="3464"/>
              <a:stretch>
                <a:fillRect/>
              </a:stretch>
            </p:blipFill>
            <p:spPr>
              <a:xfrm>
                <a:off x="6133863" y="968235"/>
                <a:ext cx="2606400" cy="3475322"/>
              </a:xfrm>
              <a:prstGeom prst="rect">
                <a:avLst/>
              </a:prstGeom>
            </p:spPr>
          </p:pic>
        </p:grpSp>
        <p:grpSp>
          <p:nvGrpSpPr>
            <p:cNvPr id="6" name="组合 22"/>
            <p:cNvGrpSpPr/>
            <p:nvPr/>
          </p:nvGrpSpPr>
          <p:grpSpPr>
            <a:xfrm>
              <a:off x="844687" y="4721890"/>
              <a:ext cx="10547331" cy="939420"/>
              <a:chOff x="683568" y="771550"/>
              <a:chExt cx="8659434" cy="1589401"/>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771550"/>
                <a:ext cx="2886478" cy="1581371"/>
              </a:xfrm>
              <a:prstGeom prst="rect">
                <a:avLst/>
              </a:prstGeom>
            </p:spPr>
          </p:pic>
          <p:pic>
            <p:nvPicPr>
              <p:cNvPr id="25" name="图片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468" y="771550"/>
                <a:ext cx="2915057" cy="1589401"/>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524" y="771550"/>
                <a:ext cx="2886478" cy="1589401"/>
              </a:xfrm>
              <a:prstGeom prst="rect">
                <a:avLst/>
              </a:prstGeom>
            </p:spPr>
          </p:pic>
        </p:grpSp>
      </p:grpSp>
      <p:sp>
        <p:nvSpPr>
          <p:cNvPr id="31" name="矩形 30"/>
          <p:cNvSpPr/>
          <p:nvPr/>
        </p:nvSpPr>
        <p:spPr>
          <a:xfrm>
            <a:off x="1554493" y="6274378"/>
            <a:ext cx="2826995"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噪声压制前炮</a:t>
            </a:r>
            <a:r>
              <a:rPr lang="zh-CN" altLang="en-US" kern="100" dirty="0" smtClean="0">
                <a:solidFill>
                  <a:srgbClr val="000000"/>
                </a:solidFill>
                <a:latin typeface="微软雅黑" panose="020B0503020204020204" pitchFamily="34" charset="-122"/>
                <a:ea typeface="微软雅黑" panose="020B0503020204020204" pitchFamily="34" charset="-122"/>
              </a:rPr>
              <a:t>记录及频谱</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5024430" y="6274378"/>
            <a:ext cx="2869933"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噪声压制后炮</a:t>
            </a:r>
            <a:r>
              <a:rPr lang="zh-CN" altLang="en-US" kern="100" dirty="0" smtClean="0">
                <a:solidFill>
                  <a:srgbClr val="000000"/>
                </a:solidFill>
                <a:latin typeface="微软雅黑" panose="020B0503020204020204" pitchFamily="34" charset="-122"/>
                <a:ea typeface="微软雅黑" panose="020B0503020204020204" pitchFamily="34" charset="-122"/>
              </a:rPr>
              <a:t>记录及频谱</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8239140" y="6286520"/>
            <a:ext cx="3286148"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噪声压制后炮噪声</a:t>
            </a:r>
            <a:r>
              <a:rPr lang="zh-CN" altLang="en-US" kern="100" dirty="0" smtClean="0">
                <a:solidFill>
                  <a:srgbClr val="000000"/>
                </a:solidFill>
                <a:latin typeface="微软雅黑" panose="020B0503020204020204" pitchFamily="34" charset="-122"/>
                <a:ea typeface="微软雅黑" panose="020B0503020204020204" pitchFamily="34" charset="-122"/>
              </a:rPr>
              <a:t>记录及频谱</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26704" y="714356"/>
            <a:ext cx="11401944" cy="1200329"/>
          </a:xfrm>
          <a:prstGeom prst="rect">
            <a:avLst/>
          </a:prstGeom>
        </p:spPr>
        <p:txBody>
          <a:bodyPr wrap="square">
            <a:spAutoFit/>
          </a:bodyPr>
          <a:lstStyle/>
          <a:p>
            <a:pPr algn="just" fontAlgn="base">
              <a:lnSpc>
                <a:spcPct val="150000"/>
              </a:lnSpc>
            </a:pPr>
            <a:r>
              <a:rPr lang="zh-CN" altLang="en-US" sz="2400" b="1" dirty="0" smtClean="0">
                <a:latin typeface="微软雅黑" panose="020B0503020204020204" pitchFamily="34" charset="-122"/>
                <a:ea typeface="微软雅黑" panose="020B0503020204020204" pitchFamily="34" charset="-122"/>
              </a:rPr>
              <a:t>局限性：</a:t>
            </a:r>
            <a:r>
              <a:rPr lang="zh-CN" altLang="en-US" sz="2400" dirty="0" smtClean="0">
                <a:latin typeface="微软雅黑" panose="020B0503020204020204" pitchFamily="34" charset="-122"/>
                <a:ea typeface="微软雅黑" panose="020B0503020204020204" pitchFamily="34" charset="-122"/>
              </a:rPr>
              <a:t>能</a:t>
            </a:r>
            <a:r>
              <a:rPr lang="zh-CN" altLang="en-US" sz="2400" dirty="0">
                <a:latin typeface="微软雅黑" panose="020B0503020204020204" pitchFamily="34" charset="-122"/>
                <a:ea typeface="微软雅黑" panose="020B0503020204020204" pitchFamily="34" charset="-122"/>
              </a:rPr>
              <a:t>消除</a:t>
            </a:r>
            <a:r>
              <a:rPr lang="zh-CN" altLang="en-US" sz="2400" dirty="0" smtClean="0">
                <a:latin typeface="微软雅黑" panose="020B0503020204020204" pitchFamily="34" charset="-122"/>
                <a:ea typeface="微软雅黑" panose="020B0503020204020204" pitchFamily="34" charset="-122"/>
              </a:rPr>
              <a:t>多种类噪音，噪音与</a:t>
            </a:r>
            <a:r>
              <a:rPr lang="zh-CN" altLang="en-US" sz="2400" dirty="0">
                <a:latin typeface="微软雅黑" panose="020B0503020204020204" pitchFamily="34" charset="-122"/>
                <a:ea typeface="微软雅黑" panose="020B0503020204020204" pitchFamily="34" charset="-122"/>
              </a:rPr>
              <a:t>信号空间上振幅和频率差异越大，效果越好，相反，去噪效果越差，保振幅能力越弱。</a:t>
            </a:r>
            <a:endParaRPr lang="zh-CN" altLang="en-US" sz="2400" dirty="0">
              <a:latin typeface="微软雅黑" panose="020B0503020204020204" pitchFamily="34" charset="-122"/>
              <a:ea typeface="微软雅黑" panose="020B0503020204020204" pitchFamily="34" charset="-122"/>
            </a:endParaRPr>
          </a:p>
        </p:txBody>
      </p:sp>
      <p:sp>
        <p:nvSpPr>
          <p:cNvPr id="22" name="TextBox 21"/>
          <p:cNvSpPr txBox="1"/>
          <p:nvPr/>
        </p:nvSpPr>
        <p:spPr>
          <a:xfrm>
            <a:off x="4381488" y="6072206"/>
            <a:ext cx="2714644" cy="338554"/>
          </a:xfrm>
          <a:prstGeom prst="rect">
            <a:avLst/>
          </a:prstGeom>
          <a:solidFill>
            <a:schemeClr val="bg1"/>
          </a:solidFill>
        </p:spPr>
        <p:txBody>
          <a:bodyPr wrap="square" rtlCol="0">
            <a:spAutoFit/>
          </a:bodyPr>
          <a:lstStyle/>
          <a:p>
            <a:r>
              <a:rPr lang="zh-CN" altLang="en-US" sz="1600" dirty="0" smtClean="0"/>
              <a:t>共检波点道集单频干扰显示</a:t>
            </a:r>
            <a:endParaRPr lang="zh-CN" altLang="en-US" sz="1600" dirty="0"/>
          </a:p>
        </p:txBody>
      </p:sp>
      <p:grpSp>
        <p:nvGrpSpPr>
          <p:cNvPr id="2" name="组合 28"/>
          <p:cNvGrpSpPr/>
          <p:nvPr/>
        </p:nvGrpSpPr>
        <p:grpSpPr>
          <a:xfrm>
            <a:off x="738150" y="1967714"/>
            <a:ext cx="10644769" cy="4143404"/>
            <a:chOff x="738150" y="1967714"/>
            <a:chExt cx="10073237" cy="4143404"/>
          </a:xfrm>
        </p:grpSpPr>
        <p:pic>
          <p:nvPicPr>
            <p:cNvPr id="13" name="图片 12" descr="图片2.png"/>
            <p:cNvPicPr>
              <a:picLocks noChangeAspect="1"/>
            </p:cNvPicPr>
            <p:nvPr/>
          </p:nvPicPr>
          <p:blipFill>
            <a:blip r:embed="rId1"/>
            <a:srcRect t="1667" b="1639"/>
            <a:stretch>
              <a:fillRect/>
            </a:stretch>
          </p:blipFill>
          <p:spPr>
            <a:xfrm>
              <a:off x="3997145" y="2000240"/>
              <a:ext cx="2956111" cy="4071966"/>
            </a:xfrm>
            <a:prstGeom prst="rect">
              <a:avLst/>
            </a:prstGeom>
          </p:spPr>
        </p:pic>
        <p:pic>
          <p:nvPicPr>
            <p:cNvPr id="25" name="图片 24" descr="图片3.png"/>
            <p:cNvPicPr>
              <a:picLocks noChangeAspect="1"/>
            </p:cNvPicPr>
            <p:nvPr/>
          </p:nvPicPr>
          <p:blipFill>
            <a:blip r:embed="rId2"/>
            <a:srcRect l="3504" t="2730" r="3649" b="2473"/>
            <a:stretch>
              <a:fillRect/>
            </a:stretch>
          </p:blipFill>
          <p:spPr>
            <a:xfrm>
              <a:off x="7025173" y="1967714"/>
              <a:ext cx="3786214" cy="4143404"/>
            </a:xfrm>
            <a:prstGeom prst="rect">
              <a:avLst/>
            </a:prstGeom>
          </p:spPr>
        </p:pic>
        <p:pic>
          <p:nvPicPr>
            <p:cNvPr id="28" name="图片 27" descr="xdy1.bmp"/>
            <p:cNvPicPr preferRelativeResize="0"/>
            <p:nvPr/>
          </p:nvPicPr>
          <p:blipFill>
            <a:blip r:embed="rId3" cstate="print"/>
            <a:srcRect t="1676" b="2797"/>
            <a:stretch>
              <a:fillRect/>
            </a:stretch>
          </p:blipFill>
          <p:spPr>
            <a:xfrm>
              <a:off x="738150" y="2000240"/>
              <a:ext cx="3214710" cy="4071966"/>
            </a:xfrm>
            <a:prstGeom prst="rect">
              <a:avLst/>
            </a:prstGeom>
          </p:spPr>
        </p:pic>
      </p:grpSp>
      <p:sp>
        <p:nvSpPr>
          <p:cNvPr id="30" name="TextBox 29"/>
          <p:cNvSpPr txBox="1"/>
          <p:nvPr/>
        </p:nvSpPr>
        <p:spPr>
          <a:xfrm>
            <a:off x="1809720" y="6072206"/>
            <a:ext cx="1000132" cy="338554"/>
          </a:xfrm>
          <a:prstGeom prst="rect">
            <a:avLst/>
          </a:prstGeom>
          <a:solidFill>
            <a:schemeClr val="bg1"/>
          </a:solidFill>
        </p:spPr>
        <p:txBody>
          <a:bodyPr wrap="square" rtlCol="0">
            <a:spAutoFit/>
          </a:bodyPr>
          <a:lstStyle/>
          <a:p>
            <a:r>
              <a:rPr lang="zh-CN" altLang="en-US" sz="1600" dirty="0" smtClean="0"/>
              <a:t>涌浪噪声</a:t>
            </a:r>
            <a:endParaRPr lang="zh-CN" altLang="en-US" sz="1600" dirty="0"/>
          </a:p>
        </p:txBody>
      </p:sp>
      <p:sp>
        <p:nvSpPr>
          <p:cNvPr id="31" name="TextBox 30"/>
          <p:cNvSpPr txBox="1"/>
          <p:nvPr/>
        </p:nvSpPr>
        <p:spPr>
          <a:xfrm>
            <a:off x="8596330" y="6072206"/>
            <a:ext cx="2357454" cy="338554"/>
          </a:xfrm>
          <a:prstGeom prst="rect">
            <a:avLst/>
          </a:prstGeom>
          <a:solidFill>
            <a:schemeClr val="bg1"/>
          </a:solidFill>
        </p:spPr>
        <p:txBody>
          <a:bodyPr wrap="square" rtlCol="0">
            <a:spAutoFit/>
          </a:bodyPr>
          <a:lstStyle/>
          <a:p>
            <a:r>
              <a:rPr lang="zh-CN" altLang="en-US" sz="1600" dirty="0" smtClean="0"/>
              <a:t>炮集记录（含邻源噪声）</a:t>
            </a:r>
            <a:endParaRPr lang="zh-CN" altLang="en-US" sz="1600" dirty="0"/>
          </a:p>
        </p:txBody>
      </p:sp>
      <p:sp>
        <p:nvSpPr>
          <p:cNvPr id="14" name="矩形 13"/>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矩形 14"/>
          <p:cNvSpPr/>
          <p:nvPr/>
        </p:nvSpPr>
        <p:spPr>
          <a:xfrm>
            <a:off x="8949652" y="2071678"/>
            <a:ext cx="500066" cy="392909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845657" y="5786454"/>
            <a:ext cx="679367" cy="230832"/>
          </a:xfrm>
          <a:prstGeom prst="rect">
            <a:avLst/>
          </a:prstGeom>
          <a:solidFill>
            <a:schemeClr val="bg1"/>
          </a:solidFill>
        </p:spPr>
        <p:txBody>
          <a:bodyPr wrap="square">
            <a:spAutoFit/>
          </a:bodyPr>
          <a:lstStyle/>
          <a:p>
            <a:r>
              <a:rPr lang="zh-CN" altLang="en-US" sz="900" dirty="0" smtClean="0"/>
              <a:t>邻源噪声</a:t>
            </a:r>
            <a:endParaRPr lang="zh-CN" altLang="en-US" sz="9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95274" y="714356"/>
            <a:ext cx="11473952" cy="1052596"/>
          </a:xfrm>
          <a:prstGeom prst="rect">
            <a:avLst/>
          </a:prstGeom>
        </p:spPr>
        <p:txBody>
          <a:bodyPr wrap="square">
            <a:spAutoFit/>
          </a:bodyPr>
          <a:lstStyle/>
          <a:p>
            <a:pPr algn="just" fontAlgn="base">
              <a:lnSpc>
                <a:spcPct val="130000"/>
              </a:lnSpc>
            </a:pPr>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解决办法：</a:t>
            </a:r>
            <a:r>
              <a:rPr lang="zh-CN" altLang="en-US" sz="2400" dirty="0" smtClean="0">
                <a:latin typeface="微软雅黑" panose="020B0503020204020204" pitchFamily="34" charset="-122"/>
                <a:ea typeface="微软雅黑" panose="020B0503020204020204" pitchFamily="34" charset="-122"/>
              </a:rPr>
              <a:t>对不具备地表一致性的异常振幅，可以通过地震道重排，增强异常振幅与临近地震道能量差，满足异常振幅压制准则，能提高噪声压制效果和精度。</a:t>
            </a:r>
            <a:endParaRPr lang="zh-CN" altLang="en-US" sz="2400" dirty="0">
              <a:latin typeface="微软雅黑" panose="020B0503020204020204" pitchFamily="34" charset="-122"/>
              <a:ea typeface="微软雅黑" panose="020B0503020204020204" pitchFamily="34" charset="-122"/>
            </a:endParaRPr>
          </a:p>
        </p:txBody>
      </p:sp>
      <p:sp>
        <p:nvSpPr>
          <p:cNvPr id="22" name="TextBox 21"/>
          <p:cNvSpPr txBox="1"/>
          <p:nvPr/>
        </p:nvSpPr>
        <p:spPr>
          <a:xfrm>
            <a:off x="5310182" y="6072206"/>
            <a:ext cx="2428892" cy="338554"/>
          </a:xfrm>
          <a:prstGeom prst="rect">
            <a:avLst/>
          </a:prstGeom>
          <a:solidFill>
            <a:schemeClr val="bg1"/>
          </a:solidFill>
        </p:spPr>
        <p:txBody>
          <a:bodyPr wrap="square" rtlCol="0">
            <a:spAutoFit/>
          </a:bodyPr>
          <a:lstStyle/>
          <a:p>
            <a:r>
              <a:rPr lang="zh-CN" altLang="en-US" sz="1600" dirty="0" smtClean="0"/>
              <a:t>地震道重排（按炮间距）</a:t>
            </a:r>
            <a:endParaRPr lang="zh-CN" altLang="en-US" sz="1600" dirty="0"/>
          </a:p>
        </p:txBody>
      </p:sp>
      <p:sp>
        <p:nvSpPr>
          <p:cNvPr id="30" name="TextBox 29"/>
          <p:cNvSpPr txBox="1"/>
          <p:nvPr/>
        </p:nvSpPr>
        <p:spPr>
          <a:xfrm>
            <a:off x="1809720" y="6072206"/>
            <a:ext cx="1285884" cy="338554"/>
          </a:xfrm>
          <a:prstGeom prst="rect">
            <a:avLst/>
          </a:prstGeom>
          <a:solidFill>
            <a:schemeClr val="bg1"/>
          </a:solidFill>
        </p:spPr>
        <p:txBody>
          <a:bodyPr wrap="square" rtlCol="0">
            <a:spAutoFit/>
          </a:bodyPr>
          <a:lstStyle/>
          <a:p>
            <a:r>
              <a:rPr lang="zh-CN" altLang="en-US" sz="1600" dirty="0" smtClean="0"/>
              <a:t>噪声压制前</a:t>
            </a:r>
            <a:endParaRPr lang="zh-CN" altLang="en-US" sz="1600" dirty="0"/>
          </a:p>
        </p:txBody>
      </p:sp>
      <p:grpSp>
        <p:nvGrpSpPr>
          <p:cNvPr id="2" name="组合 13"/>
          <p:cNvGrpSpPr/>
          <p:nvPr/>
        </p:nvGrpSpPr>
        <p:grpSpPr>
          <a:xfrm>
            <a:off x="952464" y="1752206"/>
            <a:ext cx="10800000" cy="4320000"/>
            <a:chOff x="910910" y="1276132"/>
            <a:chExt cx="10542939" cy="2510058"/>
          </a:xfrm>
        </p:grpSpPr>
        <p:grpSp>
          <p:nvGrpSpPr>
            <p:cNvPr id="3" name="组合 6"/>
            <p:cNvGrpSpPr/>
            <p:nvPr/>
          </p:nvGrpSpPr>
          <p:grpSpPr>
            <a:xfrm>
              <a:off x="4389737" y="1276132"/>
              <a:ext cx="7064112" cy="2504418"/>
              <a:chOff x="3709680" y="1276132"/>
              <a:chExt cx="5694948" cy="4320000"/>
            </a:xfrm>
          </p:grpSpPr>
          <p:pic>
            <p:nvPicPr>
              <p:cNvPr id="17" name="图片 16"/>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3709680" y="1276132"/>
                <a:ext cx="2880000" cy="4320000"/>
              </a:xfrm>
              <a:prstGeom prst="rect">
                <a:avLst/>
              </a:prstGeom>
            </p:spPr>
          </p:pic>
          <p:pic>
            <p:nvPicPr>
              <p:cNvPr id="18" name="图片 17"/>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6524628" y="1276132"/>
                <a:ext cx="2880000" cy="4320000"/>
              </a:xfrm>
              <a:prstGeom prst="rect">
                <a:avLst/>
              </a:prstGeom>
            </p:spPr>
          </p:pic>
        </p:grpSp>
        <p:pic>
          <p:nvPicPr>
            <p:cNvPr id="16" name="图片 15"/>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910910" y="1280590"/>
              <a:ext cx="3571200" cy="2505600"/>
            </a:xfrm>
            <a:prstGeom prst="rect">
              <a:avLst/>
            </a:prstGeom>
          </p:spPr>
        </p:pic>
      </p:grpSp>
      <p:sp>
        <p:nvSpPr>
          <p:cNvPr id="13" name="TextBox 12"/>
          <p:cNvSpPr txBox="1"/>
          <p:nvPr/>
        </p:nvSpPr>
        <p:spPr>
          <a:xfrm>
            <a:off x="8667768" y="6072206"/>
            <a:ext cx="2428892" cy="338554"/>
          </a:xfrm>
          <a:prstGeom prst="rect">
            <a:avLst/>
          </a:prstGeom>
          <a:solidFill>
            <a:schemeClr val="bg1"/>
          </a:solidFill>
        </p:spPr>
        <p:txBody>
          <a:bodyPr wrap="square" rtlCol="0">
            <a:spAutoFit/>
          </a:bodyPr>
          <a:lstStyle/>
          <a:p>
            <a:r>
              <a:rPr lang="zh-CN" altLang="en-US" sz="1600" dirty="0" smtClean="0"/>
              <a:t>地震道重排异常振幅压制</a:t>
            </a:r>
            <a:endParaRPr lang="zh-CN" altLang="en-US" sz="1600" dirty="0"/>
          </a:p>
        </p:txBody>
      </p:sp>
      <p:sp>
        <p:nvSpPr>
          <p:cNvPr id="21" name="矩形 20"/>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881026" y="1823644"/>
            <a:ext cx="10800000" cy="4320000"/>
            <a:chOff x="452398" y="1114884"/>
            <a:chExt cx="8429684" cy="3628100"/>
          </a:xfrm>
        </p:grpSpPr>
        <p:pic>
          <p:nvPicPr>
            <p:cNvPr id="14" name="图片 13"/>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452398" y="1114884"/>
              <a:ext cx="2880000" cy="3600000"/>
            </a:xfrm>
            <a:prstGeom prst="rect">
              <a:avLst/>
            </a:prstGeom>
          </p:spPr>
        </p:pic>
        <p:pic>
          <p:nvPicPr>
            <p:cNvPr id="15" name="图片 14"/>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3238480" y="1142984"/>
              <a:ext cx="2880000" cy="3600000"/>
            </a:xfrm>
            <a:prstGeom prst="rect">
              <a:avLst/>
            </a:prstGeom>
          </p:spPr>
        </p:pic>
        <p:pic>
          <p:nvPicPr>
            <p:cNvPr id="21" name="图片 20"/>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6002082" y="1142984"/>
              <a:ext cx="2880000" cy="3600000"/>
            </a:xfrm>
            <a:prstGeom prst="rect">
              <a:avLst/>
            </a:prstGeom>
          </p:spPr>
        </p:pic>
      </p:grpSp>
      <p:sp>
        <p:nvSpPr>
          <p:cNvPr id="23" name="矩形 22"/>
          <p:cNvSpPr/>
          <p:nvPr/>
        </p:nvSpPr>
        <p:spPr>
          <a:xfrm>
            <a:off x="595274" y="714356"/>
            <a:ext cx="11473952" cy="1052596"/>
          </a:xfrm>
          <a:prstGeom prst="rect">
            <a:avLst/>
          </a:prstGeom>
        </p:spPr>
        <p:txBody>
          <a:bodyPr wrap="square">
            <a:spAutoFit/>
          </a:bodyPr>
          <a:lstStyle/>
          <a:p>
            <a:pPr algn="just" fontAlgn="base">
              <a:lnSpc>
                <a:spcPct val="130000"/>
              </a:lnSpc>
            </a:pPr>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解决办法：</a:t>
            </a:r>
            <a:r>
              <a:rPr lang="zh-CN" altLang="en-US" sz="2400" dirty="0" smtClean="0">
                <a:latin typeface="微软雅黑" panose="020B0503020204020204" pitchFamily="34" charset="-122"/>
                <a:ea typeface="微软雅黑" panose="020B0503020204020204" pitchFamily="34" charset="-122"/>
              </a:rPr>
              <a:t>通过地震道重排，增大噪音与信号空间上振幅差异，能更好识别和压制噪声。因此异常振幅压制可以在不同的数据域进行，应用灵活，适应性强。</a:t>
            </a:r>
            <a:endParaRPr lang="zh-CN" altLang="en-US" sz="2400" dirty="0" smtClean="0">
              <a:latin typeface="微软雅黑" panose="020B0503020204020204" pitchFamily="34" charset="-122"/>
              <a:ea typeface="微软雅黑" panose="020B0503020204020204" pitchFamily="34" charset="-122"/>
            </a:endParaRPr>
          </a:p>
        </p:txBody>
      </p:sp>
      <p:sp>
        <p:nvSpPr>
          <p:cNvPr id="12" name="TextBox 11"/>
          <p:cNvSpPr txBox="1"/>
          <p:nvPr/>
        </p:nvSpPr>
        <p:spPr>
          <a:xfrm>
            <a:off x="4595802" y="6143644"/>
            <a:ext cx="3357586" cy="338554"/>
          </a:xfrm>
          <a:prstGeom prst="rect">
            <a:avLst/>
          </a:prstGeom>
          <a:solidFill>
            <a:schemeClr val="bg1"/>
          </a:solidFill>
        </p:spPr>
        <p:txBody>
          <a:bodyPr wrap="square" rtlCol="0">
            <a:spAutoFit/>
          </a:bodyPr>
          <a:lstStyle/>
          <a:p>
            <a:r>
              <a:rPr lang="zh-CN" altLang="en-US" sz="1600" dirty="0" smtClean="0"/>
              <a:t>异常振幅压制后恢复到重排前数据</a:t>
            </a:r>
            <a:endParaRPr lang="zh-CN" altLang="en-US" sz="1600" dirty="0"/>
          </a:p>
        </p:txBody>
      </p:sp>
      <p:sp>
        <p:nvSpPr>
          <p:cNvPr id="16" name="TextBox 15"/>
          <p:cNvSpPr txBox="1"/>
          <p:nvPr/>
        </p:nvSpPr>
        <p:spPr>
          <a:xfrm>
            <a:off x="1738282" y="6143644"/>
            <a:ext cx="1285884" cy="338554"/>
          </a:xfrm>
          <a:prstGeom prst="rect">
            <a:avLst/>
          </a:prstGeom>
          <a:solidFill>
            <a:schemeClr val="bg1"/>
          </a:solidFill>
        </p:spPr>
        <p:txBody>
          <a:bodyPr wrap="square" rtlCol="0">
            <a:spAutoFit/>
          </a:bodyPr>
          <a:lstStyle/>
          <a:p>
            <a:r>
              <a:rPr lang="zh-CN" altLang="en-US" sz="1600" dirty="0" smtClean="0"/>
              <a:t>噪声压制前</a:t>
            </a:r>
            <a:endParaRPr lang="zh-CN" altLang="en-US" sz="1600" dirty="0"/>
          </a:p>
        </p:txBody>
      </p:sp>
      <p:sp>
        <p:nvSpPr>
          <p:cNvPr id="17" name="TextBox 16"/>
          <p:cNvSpPr txBox="1"/>
          <p:nvPr/>
        </p:nvSpPr>
        <p:spPr>
          <a:xfrm>
            <a:off x="8382016" y="6143644"/>
            <a:ext cx="3143272" cy="338554"/>
          </a:xfrm>
          <a:prstGeom prst="rect">
            <a:avLst/>
          </a:prstGeom>
          <a:solidFill>
            <a:schemeClr val="bg1"/>
          </a:solidFill>
        </p:spPr>
        <p:txBody>
          <a:bodyPr wrap="square" rtlCol="0">
            <a:spAutoFit/>
          </a:bodyPr>
          <a:lstStyle/>
          <a:p>
            <a:r>
              <a:rPr lang="zh-CN" altLang="en-US" sz="1600" dirty="0" smtClean="0"/>
              <a:t>地震道重排噪声压制输出的噪声</a:t>
            </a:r>
            <a:endParaRPr lang="zh-CN" altLang="en-US" sz="1600" dirty="0"/>
          </a:p>
        </p:txBody>
      </p:sp>
      <p:sp>
        <p:nvSpPr>
          <p:cNvPr id="18" name="矩形 17"/>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52757"/>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2</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428868"/>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3714752"/>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063802" y="1139116"/>
            <a:ext cx="10441160" cy="1421928"/>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、首先进行异常振幅评估，确定噪声主频及衰减策略。（分域、分步，分频）</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、噪声压制前仔细实验，确定门槛系数和噪声地震道数。</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en-US" altLang="zh-CN" sz="2400" dirty="0" err="1"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、采用数据分域处理时，要分析炮间能量，检波点道集之间能量是否均衡。</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81092" y="2786058"/>
            <a:ext cx="10072758"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本方法采用分频、分域，分区，分时，分步的噪声压制原则，可以衰减不同种类的噪声，适用性强，保真度高，应用频次高。</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023902" y="4143380"/>
            <a:ext cx="10429948" cy="978729"/>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、时间域处理，分频导致漏频现象，会导致部分信号能量损伤。</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、只考虑时间上门槛系数，未考虑频率门槛系数</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sp>
        <p:nvSpPr>
          <p:cNvPr id="17" name="矩形 16"/>
          <p:cNvSpPr/>
          <p:nvPr/>
        </p:nvSpPr>
        <p:spPr>
          <a:xfrm>
            <a:off x="1023902" y="5236353"/>
            <a:ext cx="10429948" cy="978729"/>
          </a:xfrm>
          <a:prstGeom prst="rect">
            <a:avLst/>
          </a:prstGeom>
        </p:spPr>
        <p:txBody>
          <a:bodyPr wrap="square">
            <a:spAutoFit/>
          </a:bodyPr>
          <a:lstStyle/>
          <a:p>
            <a:pPr>
              <a:lnSpc>
                <a:spcPct val="120000"/>
              </a:lnSpc>
            </a:pPr>
            <a:r>
              <a:rPr lang="zh-CN" altLang="en-US" sz="2400" dirty="0" smtClean="0">
                <a:solidFill>
                  <a:srgbClr val="3399FF"/>
                </a:solidFill>
                <a:latin typeface="微软雅黑" panose="020B0503020204020204" pitchFamily="34" charset="-122"/>
                <a:ea typeface="微软雅黑" panose="020B0503020204020204" pitchFamily="34" charset="-122"/>
              </a:rPr>
              <a:t>解决策略</a:t>
            </a:r>
            <a:r>
              <a:rPr lang="en-US" altLang="zh-CN" sz="2400" dirty="0" smtClean="0">
                <a:solidFill>
                  <a:srgbClr val="3399FF"/>
                </a:solidFill>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：新开发了一种时频域异常振幅衰减方法（正在推广应用）；</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zh-CN" altLang="en-US" sz="2400" dirty="0" smtClean="0">
                <a:solidFill>
                  <a:srgbClr val="3399FF"/>
                </a:solidFill>
                <a:latin typeface="微软雅黑" panose="020B0503020204020204" pitchFamily="34" charset="-122"/>
                <a:ea typeface="微软雅黑" panose="020B0503020204020204" pitchFamily="34" charset="-122"/>
              </a:rPr>
              <a:t>解决策略</a:t>
            </a:r>
            <a:r>
              <a:rPr lang="en-US" altLang="zh-CN" sz="2400" dirty="0" smtClean="0">
                <a:solidFill>
                  <a:srgbClr val="3399FF"/>
                </a:solidFill>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：尝试开发一种时间域双门槛系数控制的分频异常振幅重构技术。</a:t>
            </a:r>
            <a:endParaRPr lang="en-US" altLang="zh-CN" sz="2400" dirty="0" smtClean="0">
              <a:latin typeface="微软雅黑" panose="020B0503020204020204" pitchFamily="34" charset="-122"/>
              <a:ea typeface="微软雅黑" panose="020B0503020204020204" pitchFamily="34" charset="-122"/>
            </a:endParaRPr>
          </a:p>
        </p:txBody>
      </p:sp>
      <p:sp>
        <p:nvSpPr>
          <p:cNvPr id="18" name="矩形 17"/>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pSp>
        <p:nvGrpSpPr>
          <p:cNvPr id="6" name="组合 9"/>
          <p:cNvGrpSpPr/>
          <p:nvPr/>
        </p:nvGrpSpPr>
        <p:grpSpPr>
          <a:xfrm>
            <a:off x="1177400" y="1285860"/>
            <a:ext cx="10490764" cy="5336215"/>
            <a:chOff x="1104433" y="1039254"/>
            <a:chExt cx="10490764" cy="5336215"/>
          </a:xfrm>
        </p:grpSpPr>
        <p:sp>
          <p:nvSpPr>
            <p:cNvPr id="11" name="圆角矩形 10"/>
            <p:cNvSpPr/>
            <p:nvPr/>
          </p:nvSpPr>
          <p:spPr>
            <a:xfrm>
              <a:off x="1313422" y="1039254"/>
              <a:ext cx="1904601" cy="3141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输入数据</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1313422" y="1643871"/>
              <a:ext cx="1904601" cy="3383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变换到时频域</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1140347" y="2245326"/>
              <a:ext cx="2250750" cy="553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计算每一样点的时间、频率门槛值</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1122723" y="3066331"/>
              <a:ext cx="2286000" cy="5345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根据最大似然准则检测噪声成分</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1492393" y="3873175"/>
              <a:ext cx="1546661" cy="292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分离出噪声</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1104433" y="4437766"/>
              <a:ext cx="2322577" cy="3483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噪声反变换回时空域</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1322564" y="5063391"/>
              <a:ext cx="1886314" cy="3493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输入数据减噪声</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1286650" y="5689987"/>
              <a:ext cx="1958141" cy="3280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完成噪声压制</a:t>
              </a:r>
              <a:endParaRPr lang="zh-CN" altLang="en-US" dirty="0">
                <a:solidFill>
                  <a:schemeClr val="tx1"/>
                </a:solidFill>
                <a:latin typeface="微软雅黑" panose="020B0503020204020204" pitchFamily="34" charset="-122"/>
                <a:ea typeface="微软雅黑" panose="020B0503020204020204" pitchFamily="34" charset="-122"/>
              </a:endParaRPr>
            </a:p>
          </p:txBody>
        </p:sp>
        <p:cxnSp>
          <p:nvCxnSpPr>
            <p:cNvPr id="19" name="直接箭头连接符 18"/>
            <p:cNvCxnSpPr>
              <a:stCxn id="11" idx="2"/>
              <a:endCxn id="12" idx="0"/>
            </p:cNvCxnSpPr>
            <p:nvPr/>
          </p:nvCxnSpPr>
          <p:spPr>
            <a:xfrm>
              <a:off x="2265723" y="1353433"/>
              <a:ext cx="0" cy="2904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2" idx="2"/>
              <a:endCxn id="13" idx="0"/>
            </p:cNvCxnSpPr>
            <p:nvPr/>
          </p:nvCxnSpPr>
          <p:spPr>
            <a:xfrm flipH="1">
              <a:off x="2265722" y="1982199"/>
              <a:ext cx="1" cy="2631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3" idx="2"/>
              <a:endCxn id="14" idx="0"/>
            </p:cNvCxnSpPr>
            <p:nvPr/>
          </p:nvCxnSpPr>
          <p:spPr>
            <a:xfrm>
              <a:off x="2265722" y="2798776"/>
              <a:ext cx="1" cy="2675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4" idx="2"/>
              <a:endCxn id="15" idx="0"/>
            </p:cNvCxnSpPr>
            <p:nvPr/>
          </p:nvCxnSpPr>
          <p:spPr>
            <a:xfrm>
              <a:off x="2265723" y="3600904"/>
              <a:ext cx="1" cy="2722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15" idx="2"/>
              <a:endCxn id="16" idx="0"/>
            </p:cNvCxnSpPr>
            <p:nvPr/>
          </p:nvCxnSpPr>
          <p:spPr>
            <a:xfrm flipH="1">
              <a:off x="2265722" y="4165495"/>
              <a:ext cx="2" cy="2722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6" idx="2"/>
              <a:endCxn id="17" idx="0"/>
            </p:cNvCxnSpPr>
            <p:nvPr/>
          </p:nvCxnSpPr>
          <p:spPr>
            <a:xfrm flipH="1">
              <a:off x="2265721" y="4786116"/>
              <a:ext cx="1" cy="2772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7" idx="2"/>
              <a:endCxn id="18" idx="0"/>
            </p:cNvCxnSpPr>
            <p:nvPr/>
          </p:nvCxnSpPr>
          <p:spPr>
            <a:xfrm>
              <a:off x="2265721" y="5412712"/>
              <a:ext cx="0" cy="2772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3924097" y="1539320"/>
              <a:ext cx="7561429" cy="535531"/>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通过短时傅里叶变换，突出局部信号特征。</a:t>
              </a:r>
              <a:endParaRPr lang="zh-CN" altLang="en-US" sz="2400" dirty="0">
                <a:latin typeface="微软雅黑" panose="020B0503020204020204" pitchFamily="34" charset="-122"/>
                <a:ea typeface="微软雅黑" panose="020B0503020204020204" pitchFamily="34" charset="-122"/>
              </a:endParaRPr>
            </a:p>
          </p:txBody>
        </p:sp>
        <p:sp>
          <p:nvSpPr>
            <p:cNvPr id="27" name="矩形 26"/>
            <p:cNvSpPr/>
            <p:nvPr/>
          </p:nvSpPr>
          <p:spPr>
            <a:xfrm>
              <a:off x="3941723" y="2182262"/>
              <a:ext cx="7561429"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计算时间门槛值，频率</a:t>
              </a:r>
              <a:r>
                <a:rPr lang="zh-CN" altLang="en-US" sz="2400" dirty="0">
                  <a:latin typeface="微软雅黑" panose="020B0503020204020204" pitchFamily="34" charset="-122"/>
                  <a:ea typeface="微软雅黑" panose="020B0503020204020204" pitchFamily="34" charset="-122"/>
                </a:rPr>
                <a:t>门槛值，时间门槛值和频率门槛</a:t>
              </a:r>
              <a:r>
                <a:rPr lang="zh-CN" altLang="en-US" sz="2400" dirty="0" smtClean="0">
                  <a:latin typeface="微软雅黑" panose="020B0503020204020204" pitchFamily="34" charset="-122"/>
                  <a:ea typeface="微软雅黑" panose="020B0503020204020204" pitchFamily="34" charset="-122"/>
                </a:rPr>
                <a:t>值相乘获得总噪声</a:t>
              </a:r>
              <a:r>
                <a:rPr lang="zh-CN" altLang="en-US" sz="2400" dirty="0">
                  <a:latin typeface="微软雅黑" panose="020B0503020204020204" pitchFamily="34" charset="-122"/>
                  <a:ea typeface="微软雅黑" panose="020B0503020204020204" pitchFamily="34" charset="-122"/>
                </a:rPr>
                <a:t>压制</a:t>
              </a:r>
              <a:r>
                <a:rPr lang="zh-CN" altLang="en-US" sz="2400" dirty="0" smtClean="0">
                  <a:latin typeface="微软雅黑" panose="020B0503020204020204" pitchFamily="34" charset="-122"/>
                  <a:ea typeface="微软雅黑" panose="020B0503020204020204" pitchFamily="34" charset="-122"/>
                </a:rPr>
                <a:t>门槛</a:t>
              </a:r>
              <a:r>
                <a:rPr lang="zh-CN" altLang="en-US" sz="2400" dirty="0">
                  <a:latin typeface="微软雅黑" panose="020B0503020204020204" pitchFamily="34" charset="-122"/>
                  <a:ea typeface="微软雅黑" panose="020B0503020204020204" pitchFamily="34" charset="-122"/>
                </a:rPr>
                <a:t>值。</a:t>
              </a:r>
              <a:endParaRPr lang="zh-CN" altLang="en-US" sz="2400" dirty="0">
                <a:latin typeface="微软雅黑" panose="020B0503020204020204" pitchFamily="34" charset="-122"/>
                <a:ea typeface="微软雅黑" panose="020B0503020204020204" pitchFamily="34" charset="-122"/>
              </a:endParaRPr>
            </a:p>
          </p:txBody>
        </p:sp>
        <p:cxnSp>
          <p:nvCxnSpPr>
            <p:cNvPr id="28" name="直接箭头连接符 27"/>
            <p:cNvCxnSpPr/>
            <p:nvPr/>
          </p:nvCxnSpPr>
          <p:spPr>
            <a:xfrm>
              <a:off x="3379827" y="1761873"/>
              <a:ext cx="500066" cy="158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3451265" y="2539452"/>
              <a:ext cx="454614" cy="191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组合 12"/>
            <p:cNvGrpSpPr/>
            <p:nvPr/>
          </p:nvGrpSpPr>
          <p:grpSpPr>
            <a:xfrm>
              <a:off x="7940084" y="3278491"/>
              <a:ext cx="3655113" cy="2716620"/>
              <a:chOff x="7940084" y="3278491"/>
              <a:chExt cx="3655113" cy="2716620"/>
            </a:xfrm>
          </p:grpSpPr>
          <p:cxnSp>
            <p:nvCxnSpPr>
              <p:cNvPr id="58" name="直接箭头连接符 57"/>
              <p:cNvCxnSpPr/>
              <p:nvPr/>
            </p:nvCxnSpPr>
            <p:spPr>
              <a:xfrm flipV="1">
                <a:off x="8221720" y="3378674"/>
                <a:ext cx="0" cy="23158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38" name="文本框 137"/>
                  <p:cNvSpPr txBox="1"/>
                  <p:nvPr/>
                </p:nvSpPr>
                <p:spPr>
                  <a:xfrm>
                    <a:off x="7940084" y="4895538"/>
                    <a:ext cx="195742"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𝑟</m:t>
                              </m:r>
                            </m:e>
                            <m:sub>
                              <m:r>
                                <a:rPr lang="en-US" altLang="zh-CN" sz="1400" b="0" i="1" dirty="0" smtClean="0">
                                  <a:solidFill>
                                    <a:schemeClr val="accent5"/>
                                  </a:solidFill>
                                  <a:latin typeface="Cambria Math" panose="02040503050406030204" pitchFamily="18" charset="0"/>
                                </a:rPr>
                                <m:t>1</m:t>
                              </m:r>
                            </m:sub>
                          </m:sSub>
                        </m:oMath>
                      </m:oMathPara>
                    </a14:m>
                    <a:endParaRPr lang="zh-CN" altLang="en-US" sz="1400" dirty="0">
                      <a:solidFill>
                        <a:schemeClr val="accent5"/>
                      </a:solidFill>
                    </a:endParaRPr>
                  </a:p>
                </p:txBody>
              </p:sp>
            </mc:Choice>
            <mc:Fallback>
              <p:sp>
                <p:nvSpPr>
                  <p:cNvPr id="138" name="文本框 137"/>
                  <p:cNvSpPr txBox="1">
                    <a:spLocks noRot="1" noChangeAspect="1" noMove="1" noResize="1" noEditPoints="1" noAdjustHandles="1" noChangeArrowheads="1" noChangeShapeType="1" noTextEdit="1"/>
                  </p:cNvSpPr>
                  <p:nvPr/>
                </p:nvSpPr>
                <p:spPr>
                  <a:xfrm>
                    <a:off x="7940084" y="4895538"/>
                    <a:ext cx="195742" cy="307777"/>
                  </a:xfrm>
                  <a:prstGeom prst="rect">
                    <a:avLst/>
                  </a:prstGeom>
                  <a:blipFill rotWithShape="1">
                    <a:blip r:embed="rId1"/>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9" name="文本框 138"/>
                  <p:cNvSpPr txBox="1"/>
                  <p:nvPr/>
                </p:nvSpPr>
                <p:spPr>
                  <a:xfrm>
                    <a:off x="7943802" y="4571726"/>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𝑟</m:t>
                              </m:r>
                            </m:e>
                            <m:sub>
                              <m:r>
                                <a:rPr lang="en-US" altLang="zh-CN" sz="1400" b="0" i="1" dirty="0" smtClean="0">
                                  <a:solidFill>
                                    <a:schemeClr val="accent5"/>
                                  </a:solidFill>
                                  <a:latin typeface="Cambria Math" panose="02040503050406030204" pitchFamily="18" charset="0"/>
                                </a:rPr>
                                <m:t>2</m:t>
                              </m:r>
                            </m:sub>
                          </m:sSub>
                        </m:oMath>
                      </m:oMathPara>
                    </a14:m>
                    <a:endParaRPr lang="zh-CN" altLang="en-US" sz="1400" dirty="0">
                      <a:solidFill>
                        <a:schemeClr val="accent5"/>
                      </a:solidFill>
                    </a:endParaRPr>
                  </a:p>
                </p:txBody>
              </p:sp>
            </mc:Choice>
            <mc:Fallback>
              <p:sp>
                <p:nvSpPr>
                  <p:cNvPr id="139" name="文本框 138"/>
                  <p:cNvSpPr txBox="1">
                    <a:spLocks noRot="1" noChangeAspect="1" noMove="1" noResize="1" noEditPoints="1" noAdjustHandles="1" noChangeArrowheads="1" noChangeShapeType="1" noTextEdit="1"/>
                  </p:cNvSpPr>
                  <p:nvPr/>
                </p:nvSpPr>
                <p:spPr>
                  <a:xfrm>
                    <a:off x="7943802" y="4571726"/>
                    <a:ext cx="173736" cy="318874"/>
                  </a:xfrm>
                  <a:prstGeom prst="rect">
                    <a:avLst/>
                  </a:prstGeom>
                  <a:blipFill rotWithShape="1">
                    <a:blip r:embed="rId2"/>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0" name="文本框 139"/>
                  <p:cNvSpPr txBox="1"/>
                  <p:nvPr/>
                </p:nvSpPr>
                <p:spPr>
                  <a:xfrm>
                    <a:off x="7955959" y="4108502"/>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𝑟</m:t>
                              </m:r>
                            </m:e>
                            <m:sub>
                              <m:r>
                                <a:rPr lang="en-US" altLang="zh-CN" sz="1400" b="0" i="1" dirty="0" smtClean="0">
                                  <a:solidFill>
                                    <a:schemeClr val="accent5"/>
                                  </a:solidFill>
                                  <a:latin typeface="Cambria Math" panose="02040503050406030204" pitchFamily="18" charset="0"/>
                                </a:rPr>
                                <m:t>3</m:t>
                              </m:r>
                            </m:sub>
                          </m:sSub>
                        </m:oMath>
                      </m:oMathPara>
                    </a14:m>
                    <a:endParaRPr lang="zh-CN" altLang="en-US" sz="1400" dirty="0">
                      <a:solidFill>
                        <a:schemeClr val="accent5"/>
                      </a:solidFill>
                    </a:endParaRPr>
                  </a:p>
                </p:txBody>
              </p:sp>
            </mc:Choice>
            <mc:Fallback>
              <p:sp>
                <p:nvSpPr>
                  <p:cNvPr id="140" name="文本框 139"/>
                  <p:cNvSpPr txBox="1">
                    <a:spLocks noRot="1" noChangeAspect="1" noMove="1" noResize="1" noEditPoints="1" noAdjustHandles="1" noChangeArrowheads="1" noChangeShapeType="1" noTextEdit="1"/>
                  </p:cNvSpPr>
                  <p:nvPr/>
                </p:nvSpPr>
                <p:spPr>
                  <a:xfrm>
                    <a:off x="7955959" y="4108502"/>
                    <a:ext cx="173736" cy="318874"/>
                  </a:xfrm>
                  <a:prstGeom prst="rect">
                    <a:avLst/>
                  </a:prstGeom>
                  <a:blipFill rotWithShape="1">
                    <a:blip r:embed="rId3"/>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1" name="文本框 140"/>
                  <p:cNvSpPr txBox="1"/>
                  <p:nvPr/>
                </p:nvSpPr>
                <p:spPr>
                  <a:xfrm>
                    <a:off x="7965103" y="3851937"/>
                    <a:ext cx="173736"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smtClean="0">
                                  <a:solidFill>
                                    <a:schemeClr val="accent5"/>
                                  </a:solidFill>
                                  <a:latin typeface="Cambria Math" panose="02040503050406030204" pitchFamily="18" charset="0"/>
                                </a:rPr>
                              </m:ctrlPr>
                            </m:sSubPr>
                            <m:e>
                              <m:r>
                                <a:rPr lang="en-US" altLang="zh-CN" sz="1400" b="0" i="1" smtClean="0">
                                  <a:solidFill>
                                    <a:schemeClr val="accent5"/>
                                  </a:solidFill>
                                  <a:latin typeface="Cambria Math" panose="02040503050406030204" pitchFamily="18" charset="0"/>
                                </a:rPr>
                                <m:t>𝑟</m:t>
                              </m:r>
                            </m:e>
                            <m:sub>
                              <m:r>
                                <a:rPr lang="en-US" altLang="zh-CN" sz="1400" b="0" i="1" smtClean="0">
                                  <a:solidFill>
                                    <a:schemeClr val="accent5"/>
                                  </a:solidFill>
                                  <a:latin typeface="Cambria Math" panose="02040503050406030204" pitchFamily="18" charset="0"/>
                                </a:rPr>
                                <m:t>4</m:t>
                              </m:r>
                            </m:sub>
                          </m:sSub>
                        </m:oMath>
                      </m:oMathPara>
                    </a14:m>
                    <a:endParaRPr lang="zh-CN" altLang="en-US" sz="1400" dirty="0">
                      <a:solidFill>
                        <a:schemeClr val="accent5"/>
                      </a:solidFill>
                    </a:endParaRPr>
                  </a:p>
                </p:txBody>
              </p:sp>
            </mc:Choice>
            <mc:Fallback>
              <p:sp>
                <p:nvSpPr>
                  <p:cNvPr id="141" name="文本框 140"/>
                  <p:cNvSpPr txBox="1">
                    <a:spLocks noRot="1" noChangeAspect="1" noMove="1" noResize="1" noEditPoints="1" noAdjustHandles="1" noChangeArrowheads="1" noChangeShapeType="1" noTextEdit="1"/>
                  </p:cNvSpPr>
                  <p:nvPr/>
                </p:nvSpPr>
                <p:spPr>
                  <a:xfrm>
                    <a:off x="7965103" y="3851937"/>
                    <a:ext cx="173736" cy="307777"/>
                  </a:xfrm>
                  <a:prstGeom prst="rect">
                    <a:avLst/>
                  </a:prstGeom>
                  <a:blipFill rotWithShape="1">
                    <a:blip r:embed="rId4"/>
                  </a:blipFill>
                </p:spPr>
                <p:txBody>
                  <a:bodyPr/>
                  <a:lstStyle/>
                  <a:p>
                    <a:r>
                      <a:rPr lang="zh-CN" altLang="en-US">
                        <a:noFill/>
                      </a:rPr>
                      <a:t> </a:t>
                    </a:r>
                  </a:p>
                </p:txBody>
              </p:sp>
            </mc:Fallback>
          </mc:AlternateContent>
          <p:cxnSp>
            <p:nvCxnSpPr>
              <p:cNvPr id="63" name="直接箭头连接符 62"/>
              <p:cNvCxnSpPr/>
              <p:nvPr/>
            </p:nvCxnSpPr>
            <p:spPr>
              <a:xfrm>
                <a:off x="8221720" y="5694525"/>
                <a:ext cx="31997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4" name="文本框 119"/>
              <p:cNvSpPr txBox="1"/>
              <p:nvPr/>
            </p:nvSpPr>
            <p:spPr>
              <a:xfrm>
                <a:off x="8101519" y="5676237"/>
                <a:ext cx="173736" cy="318874"/>
              </a:xfrm>
              <a:prstGeom prst="rect">
                <a:avLst/>
              </a:prstGeom>
              <a:noFill/>
            </p:spPr>
            <p:txBody>
              <a:bodyPr wrap="square" rtlCol="0">
                <a:spAutoFit/>
              </a:bodyPr>
              <a:lstStyle/>
              <a:p>
                <a:r>
                  <a:rPr lang="en-US" altLang="zh-CN" sz="1400" dirty="0" smtClean="0">
                    <a:solidFill>
                      <a:schemeClr val="accent5"/>
                    </a:solidFill>
                  </a:rPr>
                  <a:t>0</a:t>
                </a:r>
                <a:endParaRPr lang="zh-CN" altLang="en-US" sz="1400" dirty="0">
                  <a:solidFill>
                    <a:schemeClr val="accent5"/>
                  </a:solidFill>
                </a:endParaRPr>
              </a:p>
            </p:txBody>
          </p:sp>
          <mc:AlternateContent xmlns:mc="http://schemas.openxmlformats.org/markup-compatibility/2006">
            <mc:Choice xmlns:a14="http://schemas.microsoft.com/office/drawing/2010/main" Requires="a14">
              <p:sp>
                <p:nvSpPr>
                  <p:cNvPr id="121" name="文本框 120"/>
                  <p:cNvSpPr txBox="1"/>
                  <p:nvPr/>
                </p:nvSpPr>
                <p:spPr>
                  <a:xfrm>
                    <a:off x="8482179" y="5685381"/>
                    <a:ext cx="195742"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𝑓</m:t>
                              </m:r>
                            </m:e>
                            <m:sub>
                              <m:r>
                                <a:rPr lang="en-US" altLang="zh-CN" sz="1400" b="0" i="1" dirty="0" smtClean="0">
                                  <a:solidFill>
                                    <a:schemeClr val="accent5"/>
                                  </a:solidFill>
                                  <a:latin typeface="Cambria Math" panose="02040503050406030204" pitchFamily="18" charset="0"/>
                                </a:rPr>
                                <m:t>1</m:t>
                              </m:r>
                            </m:sub>
                          </m:sSub>
                        </m:oMath>
                      </m:oMathPara>
                    </a14:m>
                    <a:endParaRPr lang="zh-CN" altLang="en-US" sz="1400" dirty="0">
                      <a:solidFill>
                        <a:schemeClr val="accent5"/>
                      </a:solidFill>
                    </a:endParaRPr>
                  </a:p>
                </p:txBody>
              </p:sp>
            </mc:Choice>
            <mc:Fallback>
              <p:sp>
                <p:nvSpPr>
                  <p:cNvPr id="121" name="文本框 120"/>
                  <p:cNvSpPr txBox="1">
                    <a:spLocks noRot="1" noChangeAspect="1" noMove="1" noResize="1" noEditPoints="1" noAdjustHandles="1" noChangeArrowheads="1" noChangeShapeType="1" noTextEdit="1"/>
                  </p:cNvSpPr>
                  <p:nvPr/>
                </p:nvSpPr>
                <p:spPr>
                  <a:xfrm>
                    <a:off x="8482179" y="5685381"/>
                    <a:ext cx="195742" cy="307777"/>
                  </a:xfrm>
                  <a:prstGeom prst="rect">
                    <a:avLst/>
                  </a:prstGeom>
                  <a:blipFill rotWithShape="1">
                    <a:blip r:embed="rId5"/>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2" name="文本框 121"/>
                  <p:cNvSpPr txBox="1"/>
                  <p:nvPr/>
                </p:nvSpPr>
                <p:spPr>
                  <a:xfrm>
                    <a:off x="9168118" y="5676237"/>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𝑓</m:t>
                              </m:r>
                            </m:e>
                            <m:sub>
                              <m:r>
                                <a:rPr lang="en-US" altLang="zh-CN" sz="1400" b="0" i="1" dirty="0" smtClean="0">
                                  <a:solidFill>
                                    <a:schemeClr val="accent5"/>
                                  </a:solidFill>
                                  <a:latin typeface="Cambria Math" panose="02040503050406030204" pitchFamily="18" charset="0"/>
                                </a:rPr>
                                <m:t>2</m:t>
                              </m:r>
                            </m:sub>
                          </m:sSub>
                        </m:oMath>
                      </m:oMathPara>
                    </a14:m>
                    <a:endParaRPr lang="zh-CN" altLang="en-US" sz="1400" dirty="0">
                      <a:solidFill>
                        <a:schemeClr val="accent5"/>
                      </a:solidFill>
                    </a:endParaRPr>
                  </a:p>
                </p:txBody>
              </p:sp>
            </mc:Choice>
            <mc:Fallback>
              <p:sp>
                <p:nvSpPr>
                  <p:cNvPr id="122" name="文本框 121"/>
                  <p:cNvSpPr txBox="1">
                    <a:spLocks noRot="1" noChangeAspect="1" noMove="1" noResize="1" noEditPoints="1" noAdjustHandles="1" noChangeArrowheads="1" noChangeShapeType="1" noTextEdit="1"/>
                  </p:cNvSpPr>
                  <p:nvPr/>
                </p:nvSpPr>
                <p:spPr>
                  <a:xfrm>
                    <a:off x="9168118" y="5676237"/>
                    <a:ext cx="173736" cy="318874"/>
                  </a:xfrm>
                  <a:prstGeom prst="rect">
                    <a:avLst/>
                  </a:prstGeom>
                  <a:blipFill rotWithShape="1">
                    <a:blip r:embed="rId6"/>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3" name="文本框 122"/>
                  <p:cNvSpPr txBox="1"/>
                  <p:nvPr/>
                </p:nvSpPr>
                <p:spPr>
                  <a:xfrm>
                    <a:off x="9952576" y="5674284"/>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𝑓</m:t>
                              </m:r>
                            </m:e>
                            <m:sub>
                              <m:r>
                                <a:rPr lang="en-US" altLang="zh-CN" sz="1400" b="0" i="1" dirty="0" smtClean="0">
                                  <a:solidFill>
                                    <a:schemeClr val="accent5"/>
                                  </a:solidFill>
                                  <a:latin typeface="Cambria Math" panose="02040503050406030204" pitchFamily="18" charset="0"/>
                                </a:rPr>
                                <m:t>3</m:t>
                              </m:r>
                            </m:sub>
                          </m:sSub>
                        </m:oMath>
                      </m:oMathPara>
                    </a14:m>
                    <a:endParaRPr lang="zh-CN" altLang="en-US" sz="1400" dirty="0">
                      <a:solidFill>
                        <a:schemeClr val="accent5"/>
                      </a:solidFill>
                    </a:endParaRPr>
                  </a:p>
                </p:txBody>
              </p:sp>
            </mc:Choice>
            <mc:Fallback>
              <p:sp>
                <p:nvSpPr>
                  <p:cNvPr id="123" name="文本框 122"/>
                  <p:cNvSpPr txBox="1">
                    <a:spLocks noRot="1" noChangeAspect="1" noMove="1" noResize="1" noEditPoints="1" noAdjustHandles="1" noChangeArrowheads="1" noChangeShapeType="1" noTextEdit="1"/>
                  </p:cNvSpPr>
                  <p:nvPr/>
                </p:nvSpPr>
                <p:spPr>
                  <a:xfrm>
                    <a:off x="9952576" y="5674284"/>
                    <a:ext cx="173736" cy="318874"/>
                  </a:xfrm>
                  <a:prstGeom prst="rect">
                    <a:avLst/>
                  </a:prstGeom>
                  <a:blipFill rotWithShape="1">
                    <a:blip r:embed="rId7"/>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4" name="文本框 123"/>
                  <p:cNvSpPr txBox="1"/>
                  <p:nvPr/>
                </p:nvSpPr>
                <p:spPr>
                  <a:xfrm>
                    <a:off x="10775586" y="5674284"/>
                    <a:ext cx="173736"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smtClean="0">
                                  <a:solidFill>
                                    <a:schemeClr val="accent5"/>
                                  </a:solidFill>
                                  <a:latin typeface="Cambria Math" panose="02040503050406030204" pitchFamily="18" charset="0"/>
                                </a:rPr>
                              </m:ctrlPr>
                            </m:sSubPr>
                            <m:e>
                              <m:r>
                                <a:rPr lang="en-US" altLang="zh-CN" sz="1400" b="0" i="1" smtClean="0">
                                  <a:solidFill>
                                    <a:schemeClr val="accent5"/>
                                  </a:solidFill>
                                  <a:latin typeface="Cambria Math" panose="02040503050406030204" pitchFamily="18" charset="0"/>
                                </a:rPr>
                                <m:t>𝑓</m:t>
                              </m:r>
                            </m:e>
                            <m:sub>
                              <m:r>
                                <a:rPr lang="en-US" altLang="zh-CN" sz="1400" b="0" i="1" smtClean="0">
                                  <a:solidFill>
                                    <a:schemeClr val="accent5"/>
                                  </a:solidFill>
                                  <a:latin typeface="Cambria Math" panose="02040503050406030204" pitchFamily="18" charset="0"/>
                                </a:rPr>
                                <m:t>4</m:t>
                              </m:r>
                            </m:sub>
                          </m:sSub>
                        </m:oMath>
                      </m:oMathPara>
                    </a14:m>
                    <a:endParaRPr lang="zh-CN" altLang="en-US" sz="1400" dirty="0">
                      <a:solidFill>
                        <a:schemeClr val="accent5"/>
                      </a:solidFill>
                    </a:endParaRPr>
                  </a:p>
                </p:txBody>
              </p:sp>
            </mc:Choice>
            <mc:Fallback>
              <p:sp>
                <p:nvSpPr>
                  <p:cNvPr id="124" name="文本框 123"/>
                  <p:cNvSpPr txBox="1">
                    <a:spLocks noRot="1" noChangeAspect="1" noMove="1" noResize="1" noEditPoints="1" noAdjustHandles="1" noChangeArrowheads="1" noChangeShapeType="1" noTextEdit="1"/>
                  </p:cNvSpPr>
                  <p:nvPr/>
                </p:nvSpPr>
                <p:spPr>
                  <a:xfrm>
                    <a:off x="10775586" y="5674284"/>
                    <a:ext cx="173736" cy="307777"/>
                  </a:xfrm>
                  <a:prstGeom prst="rect">
                    <a:avLst/>
                  </a:prstGeom>
                  <a:blipFill rotWithShape="1">
                    <a:blip r:embed="rId8"/>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5" name="文本框 124"/>
                  <p:cNvSpPr txBox="1"/>
                  <p:nvPr/>
                </p:nvSpPr>
                <p:spPr>
                  <a:xfrm>
                    <a:off x="11421461" y="5546743"/>
                    <a:ext cx="173736"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1400" b="0" i="1" smtClean="0">
                              <a:solidFill>
                                <a:schemeClr val="accent5"/>
                              </a:solidFill>
                              <a:latin typeface="Cambria Math" panose="02040503050406030204" pitchFamily="18" charset="0"/>
                            </a:rPr>
                            <m:t>𝑓</m:t>
                          </m:r>
                        </m:oMath>
                      </m:oMathPara>
                    </a14:m>
                    <a:endParaRPr lang="zh-CN" altLang="en-US" sz="1400" dirty="0">
                      <a:solidFill>
                        <a:schemeClr val="accent5"/>
                      </a:solidFill>
                    </a:endParaRPr>
                  </a:p>
                </p:txBody>
              </p:sp>
            </mc:Choice>
            <mc:Fallback>
              <p:sp>
                <p:nvSpPr>
                  <p:cNvPr id="125" name="文本框 124"/>
                  <p:cNvSpPr txBox="1">
                    <a:spLocks noRot="1" noChangeAspect="1" noMove="1" noResize="1" noEditPoints="1" noAdjustHandles="1" noChangeArrowheads="1" noChangeShapeType="1" noTextEdit="1"/>
                  </p:cNvSpPr>
                  <p:nvPr/>
                </p:nvSpPr>
                <p:spPr>
                  <a:xfrm>
                    <a:off x="11421461" y="5546743"/>
                    <a:ext cx="173736" cy="307777"/>
                  </a:xfrm>
                  <a:prstGeom prst="rect">
                    <a:avLst/>
                  </a:prstGeom>
                  <a:blipFill rotWithShape="1">
                    <a:blip r:embed="rId9"/>
                  </a:blipFill>
                </p:spPr>
                <p:txBody>
                  <a:bodyPr/>
                  <a:lstStyle/>
                  <a:p>
                    <a:r>
                      <a:rPr lang="zh-CN" altLang="en-US">
                        <a:noFill/>
                      </a:rPr>
                      <a:t> </a:t>
                    </a:r>
                  </a:p>
                </p:txBody>
              </p:sp>
            </mc:Fallback>
          </mc:AlternateContent>
          <p:sp>
            <p:nvSpPr>
              <p:cNvPr id="70" name="文本框 125"/>
              <p:cNvSpPr txBox="1"/>
              <p:nvPr/>
            </p:nvSpPr>
            <p:spPr>
              <a:xfrm>
                <a:off x="8247829" y="3278491"/>
                <a:ext cx="1476156" cy="307777"/>
              </a:xfrm>
              <a:prstGeom prst="rect">
                <a:avLst/>
              </a:prstGeom>
              <a:noFill/>
            </p:spPr>
            <p:txBody>
              <a:bodyPr wrap="square" rtlCol="0">
                <a:spAutoFit/>
              </a:bodyPr>
              <a:lstStyle/>
              <a:p>
                <a:r>
                  <a:rPr lang="en-US" altLang="zh-CN" sz="1400" dirty="0">
                    <a:solidFill>
                      <a:schemeClr val="accent5"/>
                    </a:solidFill>
                  </a:rPr>
                  <a:t>t</a:t>
                </a:r>
                <a:r>
                  <a:rPr lang="en-US" altLang="zh-CN" sz="1400" dirty="0" smtClean="0">
                    <a:solidFill>
                      <a:schemeClr val="accent5"/>
                    </a:solidFill>
                  </a:rPr>
                  <a:t>hreshold ratio</a:t>
                </a:r>
                <a:endParaRPr lang="zh-CN" altLang="en-US" sz="1400" dirty="0">
                  <a:solidFill>
                    <a:schemeClr val="accent5"/>
                  </a:solidFill>
                </a:endParaRPr>
              </a:p>
            </p:txBody>
          </p:sp>
          <p:cxnSp>
            <p:nvCxnSpPr>
              <p:cNvPr id="71" name="直接连接符 70"/>
              <p:cNvCxnSpPr/>
              <p:nvPr/>
            </p:nvCxnSpPr>
            <p:spPr>
              <a:xfrm flipV="1">
                <a:off x="8588021" y="4758165"/>
                <a:ext cx="699840" cy="3097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9287861" y="4263853"/>
                <a:ext cx="797906" cy="4912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10085767" y="4023873"/>
                <a:ext cx="845267" cy="2448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4" name="直接连接符 73"/>
              <p:cNvCxnSpPr>
                <a:endCxn id="65" idx="0"/>
              </p:cNvCxnSpPr>
              <p:nvPr/>
            </p:nvCxnSpPr>
            <p:spPr>
              <a:xfrm flipH="1">
                <a:off x="8580050" y="5058785"/>
                <a:ext cx="7971" cy="626596"/>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9295832" y="4790654"/>
                <a:ext cx="1" cy="902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0093739" y="4271856"/>
                <a:ext cx="0" cy="1443468"/>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10931034" y="4023873"/>
                <a:ext cx="0" cy="165955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8221720" y="5067929"/>
                <a:ext cx="366301"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8221720" y="4758829"/>
                <a:ext cx="1074112"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8221720" y="4271856"/>
                <a:ext cx="183829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8221720" y="4027039"/>
                <a:ext cx="2709314"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pSp>
        <p:sp>
          <p:nvSpPr>
            <p:cNvPr id="31" name="文本框 77"/>
            <p:cNvSpPr txBox="1"/>
            <p:nvPr/>
          </p:nvSpPr>
          <p:spPr>
            <a:xfrm>
              <a:off x="8938359" y="6032355"/>
              <a:ext cx="1828083"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频率压制系数函数</a:t>
              </a:r>
              <a:endParaRPr lang="zh-CN" altLang="en-US" sz="1600" dirty="0">
                <a:latin typeface="微软雅黑" panose="020B0503020204020204" pitchFamily="34" charset="-122"/>
                <a:ea typeface="微软雅黑" panose="020B0503020204020204" pitchFamily="34" charset="-122"/>
              </a:endParaRPr>
            </a:p>
          </p:txBody>
        </p:sp>
        <p:grpSp>
          <p:nvGrpSpPr>
            <p:cNvPr id="9" name="组合 14"/>
            <p:cNvGrpSpPr/>
            <p:nvPr/>
          </p:nvGrpSpPr>
          <p:grpSpPr>
            <a:xfrm>
              <a:off x="4016703" y="3292241"/>
              <a:ext cx="3624978" cy="3083228"/>
              <a:chOff x="4016703" y="3292241"/>
              <a:chExt cx="3624978" cy="3083228"/>
            </a:xfrm>
          </p:grpSpPr>
          <p:cxnSp>
            <p:nvCxnSpPr>
              <p:cNvPr id="33" name="直接箭头连接符 32"/>
              <p:cNvCxnSpPr/>
              <p:nvPr/>
            </p:nvCxnSpPr>
            <p:spPr>
              <a:xfrm>
                <a:off x="4298339" y="5717419"/>
                <a:ext cx="31997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V="1">
                <a:off x="4298339" y="3392424"/>
                <a:ext cx="0" cy="23158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5" name="文本框 45"/>
              <p:cNvSpPr txBox="1"/>
              <p:nvPr/>
            </p:nvSpPr>
            <p:spPr>
              <a:xfrm>
                <a:off x="4178138" y="5699131"/>
                <a:ext cx="173736" cy="318874"/>
              </a:xfrm>
              <a:prstGeom prst="rect">
                <a:avLst/>
              </a:prstGeom>
              <a:noFill/>
            </p:spPr>
            <p:txBody>
              <a:bodyPr wrap="square" rtlCol="0">
                <a:spAutoFit/>
              </a:bodyPr>
              <a:lstStyle/>
              <a:p>
                <a:r>
                  <a:rPr lang="en-US" altLang="zh-CN" sz="1400" dirty="0" smtClean="0">
                    <a:solidFill>
                      <a:schemeClr val="accent5"/>
                    </a:solidFill>
                  </a:rPr>
                  <a:t>0</a:t>
                </a:r>
                <a:endParaRPr lang="zh-CN" altLang="en-US" sz="1400" dirty="0">
                  <a:solidFill>
                    <a:schemeClr val="accent5"/>
                  </a:solidFill>
                </a:endParaRPr>
              </a:p>
            </p:txBody>
          </p:sp>
          <mc:AlternateContent xmlns:mc="http://schemas.openxmlformats.org/markup-compatibility/2006">
            <mc:Choice xmlns:a14="http://schemas.microsoft.com/office/drawing/2010/main" Requires="a14">
              <p:sp>
                <p:nvSpPr>
                  <p:cNvPr id="47" name="文本框 46"/>
                  <p:cNvSpPr txBox="1"/>
                  <p:nvPr/>
                </p:nvSpPr>
                <p:spPr>
                  <a:xfrm>
                    <a:off x="4558798" y="5708275"/>
                    <a:ext cx="195742"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𝑡</m:t>
                              </m:r>
                            </m:e>
                            <m:sub>
                              <m:r>
                                <a:rPr lang="en-US" altLang="zh-CN" sz="1400" b="0" i="1" dirty="0" smtClean="0">
                                  <a:solidFill>
                                    <a:schemeClr val="accent5"/>
                                  </a:solidFill>
                                  <a:latin typeface="Cambria Math" panose="02040503050406030204" pitchFamily="18" charset="0"/>
                                </a:rPr>
                                <m:t>1</m:t>
                              </m:r>
                            </m:sub>
                          </m:sSub>
                        </m:oMath>
                      </m:oMathPara>
                    </a14:m>
                    <a:endParaRPr lang="zh-CN" altLang="en-US" sz="1400" dirty="0">
                      <a:solidFill>
                        <a:schemeClr val="accent5"/>
                      </a:solidFill>
                    </a:endParaRPr>
                  </a:p>
                </p:txBody>
              </p:sp>
            </mc:Choice>
            <mc:Fallback>
              <p:sp>
                <p:nvSpPr>
                  <p:cNvPr id="47" name="文本框 46"/>
                  <p:cNvSpPr txBox="1">
                    <a:spLocks noRot="1" noChangeAspect="1" noMove="1" noResize="1" noEditPoints="1" noAdjustHandles="1" noChangeArrowheads="1" noChangeShapeType="1" noTextEdit="1"/>
                  </p:cNvSpPr>
                  <p:nvPr/>
                </p:nvSpPr>
                <p:spPr>
                  <a:xfrm>
                    <a:off x="4558798" y="5708275"/>
                    <a:ext cx="195742" cy="307777"/>
                  </a:xfrm>
                  <a:prstGeom prst="rect">
                    <a:avLst/>
                  </a:prstGeom>
                  <a:blipFill rotWithShape="1">
                    <a:blip r:embed="rId10"/>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8" name="文本框 47"/>
                  <p:cNvSpPr txBox="1"/>
                  <p:nvPr/>
                </p:nvSpPr>
                <p:spPr>
                  <a:xfrm>
                    <a:off x="5244737" y="5699131"/>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𝑡</m:t>
                              </m:r>
                            </m:e>
                            <m:sub>
                              <m:r>
                                <a:rPr lang="en-US" altLang="zh-CN" sz="1400" b="0" i="1" dirty="0" smtClean="0">
                                  <a:solidFill>
                                    <a:schemeClr val="accent5"/>
                                  </a:solidFill>
                                  <a:latin typeface="Cambria Math" panose="02040503050406030204" pitchFamily="18" charset="0"/>
                                </a:rPr>
                                <m:t>2</m:t>
                              </m:r>
                            </m:sub>
                          </m:sSub>
                        </m:oMath>
                      </m:oMathPara>
                    </a14:m>
                    <a:endParaRPr lang="zh-CN" altLang="en-US" sz="1400" dirty="0">
                      <a:solidFill>
                        <a:schemeClr val="accent5"/>
                      </a:solidFill>
                    </a:endParaRPr>
                  </a:p>
                </p:txBody>
              </p:sp>
            </mc:Choice>
            <mc:Fallback>
              <p:sp>
                <p:nvSpPr>
                  <p:cNvPr id="48" name="文本框 47"/>
                  <p:cNvSpPr txBox="1">
                    <a:spLocks noRot="1" noChangeAspect="1" noMove="1" noResize="1" noEditPoints="1" noAdjustHandles="1" noChangeArrowheads="1" noChangeShapeType="1" noTextEdit="1"/>
                  </p:cNvSpPr>
                  <p:nvPr/>
                </p:nvSpPr>
                <p:spPr>
                  <a:xfrm>
                    <a:off x="5244737" y="5699131"/>
                    <a:ext cx="173736" cy="318874"/>
                  </a:xfrm>
                  <a:prstGeom prst="rect">
                    <a:avLst/>
                  </a:prstGeom>
                  <a:blipFill rotWithShape="1">
                    <a:blip r:embed="rId11"/>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9" name="文本框 48"/>
                  <p:cNvSpPr txBox="1"/>
                  <p:nvPr/>
                </p:nvSpPr>
                <p:spPr>
                  <a:xfrm>
                    <a:off x="6029195" y="5697178"/>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𝑡</m:t>
                              </m:r>
                            </m:e>
                            <m:sub>
                              <m:r>
                                <a:rPr lang="en-US" altLang="zh-CN" sz="1400" b="0" i="1" dirty="0" smtClean="0">
                                  <a:solidFill>
                                    <a:schemeClr val="accent5"/>
                                  </a:solidFill>
                                  <a:latin typeface="Cambria Math" panose="02040503050406030204" pitchFamily="18" charset="0"/>
                                </a:rPr>
                                <m:t>3</m:t>
                              </m:r>
                            </m:sub>
                          </m:sSub>
                        </m:oMath>
                      </m:oMathPara>
                    </a14:m>
                    <a:endParaRPr lang="zh-CN" altLang="en-US" sz="1400" dirty="0">
                      <a:solidFill>
                        <a:schemeClr val="accent5"/>
                      </a:solidFill>
                    </a:endParaRPr>
                  </a:p>
                </p:txBody>
              </p:sp>
            </mc:Choice>
            <mc:Fallback>
              <p:sp>
                <p:nvSpPr>
                  <p:cNvPr id="49" name="文本框 48"/>
                  <p:cNvSpPr txBox="1">
                    <a:spLocks noRot="1" noChangeAspect="1" noMove="1" noResize="1" noEditPoints="1" noAdjustHandles="1" noChangeArrowheads="1" noChangeShapeType="1" noTextEdit="1"/>
                  </p:cNvSpPr>
                  <p:nvPr/>
                </p:nvSpPr>
                <p:spPr>
                  <a:xfrm>
                    <a:off x="6029195" y="5697178"/>
                    <a:ext cx="173736" cy="318874"/>
                  </a:xfrm>
                  <a:prstGeom prst="rect">
                    <a:avLst/>
                  </a:prstGeom>
                  <a:blipFill rotWithShape="1">
                    <a:blip r:embed="rId12"/>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0" name="文本框 49"/>
                  <p:cNvSpPr txBox="1"/>
                  <p:nvPr/>
                </p:nvSpPr>
                <p:spPr>
                  <a:xfrm>
                    <a:off x="6852205" y="5697178"/>
                    <a:ext cx="173736"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smtClean="0">
                                  <a:solidFill>
                                    <a:schemeClr val="accent5"/>
                                  </a:solidFill>
                                  <a:latin typeface="Cambria Math" panose="02040503050406030204" pitchFamily="18" charset="0"/>
                                </a:rPr>
                              </m:ctrlPr>
                            </m:sSubPr>
                            <m:e>
                              <m:r>
                                <a:rPr lang="en-US" altLang="zh-CN" sz="1400" b="0" i="1" smtClean="0">
                                  <a:solidFill>
                                    <a:schemeClr val="accent5"/>
                                  </a:solidFill>
                                  <a:latin typeface="Cambria Math" panose="02040503050406030204" pitchFamily="18" charset="0"/>
                                </a:rPr>
                                <m:t>𝑡</m:t>
                              </m:r>
                            </m:e>
                            <m:sub>
                              <m:r>
                                <a:rPr lang="en-US" altLang="zh-CN" sz="1400" b="0" i="1" smtClean="0">
                                  <a:solidFill>
                                    <a:schemeClr val="accent5"/>
                                  </a:solidFill>
                                  <a:latin typeface="Cambria Math" panose="02040503050406030204" pitchFamily="18" charset="0"/>
                                </a:rPr>
                                <m:t>4</m:t>
                              </m:r>
                            </m:sub>
                          </m:sSub>
                        </m:oMath>
                      </m:oMathPara>
                    </a14:m>
                    <a:endParaRPr lang="zh-CN" altLang="en-US" sz="1400" dirty="0">
                      <a:solidFill>
                        <a:schemeClr val="accent5"/>
                      </a:solidFill>
                    </a:endParaRPr>
                  </a:p>
                </p:txBody>
              </p:sp>
            </mc:Choice>
            <mc:Fallback>
              <p:sp>
                <p:nvSpPr>
                  <p:cNvPr id="50" name="文本框 49"/>
                  <p:cNvSpPr txBox="1">
                    <a:spLocks noRot="1" noChangeAspect="1" noMove="1" noResize="1" noEditPoints="1" noAdjustHandles="1" noChangeArrowheads="1" noChangeShapeType="1" noTextEdit="1"/>
                  </p:cNvSpPr>
                  <p:nvPr/>
                </p:nvSpPr>
                <p:spPr>
                  <a:xfrm>
                    <a:off x="6852205" y="5697178"/>
                    <a:ext cx="173736" cy="307777"/>
                  </a:xfrm>
                  <a:prstGeom prst="rect">
                    <a:avLst/>
                  </a:prstGeom>
                  <a:blipFill rotWithShape="1">
                    <a:blip r:embed="rId13"/>
                  </a:blipFill>
                </p:spPr>
                <p:txBody>
                  <a:bodyPr/>
                  <a:lstStyle/>
                  <a:p>
                    <a:r>
                      <a:rPr lang="zh-CN" altLang="en-US">
                        <a:noFill/>
                      </a:rPr>
                      <a:t> </a:t>
                    </a:r>
                  </a:p>
                </p:txBody>
              </p:sp>
            </mc:Fallback>
          </mc:AlternateContent>
          <p:sp>
            <p:nvSpPr>
              <p:cNvPr id="40" name="文本框 51"/>
              <p:cNvSpPr txBox="1"/>
              <p:nvPr/>
            </p:nvSpPr>
            <p:spPr>
              <a:xfrm>
                <a:off x="4324448" y="3292241"/>
                <a:ext cx="1476156" cy="307777"/>
              </a:xfrm>
              <a:prstGeom prst="rect">
                <a:avLst/>
              </a:prstGeom>
              <a:noFill/>
            </p:spPr>
            <p:txBody>
              <a:bodyPr wrap="square" rtlCol="0">
                <a:spAutoFit/>
              </a:bodyPr>
              <a:lstStyle/>
              <a:p>
                <a:r>
                  <a:rPr lang="en-US" altLang="zh-CN" sz="1400" dirty="0">
                    <a:solidFill>
                      <a:schemeClr val="accent5"/>
                    </a:solidFill>
                  </a:rPr>
                  <a:t>t</a:t>
                </a:r>
                <a:r>
                  <a:rPr lang="en-US" altLang="zh-CN" sz="1400" dirty="0" smtClean="0">
                    <a:solidFill>
                      <a:schemeClr val="accent5"/>
                    </a:solidFill>
                  </a:rPr>
                  <a:t>hreshold ratio</a:t>
                </a:r>
                <a:endParaRPr lang="zh-CN" altLang="en-US" sz="1400" dirty="0">
                  <a:solidFill>
                    <a:schemeClr val="accent5"/>
                  </a:solidFill>
                </a:endParaRPr>
              </a:p>
            </p:txBody>
          </p:sp>
          <p:cxnSp>
            <p:nvCxnSpPr>
              <p:cNvPr id="41" name="直接连接符 40"/>
              <p:cNvCxnSpPr/>
              <p:nvPr/>
            </p:nvCxnSpPr>
            <p:spPr>
              <a:xfrm flipV="1">
                <a:off x="4664640" y="4771915"/>
                <a:ext cx="699840" cy="3097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5364480" y="4277603"/>
                <a:ext cx="797906" cy="4912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6162386" y="4037623"/>
                <a:ext cx="845267" cy="2448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接连接符 43"/>
              <p:cNvCxnSpPr>
                <a:endCxn id="36" idx="0"/>
              </p:cNvCxnSpPr>
              <p:nvPr/>
            </p:nvCxnSpPr>
            <p:spPr>
              <a:xfrm flipH="1">
                <a:off x="4656669" y="5081679"/>
                <a:ext cx="7971" cy="626596"/>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372451" y="4804404"/>
                <a:ext cx="1" cy="90242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170358" y="4285606"/>
                <a:ext cx="0" cy="1443468"/>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2" name="直接连接符 46"/>
              <p:cNvCxnSpPr/>
              <p:nvPr/>
            </p:nvCxnSpPr>
            <p:spPr>
              <a:xfrm>
                <a:off x="7007653" y="4037623"/>
                <a:ext cx="0" cy="1659555"/>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3" name="直接连接符 47"/>
              <p:cNvCxnSpPr/>
              <p:nvPr/>
            </p:nvCxnSpPr>
            <p:spPr>
              <a:xfrm>
                <a:off x="4298339" y="5081679"/>
                <a:ext cx="366301"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4" name="直接连接符 48"/>
              <p:cNvCxnSpPr/>
              <p:nvPr/>
            </p:nvCxnSpPr>
            <p:spPr>
              <a:xfrm>
                <a:off x="4298339" y="4772579"/>
                <a:ext cx="1074112"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5" name="直接连接符 49"/>
              <p:cNvCxnSpPr/>
              <p:nvPr/>
            </p:nvCxnSpPr>
            <p:spPr>
              <a:xfrm>
                <a:off x="4298339" y="4285606"/>
                <a:ext cx="1838299"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4298339" y="4040789"/>
                <a:ext cx="2709314" cy="0"/>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2" name="文本框 111"/>
                  <p:cNvSpPr txBox="1"/>
                  <p:nvPr/>
                </p:nvSpPr>
                <p:spPr>
                  <a:xfrm>
                    <a:off x="4016703" y="4909288"/>
                    <a:ext cx="195742"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𝑟</m:t>
                              </m:r>
                            </m:e>
                            <m:sub>
                              <m:r>
                                <a:rPr lang="en-US" altLang="zh-CN" sz="1400" b="0" i="1" dirty="0" smtClean="0">
                                  <a:solidFill>
                                    <a:schemeClr val="accent5"/>
                                  </a:solidFill>
                                  <a:latin typeface="Cambria Math" panose="02040503050406030204" pitchFamily="18" charset="0"/>
                                </a:rPr>
                                <m:t>1</m:t>
                              </m:r>
                            </m:sub>
                          </m:sSub>
                        </m:oMath>
                      </m:oMathPara>
                    </a14:m>
                    <a:endParaRPr lang="zh-CN" altLang="en-US" sz="1400" dirty="0">
                      <a:solidFill>
                        <a:schemeClr val="accent5"/>
                      </a:solidFill>
                    </a:endParaRPr>
                  </a:p>
                </p:txBody>
              </p:sp>
            </mc:Choice>
            <mc:Fallback>
              <p:sp>
                <p:nvSpPr>
                  <p:cNvPr id="112" name="文本框 111"/>
                  <p:cNvSpPr txBox="1">
                    <a:spLocks noRot="1" noChangeAspect="1" noMove="1" noResize="1" noEditPoints="1" noAdjustHandles="1" noChangeArrowheads="1" noChangeShapeType="1" noTextEdit="1"/>
                  </p:cNvSpPr>
                  <p:nvPr/>
                </p:nvSpPr>
                <p:spPr>
                  <a:xfrm>
                    <a:off x="4016703" y="4909288"/>
                    <a:ext cx="195742" cy="307777"/>
                  </a:xfrm>
                  <a:prstGeom prst="rect">
                    <a:avLst/>
                  </a:prstGeom>
                  <a:blipFill rotWithShape="1">
                    <a:blip r:embed="rId1"/>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3" name="文本框 112"/>
                  <p:cNvSpPr txBox="1"/>
                  <p:nvPr/>
                </p:nvSpPr>
                <p:spPr>
                  <a:xfrm>
                    <a:off x="4020421" y="4585476"/>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𝑟</m:t>
                              </m:r>
                            </m:e>
                            <m:sub>
                              <m:r>
                                <a:rPr lang="en-US" altLang="zh-CN" sz="1400" b="0" i="1" dirty="0" smtClean="0">
                                  <a:solidFill>
                                    <a:schemeClr val="accent5"/>
                                  </a:solidFill>
                                  <a:latin typeface="Cambria Math" panose="02040503050406030204" pitchFamily="18" charset="0"/>
                                </a:rPr>
                                <m:t>2</m:t>
                              </m:r>
                            </m:sub>
                          </m:sSub>
                        </m:oMath>
                      </m:oMathPara>
                    </a14:m>
                    <a:endParaRPr lang="zh-CN" altLang="en-US" sz="1400" dirty="0">
                      <a:solidFill>
                        <a:schemeClr val="accent5"/>
                      </a:solidFill>
                    </a:endParaRPr>
                  </a:p>
                </p:txBody>
              </p:sp>
            </mc:Choice>
            <mc:Fallback>
              <p:sp>
                <p:nvSpPr>
                  <p:cNvPr id="113" name="文本框 112"/>
                  <p:cNvSpPr txBox="1">
                    <a:spLocks noRot="1" noChangeAspect="1" noMove="1" noResize="1" noEditPoints="1" noAdjustHandles="1" noChangeArrowheads="1" noChangeShapeType="1" noTextEdit="1"/>
                  </p:cNvSpPr>
                  <p:nvPr/>
                </p:nvSpPr>
                <p:spPr>
                  <a:xfrm>
                    <a:off x="4020421" y="4585476"/>
                    <a:ext cx="173736" cy="318874"/>
                  </a:xfrm>
                  <a:prstGeom prst="rect">
                    <a:avLst/>
                  </a:prstGeom>
                  <a:blipFill rotWithShape="1">
                    <a:blip r:embed="rId14"/>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4" name="文本框 113"/>
                  <p:cNvSpPr txBox="1"/>
                  <p:nvPr/>
                </p:nvSpPr>
                <p:spPr>
                  <a:xfrm>
                    <a:off x="4032578" y="4122252"/>
                    <a:ext cx="173736" cy="31887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dirty="0" smtClean="0">
                                  <a:solidFill>
                                    <a:schemeClr val="accent5"/>
                                  </a:solidFill>
                                  <a:latin typeface="Cambria Math" panose="02040503050406030204" pitchFamily="18" charset="0"/>
                                </a:rPr>
                              </m:ctrlPr>
                            </m:sSubPr>
                            <m:e>
                              <m:r>
                                <a:rPr lang="en-US" altLang="zh-CN" sz="1400" b="0" i="1" dirty="0" smtClean="0">
                                  <a:solidFill>
                                    <a:schemeClr val="accent5"/>
                                  </a:solidFill>
                                  <a:latin typeface="Cambria Math" panose="02040503050406030204" pitchFamily="18" charset="0"/>
                                </a:rPr>
                                <m:t>𝑟</m:t>
                              </m:r>
                            </m:e>
                            <m:sub>
                              <m:r>
                                <a:rPr lang="en-US" altLang="zh-CN" sz="1400" b="0" i="1" dirty="0" smtClean="0">
                                  <a:solidFill>
                                    <a:schemeClr val="accent5"/>
                                  </a:solidFill>
                                  <a:latin typeface="Cambria Math" panose="02040503050406030204" pitchFamily="18" charset="0"/>
                                </a:rPr>
                                <m:t>3</m:t>
                              </m:r>
                            </m:sub>
                          </m:sSub>
                        </m:oMath>
                      </m:oMathPara>
                    </a14:m>
                    <a:endParaRPr lang="zh-CN" altLang="en-US" sz="1400" dirty="0">
                      <a:solidFill>
                        <a:schemeClr val="accent5"/>
                      </a:solidFill>
                    </a:endParaRPr>
                  </a:p>
                </p:txBody>
              </p:sp>
            </mc:Choice>
            <mc:Fallback>
              <p:sp>
                <p:nvSpPr>
                  <p:cNvPr id="114" name="文本框 113"/>
                  <p:cNvSpPr txBox="1">
                    <a:spLocks noRot="1" noChangeAspect="1" noMove="1" noResize="1" noEditPoints="1" noAdjustHandles="1" noChangeArrowheads="1" noChangeShapeType="1" noTextEdit="1"/>
                  </p:cNvSpPr>
                  <p:nvPr/>
                </p:nvSpPr>
                <p:spPr>
                  <a:xfrm>
                    <a:off x="4032578" y="4122252"/>
                    <a:ext cx="173736" cy="318874"/>
                  </a:xfrm>
                  <a:prstGeom prst="rect">
                    <a:avLst/>
                  </a:prstGeom>
                  <a:blipFill rotWithShape="1">
                    <a:blip r:embed="rId15"/>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5" name="文本框 114"/>
                  <p:cNvSpPr txBox="1"/>
                  <p:nvPr/>
                </p:nvSpPr>
                <p:spPr>
                  <a:xfrm>
                    <a:off x="4041722" y="3865687"/>
                    <a:ext cx="173736"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en-US" altLang="zh-CN" sz="1400" i="1" smtClean="0">
                                  <a:solidFill>
                                    <a:schemeClr val="accent5"/>
                                  </a:solidFill>
                                  <a:latin typeface="Cambria Math" panose="02040503050406030204" pitchFamily="18" charset="0"/>
                                </a:rPr>
                              </m:ctrlPr>
                            </m:sSubPr>
                            <m:e>
                              <m:r>
                                <a:rPr lang="en-US" altLang="zh-CN" sz="1400" b="0" i="1" smtClean="0">
                                  <a:solidFill>
                                    <a:schemeClr val="accent5"/>
                                  </a:solidFill>
                                  <a:latin typeface="Cambria Math" panose="02040503050406030204" pitchFamily="18" charset="0"/>
                                </a:rPr>
                                <m:t>𝑟</m:t>
                              </m:r>
                            </m:e>
                            <m:sub>
                              <m:r>
                                <a:rPr lang="en-US" altLang="zh-CN" sz="1400" b="0" i="1" smtClean="0">
                                  <a:solidFill>
                                    <a:schemeClr val="accent5"/>
                                  </a:solidFill>
                                  <a:latin typeface="Cambria Math" panose="02040503050406030204" pitchFamily="18" charset="0"/>
                                </a:rPr>
                                <m:t>4</m:t>
                              </m:r>
                            </m:sub>
                          </m:sSub>
                        </m:oMath>
                      </m:oMathPara>
                    </a14:m>
                    <a:endParaRPr lang="zh-CN" altLang="en-US" sz="1400" dirty="0">
                      <a:solidFill>
                        <a:schemeClr val="accent5"/>
                      </a:solidFill>
                    </a:endParaRPr>
                  </a:p>
                </p:txBody>
              </p:sp>
            </mc:Choice>
            <mc:Fallback>
              <p:sp>
                <p:nvSpPr>
                  <p:cNvPr id="115" name="文本框 114"/>
                  <p:cNvSpPr txBox="1">
                    <a:spLocks noRot="1" noChangeAspect="1" noMove="1" noResize="1" noEditPoints="1" noAdjustHandles="1" noChangeArrowheads="1" noChangeShapeType="1" noTextEdit="1"/>
                  </p:cNvSpPr>
                  <p:nvPr/>
                </p:nvSpPr>
                <p:spPr>
                  <a:xfrm>
                    <a:off x="4041722" y="3865687"/>
                    <a:ext cx="173736" cy="307777"/>
                  </a:xfrm>
                  <a:prstGeom prst="rect">
                    <a:avLst/>
                  </a:prstGeom>
                  <a:blipFill rotWithShape="1">
                    <a:blip r:embed="rId4"/>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2" name="文本框 141"/>
                  <p:cNvSpPr txBox="1"/>
                  <p:nvPr/>
                </p:nvSpPr>
                <p:spPr>
                  <a:xfrm>
                    <a:off x="7467945" y="5550791"/>
                    <a:ext cx="173736" cy="307777"/>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1400" b="0" i="1" smtClean="0">
                              <a:solidFill>
                                <a:schemeClr val="accent5"/>
                              </a:solidFill>
                              <a:latin typeface="Cambria Math" panose="02040503050406030204" pitchFamily="18" charset="0"/>
                            </a:rPr>
                            <m:t>𝑡</m:t>
                          </m:r>
                        </m:oMath>
                      </m:oMathPara>
                    </a14:m>
                    <a:endParaRPr lang="zh-CN" altLang="en-US" sz="1400" dirty="0">
                      <a:solidFill>
                        <a:schemeClr val="accent5"/>
                      </a:solidFill>
                    </a:endParaRPr>
                  </a:p>
                </p:txBody>
              </p:sp>
            </mc:Choice>
            <mc:Fallback>
              <p:sp>
                <p:nvSpPr>
                  <p:cNvPr id="142" name="文本框 141"/>
                  <p:cNvSpPr txBox="1">
                    <a:spLocks noRot="1" noChangeAspect="1" noMove="1" noResize="1" noEditPoints="1" noAdjustHandles="1" noChangeArrowheads="1" noChangeShapeType="1" noTextEdit="1"/>
                  </p:cNvSpPr>
                  <p:nvPr/>
                </p:nvSpPr>
                <p:spPr>
                  <a:xfrm>
                    <a:off x="7467945" y="5550791"/>
                    <a:ext cx="173736" cy="307777"/>
                  </a:xfrm>
                  <a:prstGeom prst="rect">
                    <a:avLst/>
                  </a:prstGeom>
                  <a:blipFill rotWithShape="1">
                    <a:blip r:embed="rId16"/>
                  </a:blipFill>
                </p:spPr>
                <p:txBody>
                  <a:bodyPr/>
                  <a:lstStyle/>
                  <a:p>
                    <a:r>
                      <a:rPr lang="zh-CN" altLang="en-US">
                        <a:noFill/>
                      </a:rPr>
                      <a:t> </a:t>
                    </a:r>
                  </a:p>
                </p:txBody>
              </p:sp>
            </mc:Fallback>
          </mc:AlternateContent>
          <p:sp>
            <p:nvSpPr>
              <p:cNvPr id="57" name="文本框 78"/>
              <p:cNvSpPr txBox="1"/>
              <p:nvPr/>
            </p:nvSpPr>
            <p:spPr>
              <a:xfrm>
                <a:off x="5005154" y="6036915"/>
                <a:ext cx="1938491"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时间压制系数函数</a:t>
                </a:r>
                <a:endParaRPr lang="zh-CN" altLang="en-US" sz="1600" dirty="0">
                  <a:latin typeface="微软雅黑" panose="020B0503020204020204" pitchFamily="34" charset="-122"/>
                  <a:ea typeface="微软雅黑" panose="020B0503020204020204" pitchFamily="34" charset="-122"/>
                </a:endParaRPr>
              </a:p>
            </p:txBody>
          </p:sp>
        </p:grpSp>
      </p:grpSp>
      <p:sp>
        <p:nvSpPr>
          <p:cNvPr id="83" name="矩形 82"/>
          <p:cNvSpPr/>
          <p:nvPr/>
        </p:nvSpPr>
        <p:spPr>
          <a:xfrm>
            <a:off x="3809984" y="834078"/>
            <a:ext cx="6316153" cy="523220"/>
          </a:xfrm>
          <a:prstGeom prst="rect">
            <a:avLst/>
          </a:prstGeom>
        </p:spPr>
        <p:txBody>
          <a:bodyPr wrap="none">
            <a:spAutoFit/>
          </a:bodyPr>
          <a:lstStyle/>
          <a:p>
            <a:r>
              <a:rPr lang="zh-CN" altLang="en-US" sz="2800" b="1" dirty="0" smtClean="0">
                <a:ea typeface="黑体" panose="02010609060101010101" pitchFamily="49" charset="-122"/>
              </a:rPr>
              <a:t>新方法：时频域异常振幅压制方法简介</a:t>
            </a:r>
            <a:endParaRPr lang="zh-CN" altLang="en-US" sz="2800" b="1" dirty="0" smtClean="0">
              <a:ea typeface="黑体" panose="02010609060101010101" pitchFamily="49" charset="-122"/>
            </a:endParaRPr>
          </a:p>
        </p:txBody>
      </p:sp>
      <p:sp>
        <p:nvSpPr>
          <p:cNvPr id="82" name="矩形 81"/>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3</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5" name="矩形 24"/>
          <p:cNvSpPr/>
          <p:nvPr/>
        </p:nvSpPr>
        <p:spPr>
          <a:xfrm>
            <a:off x="3738546" y="1054395"/>
            <a:ext cx="8215370" cy="1200329"/>
          </a:xfrm>
          <a:prstGeom prst="rect">
            <a:avLst/>
          </a:prstGeom>
        </p:spPr>
        <p:txBody>
          <a:bodyPr wrap="square">
            <a:spAutoFit/>
          </a:bodyPr>
          <a:lstStyle/>
          <a:p>
            <a:pPr>
              <a:lnSpc>
                <a:spcPct val="150000"/>
              </a:lnSpc>
            </a:pPr>
            <a:r>
              <a:rPr lang="zh-CN" altLang="en-US"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每一个频率都滑动空间窗，求取空间窗内数据的振幅值，再根据最大似然准则进行滤波，求得空间窗内的中值</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grpSp>
        <p:nvGrpSpPr>
          <p:cNvPr id="2" name="组合 46"/>
          <p:cNvGrpSpPr/>
          <p:nvPr/>
        </p:nvGrpSpPr>
        <p:grpSpPr>
          <a:xfrm>
            <a:off x="4545679" y="2710728"/>
            <a:ext cx="4693593" cy="2789974"/>
            <a:chOff x="4223862" y="2019374"/>
            <a:chExt cx="4693593" cy="2789974"/>
          </a:xfrm>
        </p:grpSpPr>
        <p:sp>
          <p:nvSpPr>
            <p:cNvPr id="26" name="文本框 2"/>
            <p:cNvSpPr txBox="1">
              <a:spLocks noRot="1" noChangeAspect="1" noMove="1" noResize="1" noEditPoints="1" noAdjustHandles="1" noChangeArrowheads="1" noChangeShapeType="1" noTextEdit="1"/>
            </p:cNvSpPr>
            <p:nvPr/>
          </p:nvSpPr>
          <p:spPr>
            <a:xfrm>
              <a:off x="4242150" y="2019374"/>
              <a:ext cx="1432636" cy="563680"/>
            </a:xfrm>
            <a:prstGeom prst="rect">
              <a:avLst/>
            </a:prstGeom>
            <a:blipFill>
              <a:blip r:embed="rId1"/>
              <a:stretch>
                <a:fillRect b="-1075"/>
              </a:stretch>
            </a:blipFill>
          </p:spPr>
          <p:txBody>
            <a:bodyPr/>
            <a:lstStyle/>
            <a:p>
              <a:r>
                <a:rPr lang="zh-CN" altLang="en-US">
                  <a:noFill/>
                </a:rPr>
                <a:t> </a:t>
              </a:r>
              <a:endParaRPr lang="zh-CN" altLang="en-US">
                <a:noFill/>
              </a:endParaRPr>
            </a:p>
          </p:txBody>
        </p:sp>
        <p:sp>
          <p:nvSpPr>
            <p:cNvPr id="27" name="文本框 11"/>
            <p:cNvSpPr txBox="1">
              <a:spLocks noRot="1" noChangeAspect="1" noMove="1" noResize="1" noEditPoints="1" noAdjustHandles="1" noChangeArrowheads="1" noChangeShapeType="1" noTextEdit="1"/>
            </p:cNvSpPr>
            <p:nvPr/>
          </p:nvSpPr>
          <p:spPr>
            <a:xfrm>
              <a:off x="4223862" y="2831090"/>
              <a:ext cx="4693593" cy="299249"/>
            </a:xfrm>
            <a:prstGeom prst="rect">
              <a:avLst/>
            </a:prstGeom>
            <a:blipFill>
              <a:blip r:embed="rId2"/>
              <a:stretch>
                <a:fillRect l="-779" r="-1429" b="-28000"/>
              </a:stretch>
            </a:blipFill>
          </p:spPr>
          <p:txBody>
            <a:bodyPr/>
            <a:lstStyle/>
            <a:p>
              <a:r>
                <a:rPr lang="zh-CN" altLang="en-US">
                  <a:noFill/>
                </a:rPr>
                <a:t> </a:t>
              </a:r>
              <a:endParaRPr lang="zh-CN" altLang="en-US">
                <a:noFill/>
              </a:endParaRPr>
            </a:p>
          </p:txBody>
        </p:sp>
        <p:sp>
          <p:nvSpPr>
            <p:cNvPr id="28" name="文本框 12"/>
            <p:cNvSpPr txBox="1">
              <a:spLocks noRot="1" noChangeAspect="1" noMove="1" noResize="1" noEditPoints="1" noAdjustHandles="1" noChangeArrowheads="1" noChangeShapeType="1" noTextEdit="1"/>
            </p:cNvSpPr>
            <p:nvPr/>
          </p:nvSpPr>
          <p:spPr>
            <a:xfrm>
              <a:off x="4242150" y="3532375"/>
              <a:ext cx="3719480" cy="299249"/>
            </a:xfrm>
            <a:prstGeom prst="rect">
              <a:avLst/>
            </a:prstGeom>
            <a:blipFill>
              <a:blip r:embed="rId3"/>
              <a:stretch>
                <a:fillRect l="-1148" r="-1803" b="-26000"/>
              </a:stretch>
            </a:blipFill>
          </p:spPr>
          <p:txBody>
            <a:bodyPr/>
            <a:lstStyle/>
            <a:p>
              <a:r>
                <a:rPr lang="zh-CN" altLang="en-US">
                  <a:noFill/>
                </a:rPr>
                <a:t> </a:t>
              </a:r>
              <a:endParaRPr lang="zh-CN" altLang="en-US">
                <a:noFill/>
              </a:endParaRPr>
            </a:p>
          </p:txBody>
        </p:sp>
        <p:sp>
          <p:nvSpPr>
            <p:cNvPr id="29" name="矩形 28"/>
            <p:cNvSpPr>
              <a:spLocks noRot="1" noChangeAspect="1" noMove="1" noResize="1" noEditPoints="1" noAdjustHandles="1" noChangeArrowheads="1" noChangeShapeType="1" noTextEdit="1"/>
            </p:cNvSpPr>
            <p:nvPr/>
          </p:nvSpPr>
          <p:spPr>
            <a:xfrm>
              <a:off x="4223862" y="4099154"/>
              <a:ext cx="2989793" cy="710194"/>
            </a:xfrm>
            <a:prstGeom prst="rect">
              <a:avLst/>
            </a:prstGeom>
            <a:blipFill>
              <a:blip r:embed="rId4"/>
              <a:stretch>
                <a:fillRect/>
              </a:stretch>
            </a:blipFill>
          </p:spPr>
          <p:txBody>
            <a:bodyPr/>
            <a:lstStyle/>
            <a:p>
              <a:r>
                <a:rPr lang="zh-CN" altLang="en-US">
                  <a:noFill/>
                </a:rPr>
                <a:t> </a:t>
              </a:r>
              <a:endParaRPr lang="zh-CN" altLang="en-US">
                <a:noFill/>
              </a:endParaRPr>
            </a:p>
          </p:txBody>
        </p:sp>
      </p:grpSp>
      <p:sp>
        <p:nvSpPr>
          <p:cNvPr id="32" name="圆角矩形 31"/>
          <p:cNvSpPr/>
          <p:nvPr/>
        </p:nvSpPr>
        <p:spPr>
          <a:xfrm>
            <a:off x="1313422" y="1039254"/>
            <a:ext cx="1904601" cy="3141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输入数据</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3" name="圆角矩形 32"/>
          <p:cNvSpPr/>
          <p:nvPr/>
        </p:nvSpPr>
        <p:spPr>
          <a:xfrm>
            <a:off x="1313422" y="1643871"/>
            <a:ext cx="1904601" cy="338328"/>
          </a:xfrm>
          <a:prstGeom prst="roundRect">
            <a:avLst/>
          </a:prstGeom>
          <a:noFill/>
          <a:ln>
            <a:solidFill>
              <a:srgbClr val="2C4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变换到时频域</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4" name="圆角矩形 33"/>
          <p:cNvSpPr/>
          <p:nvPr/>
        </p:nvSpPr>
        <p:spPr>
          <a:xfrm>
            <a:off x="1140347" y="2245326"/>
            <a:ext cx="2250750" cy="553450"/>
          </a:xfrm>
          <a:prstGeom prst="roundRect">
            <a:avLst/>
          </a:prstGeom>
          <a:noFill/>
          <a:ln>
            <a:solidFill>
              <a:srgbClr val="2C4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计算每一样点的时间、频率门槛值</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1122723" y="3066331"/>
            <a:ext cx="2286000" cy="5345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根据最大似然准则检测噪声成分</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1492393" y="3873175"/>
            <a:ext cx="1546661" cy="292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分离出噪声</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1104433" y="4437766"/>
            <a:ext cx="2322577" cy="3483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噪声反变换回时空域</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1322564" y="5063391"/>
            <a:ext cx="1886314" cy="3493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输入数据减噪声</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1286650" y="5689987"/>
            <a:ext cx="1958141" cy="3280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anose="020B0503020204020204" pitchFamily="34" charset="-122"/>
                <a:ea typeface="微软雅黑" panose="020B0503020204020204" pitchFamily="34" charset="-122"/>
              </a:rPr>
              <a:t>完成噪声压制</a:t>
            </a:r>
            <a:endParaRPr lang="zh-CN" altLang="en-US" dirty="0">
              <a:solidFill>
                <a:schemeClr val="tx1"/>
              </a:solidFill>
              <a:latin typeface="微软雅黑" panose="020B0503020204020204" pitchFamily="34" charset="-122"/>
              <a:ea typeface="微软雅黑" panose="020B0503020204020204" pitchFamily="34" charset="-122"/>
            </a:endParaRPr>
          </a:p>
        </p:txBody>
      </p:sp>
      <p:cxnSp>
        <p:nvCxnSpPr>
          <p:cNvPr id="40" name="直接箭头连接符 39"/>
          <p:cNvCxnSpPr>
            <a:stCxn id="32" idx="2"/>
            <a:endCxn id="33" idx="0"/>
          </p:cNvCxnSpPr>
          <p:nvPr/>
        </p:nvCxnSpPr>
        <p:spPr>
          <a:xfrm>
            <a:off x="2265723" y="1353433"/>
            <a:ext cx="0" cy="29043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33" idx="2"/>
            <a:endCxn id="34" idx="0"/>
          </p:cNvCxnSpPr>
          <p:nvPr/>
        </p:nvCxnSpPr>
        <p:spPr>
          <a:xfrm flipH="1">
            <a:off x="2265722" y="1982199"/>
            <a:ext cx="1" cy="2631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a:stCxn id="34" idx="2"/>
            <a:endCxn id="35" idx="0"/>
          </p:cNvCxnSpPr>
          <p:nvPr/>
        </p:nvCxnSpPr>
        <p:spPr>
          <a:xfrm>
            <a:off x="2265722" y="2798776"/>
            <a:ext cx="1" cy="2675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35" idx="2"/>
            <a:endCxn id="36" idx="0"/>
          </p:cNvCxnSpPr>
          <p:nvPr/>
        </p:nvCxnSpPr>
        <p:spPr>
          <a:xfrm>
            <a:off x="2265723" y="3600904"/>
            <a:ext cx="1" cy="2722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36" idx="2"/>
            <a:endCxn id="37" idx="0"/>
          </p:cNvCxnSpPr>
          <p:nvPr/>
        </p:nvCxnSpPr>
        <p:spPr>
          <a:xfrm flipH="1">
            <a:off x="2265722" y="4165495"/>
            <a:ext cx="2" cy="27227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37" idx="2"/>
            <a:endCxn id="38" idx="0"/>
          </p:cNvCxnSpPr>
          <p:nvPr/>
        </p:nvCxnSpPr>
        <p:spPr>
          <a:xfrm flipH="1">
            <a:off x="2265721" y="4786116"/>
            <a:ext cx="1" cy="2772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38" idx="2"/>
            <a:endCxn id="39" idx="0"/>
          </p:cNvCxnSpPr>
          <p:nvPr/>
        </p:nvCxnSpPr>
        <p:spPr>
          <a:xfrm>
            <a:off x="2265721" y="5412712"/>
            <a:ext cx="0" cy="2772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3</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89" name="文本框 26"/>
          <p:cNvSpPr txBox="1"/>
          <p:nvPr/>
        </p:nvSpPr>
        <p:spPr>
          <a:xfrm>
            <a:off x="1809720" y="6286520"/>
            <a:ext cx="1092609"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原始数据</a:t>
            </a:r>
            <a:endParaRPr lang="zh-CN" altLang="en-US" sz="1600" dirty="0">
              <a:latin typeface="微软雅黑" panose="020B0503020204020204" pitchFamily="34" charset="-122"/>
              <a:ea typeface="微软雅黑" panose="020B0503020204020204" pitchFamily="34" charset="-122"/>
            </a:endParaRPr>
          </a:p>
        </p:txBody>
      </p:sp>
      <p:sp>
        <p:nvSpPr>
          <p:cNvPr id="91" name="文本框 28"/>
          <p:cNvSpPr txBox="1"/>
          <p:nvPr/>
        </p:nvSpPr>
        <p:spPr>
          <a:xfrm>
            <a:off x="8310578" y="6233718"/>
            <a:ext cx="3929090"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异常振幅压制后（</a:t>
            </a:r>
            <a:r>
              <a:rPr lang="en-US" altLang="zh-CN" sz="1600" dirty="0" smtClean="0">
                <a:latin typeface="微软雅黑" panose="020B0503020204020204" pitchFamily="34" charset="-122"/>
                <a:ea typeface="微软雅黑" panose="020B0503020204020204" pitchFamily="34" charset="-122"/>
              </a:rPr>
              <a:t> </a:t>
            </a:r>
            <a:r>
              <a:rPr lang="en-US" altLang="zh-CN" sz="1600" dirty="0" err="1" smtClean="0">
                <a:latin typeface="微软雅黑" panose="020B0503020204020204" pitchFamily="34" charset="-122"/>
                <a:ea typeface="微软雅黑" panose="020B0503020204020204" pitchFamily="34" charset="-122"/>
              </a:rPr>
              <a:t>WildAmpAtten</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2" name="组合 96"/>
          <p:cNvGrpSpPr/>
          <p:nvPr/>
        </p:nvGrpSpPr>
        <p:grpSpPr>
          <a:xfrm>
            <a:off x="586800" y="2052000"/>
            <a:ext cx="11221200" cy="4141922"/>
            <a:chOff x="623456" y="2143019"/>
            <a:chExt cx="11223938" cy="4233895"/>
          </a:xfrm>
        </p:grpSpPr>
        <p:pic>
          <p:nvPicPr>
            <p:cNvPr id="98" name="图片 97"/>
            <p:cNvPicPr/>
            <p:nvPr/>
          </p:nvPicPr>
          <p:blipFill>
            <a:blip r:embed="rId1">
              <a:extLst>
                <a:ext uri="{28A0092B-C50C-407E-A947-70E740481C1C}">
                  <a14:useLocalDpi xmlns:a14="http://schemas.microsoft.com/office/drawing/2010/main" val="0"/>
                </a:ext>
              </a:extLst>
            </a:blip>
            <a:srcRect l="33300" t="19513" r="21155" b="16090"/>
            <a:stretch>
              <a:fillRect/>
            </a:stretch>
          </p:blipFill>
          <p:spPr>
            <a:xfrm>
              <a:off x="7979383" y="2143019"/>
              <a:ext cx="3868011" cy="4233799"/>
            </a:xfrm>
            <a:prstGeom prst="rect">
              <a:avLst/>
            </a:prstGeom>
            <a:ln>
              <a:solidFill>
                <a:schemeClr val="tx1"/>
              </a:solidFill>
            </a:ln>
          </p:spPr>
        </p:pic>
        <p:pic>
          <p:nvPicPr>
            <p:cNvPr id="99" name="图片 98"/>
            <p:cNvPicPr/>
            <p:nvPr/>
          </p:nvPicPr>
          <p:blipFill>
            <a:blip r:embed="rId2">
              <a:extLst>
                <a:ext uri="{28A0092B-C50C-407E-A947-70E740481C1C}">
                  <a14:useLocalDpi xmlns:a14="http://schemas.microsoft.com/office/drawing/2010/main" val="0"/>
                </a:ext>
              </a:extLst>
            </a:blip>
            <a:srcRect l="33300" t="19513" r="21155" b="16090"/>
            <a:stretch>
              <a:fillRect/>
            </a:stretch>
          </p:blipFill>
          <p:spPr>
            <a:xfrm>
              <a:off x="4299691" y="2143116"/>
              <a:ext cx="3868011" cy="4233798"/>
            </a:xfrm>
            <a:prstGeom prst="rect">
              <a:avLst/>
            </a:prstGeom>
            <a:ln>
              <a:solidFill>
                <a:schemeClr val="tx1"/>
              </a:solidFill>
            </a:ln>
          </p:spPr>
        </p:pic>
        <p:pic>
          <p:nvPicPr>
            <p:cNvPr id="100" name="图片 99"/>
            <p:cNvPicPr/>
            <p:nvPr/>
          </p:nvPicPr>
          <p:blipFill>
            <a:blip r:embed="rId3">
              <a:extLst>
                <a:ext uri="{28A0092B-C50C-407E-A947-70E740481C1C}">
                  <a14:useLocalDpi xmlns:a14="http://schemas.microsoft.com/office/drawing/2010/main" val="0"/>
                </a:ext>
              </a:extLst>
            </a:blip>
            <a:srcRect l="33300" t="19513" r="21155" b="16090"/>
            <a:stretch>
              <a:fillRect/>
            </a:stretch>
          </p:blipFill>
          <p:spPr>
            <a:xfrm>
              <a:off x="623456" y="2143115"/>
              <a:ext cx="3868011" cy="4233799"/>
            </a:xfrm>
            <a:prstGeom prst="rect">
              <a:avLst/>
            </a:prstGeom>
            <a:ln>
              <a:solidFill>
                <a:schemeClr val="tx1"/>
              </a:solidFill>
            </a:ln>
          </p:spPr>
        </p:pic>
      </p:grpSp>
      <p:sp>
        <p:nvSpPr>
          <p:cNvPr id="103" name="文本框 27"/>
          <p:cNvSpPr txBox="1"/>
          <p:nvPr/>
        </p:nvSpPr>
        <p:spPr>
          <a:xfrm>
            <a:off x="4810116" y="6286520"/>
            <a:ext cx="3214710"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新方法异常振幅压制后（</a:t>
            </a:r>
            <a:r>
              <a:rPr lang="en-US" altLang="zh-CN" sz="1600" dirty="0" err="1" smtClean="0">
                <a:latin typeface="微软雅黑" panose="020B0503020204020204" pitchFamily="34" charset="-122"/>
                <a:ea typeface="微软雅黑" panose="020B0503020204020204" pitchFamily="34" charset="-122"/>
              </a:rPr>
              <a:t>TFTrim</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3" name="矩形 12"/>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3</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Text Box 2"/>
          <p:cNvSpPr txBox="1">
            <a:spLocks noChangeArrowheads="1"/>
          </p:cNvSpPr>
          <p:nvPr/>
        </p:nvSpPr>
        <p:spPr bwMode="auto">
          <a:xfrm>
            <a:off x="615257" y="1058507"/>
            <a:ext cx="11338659" cy="978729"/>
          </a:xfrm>
          <a:prstGeom prst="rect">
            <a:avLst/>
          </a:prstGeom>
          <a:noFill/>
          <a:ln w="12700" cap="sq">
            <a:noFill/>
            <a:miter lim="800000"/>
            <a:headEnd type="none" w="sm" len="sm"/>
            <a:tailEnd type="none" w="sm" len="sm"/>
          </a:ln>
        </p:spPr>
        <p:txBody>
          <a:bodyPr wrap="square">
            <a:spAutoFit/>
          </a:bodyPr>
          <a:lstStyle/>
          <a:p>
            <a:pPr>
              <a:lnSpc>
                <a:spcPct val="120000"/>
              </a:lnSpc>
              <a:spcBef>
                <a:spcPct val="50000"/>
              </a:spcBef>
            </a:pPr>
            <a:r>
              <a:rPr lang="en-US" altLang="zh-CN" sz="2400" kern="100" dirty="0" smtClean="0">
                <a:latin typeface="微软雅黑" panose="020B0503020204020204" pitchFamily="34" charset="-122"/>
                <a:ea typeface="微软雅黑" panose="020B0503020204020204" pitchFamily="34" charset="-122"/>
                <a:sym typeface="Wingdings 2" panose="05020102010507070707" pitchFamily="18" charset="2"/>
              </a:rPr>
              <a:t></a:t>
            </a:r>
            <a:r>
              <a:rPr lang="zh-CN" altLang="en-US" sz="2400" dirty="0" smtClean="0">
                <a:latin typeface="微软雅黑" panose="020B0503020204020204" pitchFamily="34" charset="-122"/>
                <a:ea typeface="微软雅黑" panose="020B0503020204020204" pitchFamily="34" charset="-122"/>
              </a:rPr>
              <a:t>常规异常振幅压制方法对地震数据空间异常突变能量敏感，局域噪声识别能力强；</a:t>
            </a:r>
            <a:r>
              <a:rPr lang="zh-CN" altLang="en-US" sz="2400" kern="100" dirty="0" smtClean="0">
                <a:latin typeface="微软雅黑" panose="020B0503020204020204" pitchFamily="34" charset="-122"/>
                <a:ea typeface="微软雅黑" panose="020B0503020204020204" pitchFamily="34" charset="-122"/>
                <a:sym typeface="Wingdings 2" panose="05020102010507070707" pitchFamily="18" charset="2"/>
              </a:rPr>
              <a:t>   </a:t>
            </a:r>
            <a:r>
              <a:rPr lang="zh-CN" altLang="en-US" sz="2400" dirty="0" smtClean="0">
                <a:latin typeface="微软雅黑" panose="020B0503020204020204" pitchFamily="34" charset="-122"/>
                <a:ea typeface="微软雅黑" panose="020B0503020204020204" pitchFamily="34" charset="-122"/>
              </a:rPr>
              <a:t>新方法对区域性噪声识别敏感，识别精度高，但效率低</a:t>
            </a:r>
            <a:r>
              <a:rPr lang="en-US" altLang="zh-CN" sz="2400" dirty="0" smtClean="0">
                <a:latin typeface="微软雅黑" panose="020B0503020204020204" pitchFamily="34" charset="-122"/>
                <a:ea typeface="微软雅黑" panose="020B0503020204020204" pitchFamily="34" charset="-122"/>
              </a:rPr>
              <a:t>10</a:t>
            </a:r>
            <a:r>
              <a:rPr lang="zh-CN" altLang="en-US" sz="2400" dirty="0" smtClean="0">
                <a:latin typeface="微软雅黑" panose="020B0503020204020204" pitchFamily="34" charset="-122"/>
                <a:ea typeface="微软雅黑" panose="020B0503020204020204" pitchFamily="34" charset="-122"/>
              </a:rPr>
              <a:t>倍左右。</a:t>
            </a:r>
            <a:endParaRPr lang="zh-CN" altLang="en-US" sz="2400" dirty="0">
              <a:latin typeface="微软雅黑" panose="020B0503020204020204" pitchFamily="34" charset="-122"/>
              <a:ea typeface="微软雅黑" panose="020B0503020204020204" pitchFamily="34" charset="-122"/>
            </a:endParaRPr>
          </a:p>
        </p:txBody>
      </p:sp>
      <p:sp>
        <p:nvSpPr>
          <p:cNvPr id="15" name="矩形 14"/>
          <p:cNvSpPr/>
          <p:nvPr/>
        </p:nvSpPr>
        <p:spPr>
          <a:xfrm>
            <a:off x="809588" y="714356"/>
            <a:ext cx="4801314" cy="461665"/>
          </a:xfrm>
          <a:prstGeom prst="rect">
            <a:avLst/>
          </a:prstGeom>
        </p:spPr>
        <p:txBody>
          <a:bodyPr wrap="none">
            <a:spAutoFit/>
          </a:bodyPr>
          <a:lstStyle/>
          <a:p>
            <a:r>
              <a:rPr lang="zh-CN" altLang="en-US" sz="2400" b="1" dirty="0" smtClean="0">
                <a:latin typeface="微软雅黑" panose="020B0503020204020204" pitchFamily="34" charset="-122"/>
                <a:ea typeface="微软雅黑" panose="020B0503020204020204" pitchFamily="34" charset="-122"/>
              </a:rPr>
              <a:t>两种方法噪声压制效果对比分析：</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89" name="文本框 26"/>
          <p:cNvSpPr txBox="1"/>
          <p:nvPr/>
        </p:nvSpPr>
        <p:spPr>
          <a:xfrm>
            <a:off x="1809720" y="6215082"/>
            <a:ext cx="1092609"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原始数据</a:t>
            </a:r>
            <a:endParaRPr lang="zh-CN" altLang="en-US" sz="1600" dirty="0">
              <a:latin typeface="微软雅黑" panose="020B0503020204020204" pitchFamily="34" charset="-122"/>
              <a:ea typeface="微软雅黑" panose="020B0503020204020204" pitchFamily="34" charset="-122"/>
            </a:endParaRPr>
          </a:p>
        </p:txBody>
      </p:sp>
      <p:sp>
        <p:nvSpPr>
          <p:cNvPr id="90" name="文本框 27"/>
          <p:cNvSpPr txBox="1"/>
          <p:nvPr/>
        </p:nvSpPr>
        <p:spPr>
          <a:xfrm>
            <a:off x="4452926" y="6215082"/>
            <a:ext cx="3786214"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新方法异常振幅压制后噪声（</a:t>
            </a:r>
            <a:r>
              <a:rPr lang="en-US" altLang="zh-CN" sz="1600" dirty="0" err="1" smtClean="0">
                <a:latin typeface="微软雅黑" panose="020B0503020204020204" pitchFamily="34" charset="-122"/>
                <a:ea typeface="微软雅黑" panose="020B0503020204020204" pitchFamily="34" charset="-122"/>
              </a:rPr>
              <a:t>TFTrim</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91" name="文本框 28"/>
          <p:cNvSpPr txBox="1"/>
          <p:nvPr/>
        </p:nvSpPr>
        <p:spPr>
          <a:xfrm>
            <a:off x="8096264" y="6215082"/>
            <a:ext cx="4024298"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异常振幅压制后噪声（</a:t>
            </a:r>
            <a:r>
              <a:rPr lang="en-US" altLang="zh-CN" sz="1600" dirty="0" smtClean="0">
                <a:latin typeface="微软雅黑" panose="020B0503020204020204" pitchFamily="34" charset="-122"/>
                <a:ea typeface="微软雅黑" panose="020B0503020204020204" pitchFamily="34" charset="-122"/>
              </a:rPr>
              <a:t> </a:t>
            </a:r>
            <a:r>
              <a:rPr lang="en-US" altLang="zh-CN" sz="1600" dirty="0" err="1" smtClean="0">
                <a:latin typeface="微软雅黑" panose="020B0503020204020204" pitchFamily="34" charset="-122"/>
                <a:ea typeface="微软雅黑" panose="020B0503020204020204" pitchFamily="34" charset="-122"/>
              </a:rPr>
              <a:t>WildAmpAtten</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2" name="组合 11"/>
          <p:cNvGrpSpPr/>
          <p:nvPr/>
        </p:nvGrpSpPr>
        <p:grpSpPr>
          <a:xfrm>
            <a:off x="585117" y="2050162"/>
            <a:ext cx="11219787" cy="4143404"/>
            <a:chOff x="585117" y="2177203"/>
            <a:chExt cx="11219787" cy="4233798"/>
          </a:xfrm>
        </p:grpSpPr>
        <p:pic>
          <p:nvPicPr>
            <p:cNvPr id="13" name="图片 12"/>
            <p:cNvPicPr/>
            <p:nvPr/>
          </p:nvPicPr>
          <p:blipFill>
            <a:blip r:embed="rId1">
              <a:extLst>
                <a:ext uri="{28A0092B-C50C-407E-A947-70E740481C1C}">
                  <a14:useLocalDpi xmlns:a14="http://schemas.microsoft.com/office/drawing/2010/main" val="0"/>
                </a:ext>
              </a:extLst>
            </a:blip>
            <a:srcRect l="33300" t="19513" r="21155" b="16090"/>
            <a:stretch>
              <a:fillRect/>
            </a:stretch>
          </p:blipFill>
          <p:spPr>
            <a:xfrm>
              <a:off x="7936893" y="2177203"/>
              <a:ext cx="3868011" cy="4233798"/>
            </a:xfrm>
            <a:prstGeom prst="rect">
              <a:avLst/>
            </a:prstGeom>
            <a:ln>
              <a:solidFill>
                <a:schemeClr val="tx1"/>
              </a:solidFill>
            </a:ln>
          </p:spPr>
        </p:pic>
        <p:pic>
          <p:nvPicPr>
            <p:cNvPr id="14" name="图片 13"/>
            <p:cNvPicPr/>
            <p:nvPr/>
          </p:nvPicPr>
          <p:blipFill>
            <a:blip r:embed="rId2">
              <a:extLst>
                <a:ext uri="{28A0092B-C50C-407E-A947-70E740481C1C}">
                  <a14:useLocalDpi xmlns:a14="http://schemas.microsoft.com/office/drawing/2010/main" val="0"/>
                </a:ext>
              </a:extLst>
            </a:blip>
            <a:srcRect l="33300" t="19513" r="21155" b="16090"/>
            <a:stretch>
              <a:fillRect/>
            </a:stretch>
          </p:blipFill>
          <p:spPr>
            <a:xfrm>
              <a:off x="4261005" y="2177203"/>
              <a:ext cx="3868011" cy="4233798"/>
            </a:xfrm>
            <a:prstGeom prst="rect">
              <a:avLst/>
            </a:prstGeom>
            <a:ln>
              <a:solidFill>
                <a:schemeClr val="tx1"/>
              </a:solidFill>
            </a:ln>
          </p:spPr>
        </p:pic>
        <p:pic>
          <p:nvPicPr>
            <p:cNvPr id="15" name="图片 14"/>
            <p:cNvPicPr/>
            <p:nvPr/>
          </p:nvPicPr>
          <p:blipFill>
            <a:blip r:embed="rId3">
              <a:extLst>
                <a:ext uri="{28A0092B-C50C-407E-A947-70E740481C1C}">
                  <a14:useLocalDpi xmlns:a14="http://schemas.microsoft.com/office/drawing/2010/main" val="0"/>
                </a:ext>
              </a:extLst>
            </a:blip>
            <a:srcRect l="33300" t="19513" r="21155" b="16090"/>
            <a:stretch>
              <a:fillRect/>
            </a:stretch>
          </p:blipFill>
          <p:spPr>
            <a:xfrm>
              <a:off x="585117" y="2177203"/>
              <a:ext cx="3868011" cy="4233798"/>
            </a:xfrm>
            <a:prstGeom prst="rect">
              <a:avLst/>
            </a:prstGeom>
            <a:ln>
              <a:solidFill>
                <a:schemeClr val="tx1"/>
              </a:solidFill>
            </a:ln>
          </p:spPr>
        </p:pic>
        <p:cxnSp>
          <p:nvCxnSpPr>
            <p:cNvPr id="16" name="直接箭头连接符 15"/>
            <p:cNvCxnSpPr/>
            <p:nvPr/>
          </p:nvCxnSpPr>
          <p:spPr>
            <a:xfrm>
              <a:off x="9729166" y="3915620"/>
              <a:ext cx="283464" cy="32918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11225734" y="3915620"/>
              <a:ext cx="295706" cy="3784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6053279" y="3964918"/>
              <a:ext cx="283464" cy="32918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7549847" y="3964918"/>
              <a:ext cx="295706" cy="3784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6693259" y="3097132"/>
              <a:ext cx="295706" cy="3784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2986892" y="3003625"/>
              <a:ext cx="295706" cy="3784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10369147" y="3066460"/>
              <a:ext cx="295706" cy="3784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2423061" y="3800326"/>
              <a:ext cx="283464" cy="32918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3919629" y="3800326"/>
              <a:ext cx="295706" cy="3784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 Box 2"/>
          <p:cNvSpPr txBox="1">
            <a:spLocks noChangeArrowheads="1"/>
          </p:cNvSpPr>
          <p:nvPr/>
        </p:nvSpPr>
        <p:spPr bwMode="auto">
          <a:xfrm>
            <a:off x="615257" y="1058507"/>
            <a:ext cx="10767155" cy="978729"/>
          </a:xfrm>
          <a:prstGeom prst="rect">
            <a:avLst/>
          </a:prstGeom>
          <a:noFill/>
          <a:ln w="12700" cap="sq">
            <a:noFill/>
            <a:miter lim="800000"/>
            <a:headEnd type="none" w="sm" len="sm"/>
            <a:tailEnd type="none" w="sm" len="sm"/>
          </a:ln>
        </p:spPr>
        <p:txBody>
          <a:bodyPr wrap="square">
            <a:spAutoFit/>
          </a:bodyPr>
          <a:lstStyle/>
          <a:p>
            <a:pPr>
              <a:lnSpc>
                <a:spcPct val="120000"/>
              </a:lnSpc>
              <a:spcBef>
                <a:spcPct val="50000"/>
              </a:spcBef>
            </a:pPr>
            <a:r>
              <a:rPr lang="en-US" altLang="zh-CN" sz="2400" kern="100" dirty="0" smtClean="0">
                <a:latin typeface="微软雅黑" panose="020B0503020204020204" pitchFamily="34" charset="-122"/>
                <a:ea typeface="微软雅黑" panose="020B0503020204020204" pitchFamily="34" charset="-122"/>
                <a:sym typeface="Wingdings 2" panose="05020102010507070707" pitchFamily="18" charset="2"/>
              </a:rPr>
              <a:t></a:t>
            </a:r>
            <a:r>
              <a:rPr lang="zh-CN" altLang="en-US" sz="2400" dirty="0" smtClean="0">
                <a:latin typeface="微软雅黑" panose="020B0503020204020204" pitchFamily="34" charset="-122"/>
                <a:ea typeface="微软雅黑" panose="020B0503020204020204" pitchFamily="34" charset="-122"/>
              </a:rPr>
              <a:t>常规异常振幅压制方法采用多道识别单道噪声压制方法，对猝发噪声敏感；</a:t>
            </a:r>
            <a:r>
              <a:rPr lang="zh-CN" altLang="en-US" sz="2400" kern="100" dirty="0" smtClean="0">
                <a:latin typeface="微软雅黑" panose="020B0503020204020204" pitchFamily="34" charset="-122"/>
                <a:ea typeface="微软雅黑" panose="020B0503020204020204" pitchFamily="34" charset="-122"/>
                <a:sym typeface="Wingdings 2" panose="05020102010507070707" pitchFamily="18" charset="2"/>
              </a:rPr>
              <a:t>   </a:t>
            </a:r>
            <a:r>
              <a:rPr lang="zh-CN" altLang="en-US" sz="2400" dirty="0" smtClean="0">
                <a:latin typeface="微软雅黑" panose="020B0503020204020204" pitchFamily="34" charset="-122"/>
                <a:ea typeface="微软雅黑" panose="020B0503020204020204" pitchFamily="34" charset="-122"/>
              </a:rPr>
              <a:t>新方法采用双门槛系数控制识别噪声，区域性噪声识别能力强。</a:t>
            </a:r>
            <a:endParaRPr lang="zh-CN" altLang="en-US" sz="2400" dirty="0">
              <a:latin typeface="微软雅黑" panose="020B0503020204020204" pitchFamily="34" charset="-122"/>
              <a:ea typeface="微软雅黑" panose="020B0503020204020204" pitchFamily="34" charset="-122"/>
            </a:endParaRPr>
          </a:p>
        </p:txBody>
      </p:sp>
      <p:sp>
        <p:nvSpPr>
          <p:cNvPr id="25" name="矩形 24"/>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3</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矩形 25"/>
          <p:cNvSpPr/>
          <p:nvPr/>
        </p:nvSpPr>
        <p:spPr>
          <a:xfrm>
            <a:off x="6503112" y="3286124"/>
            <a:ext cx="214314" cy="2714644"/>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0178724" y="3357562"/>
            <a:ext cx="203556" cy="2643206"/>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809588" y="714356"/>
            <a:ext cx="4801314" cy="461665"/>
          </a:xfrm>
          <a:prstGeom prst="rect">
            <a:avLst/>
          </a:prstGeom>
        </p:spPr>
        <p:txBody>
          <a:bodyPr wrap="none">
            <a:spAutoFit/>
          </a:bodyPr>
          <a:lstStyle/>
          <a:p>
            <a:r>
              <a:rPr lang="zh-CN" altLang="en-US" sz="2400" b="1" dirty="0" smtClean="0">
                <a:latin typeface="微软雅黑" panose="020B0503020204020204" pitchFamily="34" charset="-122"/>
                <a:ea typeface="微软雅黑" panose="020B0503020204020204" pitchFamily="34" charset="-122"/>
              </a:rPr>
              <a:t>两种方法噪声压制效果对比分析：</a:t>
            </a:r>
            <a:endParaRPr lang="zh-CN" altLang="en-US" sz="24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88" name="Text Box 2"/>
          <p:cNvSpPr txBox="1">
            <a:spLocks noChangeArrowheads="1"/>
          </p:cNvSpPr>
          <p:nvPr/>
        </p:nvSpPr>
        <p:spPr bwMode="auto">
          <a:xfrm>
            <a:off x="829571" y="714356"/>
            <a:ext cx="10910031" cy="1052596"/>
          </a:xfrm>
          <a:prstGeom prst="rect">
            <a:avLst/>
          </a:prstGeom>
          <a:noFill/>
          <a:ln w="12700" cap="sq">
            <a:noFill/>
            <a:miter lim="800000"/>
            <a:headEnd type="none" w="sm" len="sm"/>
            <a:tailEnd type="none" w="sm" len="sm"/>
          </a:ln>
        </p:spPr>
        <p:txBody>
          <a:bodyPr wrap="square">
            <a:spAutoFit/>
          </a:bodyPr>
          <a:lstStyle/>
          <a:p>
            <a:pPr>
              <a:lnSpc>
                <a:spcPct val="130000"/>
              </a:lnSpc>
              <a:spcBef>
                <a:spcPct val="50000"/>
              </a:spcBef>
            </a:pPr>
            <a:r>
              <a:rPr lang="zh-CN" altLang="en-US" sz="2400" dirty="0" smtClean="0">
                <a:latin typeface="微软雅黑" panose="020B0503020204020204" pitchFamily="34" charset="-122"/>
                <a:ea typeface="微软雅黑" panose="020B0503020204020204" pitchFamily="34" charset="-122"/>
              </a:rPr>
              <a:t>      由于新方法区域性噪声识别能力强，对大面积环境噪声压制有较好的效果，能衰减较大范围分布的异常强能量噪声。</a:t>
            </a:r>
            <a:endParaRPr lang="zh-CN" altLang="en-US" sz="2400" dirty="0">
              <a:latin typeface="微软雅黑" panose="020B0503020204020204" pitchFamily="34" charset="-122"/>
              <a:ea typeface="微软雅黑" panose="020B0503020204020204" pitchFamily="34" charset="-122"/>
            </a:endParaRPr>
          </a:p>
        </p:txBody>
      </p:sp>
      <p:sp>
        <p:nvSpPr>
          <p:cNvPr id="89" name="文本框 26"/>
          <p:cNvSpPr txBox="1"/>
          <p:nvPr/>
        </p:nvSpPr>
        <p:spPr>
          <a:xfrm>
            <a:off x="2288747" y="6286520"/>
            <a:ext cx="1092609"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原始数据</a:t>
            </a:r>
            <a:endParaRPr lang="zh-CN" altLang="en-US" sz="1600" dirty="0">
              <a:latin typeface="微软雅黑" panose="020B0503020204020204" pitchFamily="34" charset="-122"/>
              <a:ea typeface="微软雅黑" panose="020B0503020204020204" pitchFamily="34" charset="-122"/>
            </a:endParaRPr>
          </a:p>
        </p:txBody>
      </p:sp>
      <p:sp>
        <p:nvSpPr>
          <p:cNvPr id="90" name="文本框 27"/>
          <p:cNvSpPr txBox="1"/>
          <p:nvPr/>
        </p:nvSpPr>
        <p:spPr>
          <a:xfrm>
            <a:off x="4738678" y="6286520"/>
            <a:ext cx="3214710"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新方法异常振幅压制后（</a:t>
            </a:r>
            <a:r>
              <a:rPr lang="en-US" altLang="zh-CN" sz="1600" dirty="0" err="1" smtClean="0">
                <a:latin typeface="微软雅黑" panose="020B0503020204020204" pitchFamily="34" charset="-122"/>
                <a:ea typeface="微软雅黑" panose="020B0503020204020204" pitchFamily="34" charset="-122"/>
              </a:rPr>
              <a:t>TFTrim</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2" name="组合 27"/>
          <p:cNvGrpSpPr/>
          <p:nvPr/>
        </p:nvGrpSpPr>
        <p:grpSpPr>
          <a:xfrm>
            <a:off x="1023902" y="1928802"/>
            <a:ext cx="10530305" cy="4357718"/>
            <a:chOff x="923544" y="1707259"/>
            <a:chExt cx="10469881" cy="4579261"/>
          </a:xfrm>
        </p:grpSpPr>
        <p:pic>
          <p:nvPicPr>
            <p:cNvPr id="25" name="图片 24"/>
            <p:cNvPicPr/>
            <p:nvPr/>
          </p:nvPicPr>
          <p:blipFill>
            <a:blip r:embed="rId1">
              <a:extLst>
                <a:ext uri="{28A0092B-C50C-407E-A947-70E740481C1C}">
                  <a14:useLocalDpi xmlns:a14="http://schemas.microsoft.com/office/drawing/2010/main" val="0"/>
                </a:ext>
              </a:extLst>
            </a:blip>
            <a:srcRect l="30797" t="19261" r="15860" b="16452"/>
            <a:stretch>
              <a:fillRect/>
            </a:stretch>
          </p:blipFill>
          <p:spPr>
            <a:xfrm>
              <a:off x="7814747" y="1707259"/>
              <a:ext cx="3578678" cy="4579261"/>
            </a:xfrm>
            <a:prstGeom prst="rect">
              <a:avLst/>
            </a:prstGeom>
            <a:ln>
              <a:solidFill>
                <a:schemeClr val="tx1"/>
              </a:solidFill>
            </a:ln>
          </p:spPr>
        </p:pic>
        <p:pic>
          <p:nvPicPr>
            <p:cNvPr id="26" name="图片 25"/>
            <p:cNvPicPr/>
            <p:nvPr/>
          </p:nvPicPr>
          <p:blipFill>
            <a:blip r:embed="rId2">
              <a:extLst>
                <a:ext uri="{28A0092B-C50C-407E-A947-70E740481C1C}">
                  <a14:useLocalDpi xmlns:a14="http://schemas.microsoft.com/office/drawing/2010/main" val="0"/>
                </a:ext>
              </a:extLst>
            </a:blip>
            <a:srcRect l="30797" t="19261" r="15860" b="16452"/>
            <a:stretch>
              <a:fillRect/>
            </a:stretch>
          </p:blipFill>
          <p:spPr>
            <a:xfrm>
              <a:off x="4264273" y="1707259"/>
              <a:ext cx="3718439" cy="4579261"/>
            </a:xfrm>
            <a:prstGeom prst="rect">
              <a:avLst/>
            </a:prstGeom>
            <a:ln>
              <a:solidFill>
                <a:schemeClr val="tx1"/>
              </a:solidFill>
            </a:ln>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l="30797" t="19261" r="15860" b="16452"/>
            <a:stretch>
              <a:fillRect/>
            </a:stretch>
          </p:blipFill>
          <p:spPr>
            <a:xfrm>
              <a:off x="923544" y="1707259"/>
              <a:ext cx="3555332" cy="4579261"/>
            </a:xfrm>
            <a:prstGeom prst="rect">
              <a:avLst/>
            </a:prstGeom>
            <a:ln>
              <a:solidFill>
                <a:schemeClr val="tx1"/>
              </a:solidFill>
            </a:ln>
          </p:spPr>
        </p:pic>
      </p:grpSp>
      <p:sp>
        <p:nvSpPr>
          <p:cNvPr id="29" name="文本框 27"/>
          <p:cNvSpPr txBox="1"/>
          <p:nvPr/>
        </p:nvSpPr>
        <p:spPr>
          <a:xfrm>
            <a:off x="8096264" y="6286520"/>
            <a:ext cx="3571900" cy="338554"/>
          </a:xfrm>
          <a:prstGeom prst="rect">
            <a:avLst/>
          </a:prstGeom>
          <a:noFill/>
        </p:spPr>
        <p:txBody>
          <a:bodyPr wrap="square" rtlCol="0">
            <a:spAutoFit/>
          </a:bodyPr>
          <a:lstStyle/>
          <a:p>
            <a:r>
              <a:rPr lang="zh-CN" altLang="en-US" sz="1600" dirty="0" smtClean="0">
                <a:latin typeface="微软雅黑" panose="020B0503020204020204" pitchFamily="34" charset="-122"/>
                <a:ea typeface="微软雅黑" panose="020B0503020204020204" pitchFamily="34" charset="-122"/>
              </a:rPr>
              <a:t>新方法异常振幅压制后噪声（</a:t>
            </a:r>
            <a:r>
              <a:rPr lang="en-US" altLang="zh-CN" sz="1600" dirty="0" err="1" smtClean="0">
                <a:latin typeface="微软雅黑" panose="020B0503020204020204" pitchFamily="34" charset="-122"/>
                <a:ea typeface="微软雅黑" panose="020B0503020204020204" pitchFamily="34" charset="-122"/>
              </a:rPr>
              <a:t>TFTrim</a:t>
            </a:r>
            <a:r>
              <a:rPr lang="zh-CN" altLang="en-US" sz="1600" dirty="0" smtClean="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30" name="矩形 29"/>
          <p:cNvSpPr/>
          <p:nvPr/>
        </p:nvSpPr>
        <p:spPr>
          <a:xfrm>
            <a:off x="8293486" y="2000240"/>
            <a:ext cx="785818" cy="407196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3</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文本框 26"/>
          <p:cNvSpPr txBox="1"/>
          <p:nvPr/>
        </p:nvSpPr>
        <p:spPr>
          <a:xfrm>
            <a:off x="8289062" y="5857892"/>
            <a:ext cx="785818" cy="261610"/>
          </a:xfrm>
          <a:prstGeom prst="rect">
            <a:avLst/>
          </a:prstGeom>
          <a:solidFill>
            <a:schemeClr val="accent1">
              <a:lumMod val="40000"/>
              <a:lumOff val="60000"/>
            </a:schemeClr>
          </a:solidFill>
        </p:spPr>
        <p:txBody>
          <a:bodyPr wrap="square" rtlCol="0">
            <a:spAutoFit/>
          </a:bodyPr>
          <a:lstStyle/>
          <a:p>
            <a:r>
              <a:rPr lang="zh-CN" altLang="en-US" sz="1100" dirty="0" smtClean="0">
                <a:latin typeface="微软雅黑" panose="020B0503020204020204" pitchFamily="34" charset="-122"/>
                <a:ea typeface="微软雅黑" panose="020B0503020204020204" pitchFamily="34" charset="-122"/>
              </a:rPr>
              <a:t>环境噪声</a:t>
            </a:r>
            <a:endParaRPr lang="zh-CN" altLang="en-US" sz="11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2"/>
          <p:cNvSpPr txBox="1">
            <a:spLocks noChangeArrowheads="1"/>
          </p:cNvSpPr>
          <p:nvPr/>
        </p:nvSpPr>
        <p:spPr bwMode="auto">
          <a:xfrm>
            <a:off x="283306" y="801665"/>
            <a:ext cx="11834809"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400" dirty="0" smtClean="0">
                <a:latin typeface="Bahnschrift Light SemiCondensed" panose="020B0502040204020203" pitchFamily="34" charset="0"/>
                <a:ea typeface="黑体" panose="02010609060101010101" pitchFamily="49" charset="-122"/>
              </a:rPr>
              <a:t>         </a:t>
            </a:r>
            <a:r>
              <a:rPr lang="zh-CN" altLang="en-US" sz="2400" b="1" dirty="0" smtClean="0">
                <a:latin typeface="微软雅黑" panose="020B0503020204020204" pitchFamily="34" charset="-122"/>
                <a:ea typeface="微软雅黑" panose="020B0503020204020204" pitchFamily="34" charset="-122"/>
              </a:rPr>
              <a:t>噪音压制</a:t>
            </a:r>
            <a:r>
              <a:rPr lang="zh-CN" altLang="en-US" sz="2400" b="1" dirty="0">
                <a:latin typeface="微软雅黑" panose="020B0503020204020204" pitchFamily="34" charset="-122"/>
                <a:ea typeface="微软雅黑" panose="020B0503020204020204" pitchFamily="34" charset="-122"/>
              </a:rPr>
              <a:t>是</a:t>
            </a:r>
            <a:r>
              <a:rPr lang="zh-CN" altLang="en-US" sz="2400" b="1" dirty="0" smtClean="0">
                <a:latin typeface="微软雅黑" panose="020B0503020204020204" pitchFamily="34" charset="-122"/>
                <a:ea typeface="微软雅黑" panose="020B0503020204020204" pitchFamily="34" charset="-122"/>
              </a:rPr>
              <a:t>提高地震数据信噪比的重要</a:t>
            </a:r>
            <a:r>
              <a:rPr lang="zh-CN" altLang="en-US" sz="2400" b="1" dirty="0">
                <a:latin typeface="微软雅黑" panose="020B0503020204020204" pitchFamily="34" charset="-122"/>
                <a:ea typeface="微软雅黑" panose="020B0503020204020204" pitchFamily="34" charset="-122"/>
              </a:rPr>
              <a:t>手段，是</a:t>
            </a:r>
            <a:r>
              <a:rPr lang="zh-CN" altLang="en-US" sz="2400" b="1" dirty="0" smtClean="0">
                <a:latin typeface="微软雅黑" panose="020B0503020204020204" pitchFamily="34" charset="-122"/>
                <a:ea typeface="微软雅黑" panose="020B0503020204020204" pitchFamily="34" charset="-122"/>
              </a:rPr>
              <a:t>数据处理中的</a:t>
            </a:r>
            <a:r>
              <a:rPr lang="zh-CN" altLang="zh-CN" sz="2400" b="1" dirty="0">
                <a:latin typeface="微软雅黑" panose="020B0503020204020204" pitchFamily="34" charset="-122"/>
                <a:ea typeface="微软雅黑" panose="020B0503020204020204" pitchFamily="34" charset="-122"/>
              </a:rPr>
              <a:t>重要环节</a:t>
            </a:r>
            <a:r>
              <a:rPr lang="zh-CN" altLang="zh-CN" sz="2400" b="1" dirty="0" smtClean="0">
                <a:latin typeface="微软雅黑" panose="020B0503020204020204" pitchFamily="34" charset="-122"/>
                <a:ea typeface="微软雅黑" panose="020B0503020204020204" pitchFamily="34" charset="-122"/>
              </a:rPr>
              <a:t>。随着地震勘探</a:t>
            </a:r>
            <a:r>
              <a:rPr lang="zh-CN" altLang="en-US" sz="2400" b="1" dirty="0" smtClean="0">
                <a:latin typeface="微软雅黑" panose="020B0503020204020204" pitchFamily="34" charset="-122"/>
                <a:ea typeface="微软雅黑" panose="020B0503020204020204" pitchFamily="34" charset="-122"/>
              </a:rPr>
              <a:t>不断深入</a:t>
            </a:r>
            <a:r>
              <a:rPr lang="zh-CN"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在</a:t>
            </a:r>
            <a:r>
              <a:rPr lang="zh-CN" altLang="zh-CN" sz="2400" b="1" dirty="0" smtClean="0">
                <a:latin typeface="微软雅黑" panose="020B0503020204020204" pitchFamily="34" charset="-122"/>
                <a:ea typeface="微软雅黑" panose="020B0503020204020204" pitchFamily="34" charset="-122"/>
              </a:rPr>
              <a:t>沙漠</a:t>
            </a:r>
            <a:r>
              <a:rPr lang="zh-CN" altLang="zh-CN" sz="2400" b="1" dirty="0">
                <a:latin typeface="微软雅黑" panose="020B0503020204020204" pitchFamily="34" charset="-122"/>
                <a:ea typeface="微软雅黑" panose="020B0503020204020204" pitchFamily="34" charset="-122"/>
              </a:rPr>
              <a:t>、山区、</a:t>
            </a:r>
            <a:r>
              <a:rPr lang="zh-CN" altLang="zh-CN" sz="2400" b="1" dirty="0" smtClean="0">
                <a:latin typeface="微软雅黑" panose="020B0503020204020204" pitchFamily="34" charset="-122"/>
                <a:ea typeface="微软雅黑" panose="020B0503020204020204" pitchFamily="34" charset="-122"/>
              </a:rPr>
              <a:t>黄土塬</a:t>
            </a:r>
            <a:r>
              <a:rPr lang="zh-CN" altLang="en-US" sz="2400" b="1" dirty="0" smtClean="0">
                <a:latin typeface="微软雅黑" panose="020B0503020204020204" pitchFamily="34" charset="-122"/>
                <a:ea typeface="微软雅黑" panose="020B0503020204020204" pitchFamily="34" charset="-122"/>
              </a:rPr>
              <a:t>等</a:t>
            </a:r>
            <a:r>
              <a:rPr lang="zh-CN" altLang="zh-CN" sz="2400" b="1" dirty="0" smtClean="0">
                <a:latin typeface="微软雅黑" panose="020B0503020204020204" pitchFamily="34" charset="-122"/>
                <a:ea typeface="微软雅黑" panose="020B0503020204020204" pitchFamily="34" charset="-122"/>
              </a:rPr>
              <a:t>复杂</a:t>
            </a:r>
            <a:r>
              <a:rPr lang="zh-CN" altLang="en-US" sz="2400" b="1" dirty="0" smtClean="0">
                <a:latin typeface="微软雅黑" panose="020B0503020204020204" pitchFamily="34" charset="-122"/>
                <a:ea typeface="微软雅黑" panose="020B0503020204020204" pitchFamily="34" charset="-122"/>
              </a:rPr>
              <a:t>地表与地下</a:t>
            </a:r>
            <a:r>
              <a:rPr lang="zh-CN" altLang="zh-CN" sz="2400" b="1" dirty="0" smtClean="0">
                <a:latin typeface="微软雅黑" panose="020B0503020204020204" pitchFamily="34" charset="-122"/>
                <a:ea typeface="微软雅黑" panose="020B0503020204020204" pitchFamily="34" charset="-122"/>
              </a:rPr>
              <a:t>构造</a:t>
            </a:r>
            <a:r>
              <a:rPr lang="zh-CN" altLang="en-US" sz="2400" b="1" dirty="0">
                <a:latin typeface="微软雅黑" panose="020B0503020204020204" pitchFamily="34" charset="-122"/>
                <a:ea typeface="微软雅黑" panose="020B0503020204020204" pitchFamily="34" charset="-122"/>
              </a:rPr>
              <a:t>、</a:t>
            </a:r>
            <a:r>
              <a:rPr lang="zh-CN" altLang="zh-CN" sz="2400" b="1" dirty="0" smtClean="0">
                <a:latin typeface="微软雅黑" panose="020B0503020204020204" pitchFamily="34" charset="-122"/>
                <a:ea typeface="微软雅黑" panose="020B0503020204020204" pitchFamily="34" charset="-122"/>
              </a:rPr>
              <a:t>岩性</a:t>
            </a:r>
            <a:r>
              <a:rPr lang="zh-CN" altLang="en-US" sz="2400" b="1" dirty="0" smtClean="0">
                <a:latin typeface="微软雅黑" panose="020B0503020204020204" pitchFamily="34" charset="-122"/>
                <a:ea typeface="微软雅黑" panose="020B0503020204020204" pitchFamily="34" charset="-122"/>
              </a:rPr>
              <a:t>多变的双</a:t>
            </a:r>
            <a:r>
              <a:rPr lang="zh-CN" altLang="zh-CN" sz="2400" b="1" dirty="0" smtClean="0">
                <a:latin typeface="微软雅黑" panose="020B0503020204020204" pitchFamily="34" charset="-122"/>
                <a:ea typeface="微软雅黑" panose="020B0503020204020204" pitchFamily="34" charset="-122"/>
              </a:rPr>
              <a:t>复杂</a:t>
            </a:r>
            <a:r>
              <a:rPr lang="zh-CN" altLang="en-US" sz="2400" b="1" dirty="0" smtClean="0">
                <a:latin typeface="微软雅黑" panose="020B0503020204020204" pitchFamily="34" charset="-122"/>
                <a:ea typeface="微软雅黑" panose="020B0503020204020204" pitchFamily="34" charset="-122"/>
              </a:rPr>
              <a:t>探</a:t>
            </a:r>
            <a:r>
              <a:rPr lang="zh-CN" altLang="zh-CN" sz="2400" b="1" dirty="0" smtClean="0">
                <a:latin typeface="微软雅黑" panose="020B0503020204020204" pitchFamily="34" charset="-122"/>
                <a:ea typeface="微软雅黑" panose="020B0503020204020204" pitchFamily="34" charset="-122"/>
              </a:rPr>
              <a:t>区，</a:t>
            </a:r>
            <a:r>
              <a:rPr lang="zh-CN" altLang="en-US" sz="2400" b="1" dirty="0" smtClean="0">
                <a:latin typeface="微软雅黑" panose="020B0503020204020204" pitchFamily="34" charset="-122"/>
                <a:ea typeface="微软雅黑" panose="020B0503020204020204" pitchFamily="34" charset="-122"/>
              </a:rPr>
              <a:t>采集到的地震数据</a:t>
            </a:r>
            <a:r>
              <a:rPr lang="zh-CN" altLang="zh-CN" sz="2400" b="1" dirty="0">
                <a:latin typeface="微软雅黑" panose="020B0503020204020204" pitchFamily="34" charset="-122"/>
                <a:ea typeface="微软雅黑" panose="020B0503020204020204" pitchFamily="34" charset="-122"/>
              </a:rPr>
              <a:t>信噪比</a:t>
            </a:r>
            <a:r>
              <a:rPr lang="zh-CN" altLang="en-US" sz="2400" b="1" dirty="0" smtClean="0">
                <a:latin typeface="微软雅黑" panose="020B0503020204020204" pitchFamily="34" charset="-122"/>
                <a:ea typeface="微软雅黑" panose="020B0503020204020204" pitchFamily="34" charset="-122"/>
              </a:rPr>
              <a:t>低，需要有效压制噪音来提高成像质量。</a:t>
            </a:r>
            <a:endParaRPr lang="en-US" altLang="zh-CN" sz="2400" b="1" dirty="0">
              <a:latin typeface="微软雅黑" panose="020B0503020204020204" pitchFamily="34" charset="-122"/>
              <a:ea typeface="微软雅黑" panose="020B0503020204020204" pitchFamily="34" charset="-122"/>
            </a:endParaRPr>
          </a:p>
        </p:txBody>
      </p:sp>
      <p:grpSp>
        <p:nvGrpSpPr>
          <p:cNvPr id="2" name="组合 51"/>
          <p:cNvGrpSpPr/>
          <p:nvPr/>
        </p:nvGrpSpPr>
        <p:grpSpPr>
          <a:xfrm>
            <a:off x="666712" y="2285991"/>
            <a:ext cx="11001452" cy="4286281"/>
            <a:chOff x="666712" y="2786058"/>
            <a:chExt cx="11108720" cy="3607417"/>
          </a:xfrm>
        </p:grpSpPr>
        <p:grpSp>
          <p:nvGrpSpPr>
            <p:cNvPr id="3" name="组合 6"/>
            <p:cNvGrpSpPr/>
            <p:nvPr/>
          </p:nvGrpSpPr>
          <p:grpSpPr>
            <a:xfrm>
              <a:off x="666713" y="2786059"/>
              <a:ext cx="5664628" cy="3607418"/>
              <a:chOff x="507527" y="2501814"/>
              <a:chExt cx="4112183" cy="2361511"/>
            </a:xfrm>
          </p:grpSpPr>
          <p:grpSp>
            <p:nvGrpSpPr>
              <p:cNvPr id="4" name="组合 7"/>
              <p:cNvGrpSpPr/>
              <p:nvPr/>
            </p:nvGrpSpPr>
            <p:grpSpPr>
              <a:xfrm>
                <a:off x="507527" y="2501814"/>
                <a:ext cx="4112183" cy="2361511"/>
                <a:chOff x="4378546" y="2242957"/>
                <a:chExt cx="4182435" cy="2523066"/>
              </a:xfrm>
            </p:grpSpPr>
            <p:pic>
              <p:nvPicPr>
                <p:cNvPr id="63"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l="4602" t="6859" r="4237" b="6709"/>
                <a:stretch>
                  <a:fillRect/>
                </a:stretch>
              </p:blipFill>
              <p:spPr bwMode="auto">
                <a:xfrm>
                  <a:off x="5174525" y="2518548"/>
                  <a:ext cx="2736619" cy="1703756"/>
                </a:xfrm>
                <a:prstGeom prst="rect">
                  <a:avLst/>
                </a:prstGeom>
                <a:solidFill>
                  <a:srgbClr val="FFFFFF"/>
                </a:solidFill>
                <a:ln w="6350" cap="flat" cmpd="sng" algn="ctr">
                  <a:solidFill>
                    <a:srgbClr val="FF5050"/>
                  </a:solidFill>
                  <a:prstDash val="solid"/>
                </a:ln>
                <a:effectLst/>
              </p:spPr>
            </p:pic>
            <p:cxnSp>
              <p:nvCxnSpPr>
                <p:cNvPr id="64" name="直接箭头连接符 63"/>
                <p:cNvCxnSpPr/>
                <p:nvPr/>
              </p:nvCxnSpPr>
              <p:spPr bwMode="auto">
                <a:xfrm rot="5400000">
                  <a:off x="5988599" y="3181308"/>
                  <a:ext cx="35643" cy="1017551"/>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65" name="直接箭头连接符 64"/>
                <p:cNvCxnSpPr/>
                <p:nvPr/>
              </p:nvCxnSpPr>
              <p:spPr bwMode="auto">
                <a:xfrm rot="10800000">
                  <a:off x="5349948" y="2925496"/>
                  <a:ext cx="277581" cy="141703"/>
                </a:xfrm>
                <a:prstGeom prst="straightConnector1">
                  <a:avLst/>
                </a:prstGeom>
                <a:solidFill>
                  <a:srgbClr val="FFFFFF"/>
                </a:solidFill>
                <a:ln w="6350" cap="flat" cmpd="sng" algn="ctr">
                  <a:solidFill>
                    <a:srgbClr val="FF5050"/>
                  </a:solidFill>
                  <a:prstDash val="solid"/>
                  <a:tailEnd type="arrow"/>
                </a:ln>
                <a:effectLst/>
              </p:spPr>
            </p:cxnSp>
            <p:cxnSp>
              <p:nvCxnSpPr>
                <p:cNvPr id="66" name="直接箭头连接符 65"/>
                <p:cNvCxnSpPr/>
                <p:nvPr/>
              </p:nvCxnSpPr>
              <p:spPr bwMode="auto">
                <a:xfrm rot="10800000">
                  <a:off x="5349948" y="2925496"/>
                  <a:ext cx="1125170" cy="701559"/>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67" name="直接箭头连接符 66"/>
                <p:cNvCxnSpPr/>
                <p:nvPr/>
              </p:nvCxnSpPr>
              <p:spPr bwMode="auto">
                <a:xfrm rot="10800000">
                  <a:off x="5349948" y="2925496"/>
                  <a:ext cx="1269898" cy="351214"/>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68" name="直接箭头连接符 67"/>
                <p:cNvCxnSpPr/>
                <p:nvPr/>
              </p:nvCxnSpPr>
              <p:spPr bwMode="auto">
                <a:xfrm flipV="1">
                  <a:off x="7056257" y="3112405"/>
                  <a:ext cx="420083" cy="168652"/>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69" name="直接箭头连接符 68"/>
                <p:cNvCxnSpPr/>
                <p:nvPr/>
              </p:nvCxnSpPr>
              <p:spPr bwMode="auto">
                <a:xfrm rot="16200000" flipH="1">
                  <a:off x="7256138" y="2892204"/>
                  <a:ext cx="164305" cy="276097"/>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70" name="直接箭头连接符 69"/>
                <p:cNvCxnSpPr/>
                <p:nvPr/>
              </p:nvCxnSpPr>
              <p:spPr bwMode="auto">
                <a:xfrm flipV="1">
                  <a:off x="6956060" y="3112405"/>
                  <a:ext cx="520280" cy="415546"/>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71" name="直接箭头连接符 70"/>
                <p:cNvCxnSpPr/>
                <p:nvPr/>
              </p:nvCxnSpPr>
              <p:spPr bwMode="auto">
                <a:xfrm rot="16200000" flipH="1">
                  <a:off x="6504544" y="3682913"/>
                  <a:ext cx="287753" cy="266449"/>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72" name="直接箭头连接符 71"/>
                <p:cNvCxnSpPr/>
                <p:nvPr/>
              </p:nvCxnSpPr>
              <p:spPr bwMode="auto">
                <a:xfrm rot="5400000">
                  <a:off x="6484986" y="3244757"/>
                  <a:ext cx="1011914" cy="418599"/>
                </a:xfrm>
                <a:prstGeom prst="straightConnector1">
                  <a:avLst/>
                </a:prstGeom>
                <a:noFill/>
                <a:ln w="6350" cap="flat" cmpd="sng" algn="ctr">
                  <a:solidFill>
                    <a:srgbClr val="FF5050"/>
                  </a:solidFill>
                  <a:prstDash val="solid"/>
                  <a:round/>
                  <a:headEnd type="none" w="med" len="med"/>
                  <a:tailEnd type="arrow" w="med" len="med"/>
                </a:ln>
                <a:effectLst/>
              </p:spPr>
            </p:cxnSp>
            <p:pic>
              <p:nvPicPr>
                <p:cNvPr id="73"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7288" y="3021626"/>
                  <a:ext cx="80161" cy="89716"/>
                </a:xfrm>
                <a:prstGeom prst="rect">
                  <a:avLst/>
                </a:prstGeom>
                <a:solidFill>
                  <a:srgbClr val="FFFFFF"/>
                </a:solidFill>
                <a:ln w="6350" cap="flat" cmpd="sng" algn="ctr">
                  <a:solidFill>
                    <a:srgbClr val="FF5050"/>
                  </a:solidFill>
                  <a:prstDash val="solid"/>
                </a:ln>
                <a:effectLst/>
              </p:spPr>
            </p:pic>
            <p:pic>
              <p:nvPicPr>
                <p:cNvPr id="74"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937" y="2848064"/>
                  <a:ext cx="80161" cy="90554"/>
                </a:xfrm>
                <a:prstGeom prst="rect">
                  <a:avLst/>
                </a:prstGeom>
                <a:solidFill>
                  <a:srgbClr val="FFFFFF"/>
                </a:solidFill>
                <a:ln w="6350" cap="flat" cmpd="sng" algn="ctr">
                  <a:solidFill>
                    <a:srgbClr val="FF5050"/>
                  </a:solidFill>
                  <a:prstDash val="solid"/>
                </a:ln>
                <a:effectLst/>
              </p:spPr>
            </p:pic>
            <p:pic>
              <p:nvPicPr>
                <p:cNvPr id="75"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508" y="3215311"/>
                  <a:ext cx="80161" cy="89715"/>
                </a:xfrm>
                <a:prstGeom prst="rect">
                  <a:avLst/>
                </a:prstGeom>
                <a:solidFill>
                  <a:srgbClr val="FFFFFF"/>
                </a:solidFill>
                <a:ln w="6350" cap="flat" cmpd="sng" algn="ctr">
                  <a:solidFill>
                    <a:srgbClr val="FF5050"/>
                  </a:solidFill>
                  <a:prstDash val="solid"/>
                </a:ln>
                <a:effectLst/>
              </p:spPr>
            </p:pic>
            <p:pic>
              <p:nvPicPr>
                <p:cNvPr id="76"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6646" y="3265619"/>
                  <a:ext cx="80161" cy="90554"/>
                </a:xfrm>
                <a:prstGeom prst="rect">
                  <a:avLst/>
                </a:prstGeom>
                <a:solidFill>
                  <a:srgbClr val="FFFFFF"/>
                </a:solidFill>
                <a:ln w="6350" cap="flat" cmpd="sng" algn="ctr">
                  <a:solidFill>
                    <a:srgbClr val="FF5050"/>
                  </a:solidFill>
                  <a:prstDash val="solid"/>
                </a:ln>
                <a:effectLst/>
              </p:spPr>
            </p:pic>
            <p:pic>
              <p:nvPicPr>
                <p:cNvPr id="77"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928" y="3235434"/>
                  <a:ext cx="80161" cy="90554"/>
                </a:xfrm>
                <a:prstGeom prst="rect">
                  <a:avLst/>
                </a:prstGeom>
                <a:solidFill>
                  <a:srgbClr val="FFFFFF"/>
                </a:solidFill>
                <a:ln w="6350" cap="flat" cmpd="sng" algn="ctr">
                  <a:solidFill>
                    <a:srgbClr val="FF5050"/>
                  </a:solidFill>
                  <a:prstDash val="solid"/>
                </a:ln>
                <a:effectLst/>
              </p:spPr>
            </p:pic>
            <p:pic>
              <p:nvPicPr>
                <p:cNvPr id="78"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9260" y="2858126"/>
                  <a:ext cx="80904" cy="89715"/>
                </a:xfrm>
                <a:prstGeom prst="rect">
                  <a:avLst/>
                </a:prstGeom>
                <a:solidFill>
                  <a:srgbClr val="FFFFFF"/>
                </a:solidFill>
                <a:ln w="6350" cap="flat" cmpd="sng" algn="ctr">
                  <a:solidFill>
                    <a:srgbClr val="FF5050"/>
                  </a:solidFill>
                  <a:prstDash val="solid"/>
                </a:ln>
                <a:effectLst/>
              </p:spPr>
            </p:pic>
            <p:pic>
              <p:nvPicPr>
                <p:cNvPr id="79"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5726" y="3482780"/>
                  <a:ext cx="80161" cy="89716"/>
                </a:xfrm>
                <a:prstGeom prst="rect">
                  <a:avLst/>
                </a:prstGeom>
                <a:solidFill>
                  <a:srgbClr val="FFFFFF"/>
                </a:solidFill>
                <a:ln w="6350" cap="flat" cmpd="sng" algn="ctr">
                  <a:solidFill>
                    <a:srgbClr val="FF5050"/>
                  </a:solidFill>
                  <a:prstDash val="solid"/>
                </a:ln>
                <a:effectLst/>
              </p:spPr>
            </p:pic>
            <p:pic>
              <p:nvPicPr>
                <p:cNvPr id="80"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3689" y="2986410"/>
                  <a:ext cx="80904" cy="89716"/>
                </a:xfrm>
                <a:prstGeom prst="rect">
                  <a:avLst/>
                </a:prstGeom>
                <a:solidFill>
                  <a:srgbClr val="FFFFFF"/>
                </a:solidFill>
                <a:ln w="6350" cap="flat" cmpd="sng" algn="ctr">
                  <a:solidFill>
                    <a:srgbClr val="FF5050"/>
                  </a:solidFill>
                  <a:prstDash val="solid"/>
                </a:ln>
                <a:effectLst/>
              </p:spPr>
            </p:pic>
            <p:cxnSp>
              <p:nvCxnSpPr>
                <p:cNvPr id="81" name="直接箭头连接符 80"/>
                <p:cNvCxnSpPr/>
                <p:nvPr/>
              </p:nvCxnSpPr>
              <p:spPr bwMode="auto">
                <a:xfrm>
                  <a:off x="6864770" y="3030686"/>
                  <a:ext cx="611569" cy="81718"/>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85" name="直接箭头连接符 84"/>
                <p:cNvCxnSpPr/>
                <p:nvPr/>
              </p:nvCxnSpPr>
              <p:spPr bwMode="auto">
                <a:xfrm flipV="1">
                  <a:off x="5956322" y="2823783"/>
                  <a:ext cx="587819" cy="69547"/>
                </a:xfrm>
                <a:prstGeom prst="straightConnector1">
                  <a:avLst/>
                </a:prstGeom>
                <a:solidFill>
                  <a:srgbClr val="FFFFFF"/>
                </a:solidFill>
                <a:ln w="6350" cap="flat" cmpd="sng" algn="ctr">
                  <a:solidFill>
                    <a:srgbClr val="FF5050"/>
                  </a:solidFill>
                  <a:prstDash val="solid"/>
                  <a:tailEnd type="arrow"/>
                </a:ln>
                <a:effectLst/>
              </p:spPr>
            </p:cxnSp>
            <p:sp>
              <p:nvSpPr>
                <p:cNvPr id="87" name="圆角矩形 68"/>
                <p:cNvSpPr/>
                <p:nvPr/>
              </p:nvSpPr>
              <p:spPr bwMode="auto">
                <a:xfrm flipH="1">
                  <a:off x="4531749" y="3522809"/>
                  <a:ext cx="953117" cy="219163"/>
                </a:xfrm>
                <a:prstGeom prst="roundRect">
                  <a:avLst>
                    <a:gd name="adj" fmla="val 50000"/>
                  </a:avLst>
                </a:prstGeom>
                <a:solidFill>
                  <a:srgbClr val="FFFFFF"/>
                </a:solidFill>
                <a:ln w="6350" cap="flat" cmpd="sng" algn="ctr">
                  <a:solidFill>
                    <a:srgbClr val="FF5050"/>
                  </a:solidFill>
                  <a:prstDash val="solid"/>
                </a:ln>
                <a:effectLst/>
              </p:spPr>
              <p:txBody>
                <a:bodyPr lIns="28452" tIns="14225" rIns="28452" bIns="14225" anchor="ctr"/>
                <a:lstStyle/>
                <a:p>
                  <a:pPr eaLnBrk="1" fontAlgn="auto" hangingPunct="1">
                    <a:spcBef>
                      <a:spcPts val="0"/>
                    </a:spcBef>
                    <a:spcAft>
                      <a:spcPts val="0"/>
                    </a:spcAft>
                    <a:defRPr/>
                  </a:pPr>
                  <a:r>
                    <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复杂高陡构造领域</a:t>
                  </a:r>
                  <a:endPar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圆角矩形 85"/>
                <p:cNvSpPr/>
                <p:nvPr/>
              </p:nvSpPr>
              <p:spPr bwMode="auto">
                <a:xfrm flipH="1">
                  <a:off x="6304646" y="3959741"/>
                  <a:ext cx="953117" cy="219163"/>
                </a:xfrm>
                <a:prstGeom prst="roundRect">
                  <a:avLst>
                    <a:gd name="adj" fmla="val 50000"/>
                  </a:avLst>
                </a:prstGeom>
                <a:solidFill>
                  <a:srgbClr val="FFFFFF"/>
                </a:solidFill>
                <a:ln w="6350" cap="flat" cmpd="sng" algn="ctr">
                  <a:solidFill>
                    <a:srgbClr val="FF5050"/>
                  </a:solidFill>
                  <a:prstDash val="solid"/>
                </a:ln>
                <a:effectLst/>
              </p:spPr>
              <p:txBody>
                <a:bodyPr lIns="28452" tIns="14225" rIns="28452" bIns="14225" anchor="ctr"/>
                <a:lstStyle/>
                <a:p>
                  <a:pPr eaLnBrk="1" fontAlgn="auto" hangingPunct="1">
                    <a:spcBef>
                      <a:spcPts val="0"/>
                    </a:spcBef>
                    <a:spcAft>
                      <a:spcPts val="0"/>
                    </a:spcAft>
                    <a:defRPr/>
                  </a:pPr>
                  <a:r>
                    <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非常规勘探领域</a:t>
                  </a:r>
                  <a:endPar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圆角矩形 86"/>
                <p:cNvSpPr/>
                <p:nvPr/>
              </p:nvSpPr>
              <p:spPr bwMode="auto">
                <a:xfrm flipH="1">
                  <a:off x="7504862" y="2995519"/>
                  <a:ext cx="1056119" cy="219163"/>
                </a:xfrm>
                <a:prstGeom prst="roundRect">
                  <a:avLst>
                    <a:gd name="adj" fmla="val 50000"/>
                  </a:avLst>
                </a:prstGeom>
                <a:solidFill>
                  <a:srgbClr val="FFFFFF"/>
                </a:solidFill>
                <a:ln w="6350" cap="flat" cmpd="sng" algn="ctr">
                  <a:solidFill>
                    <a:srgbClr val="FF5050"/>
                  </a:solidFill>
                  <a:prstDash val="solid"/>
                </a:ln>
                <a:effectLst/>
              </p:spPr>
              <p:txBody>
                <a:bodyPr lIns="28452" tIns="14225" rIns="28452" bIns="14225" anchor="ctr"/>
                <a:lstStyle/>
                <a:p>
                  <a:pPr eaLnBrk="1" fontAlgn="auto" hangingPunct="1">
                    <a:spcBef>
                      <a:spcPts val="0"/>
                    </a:spcBef>
                    <a:spcAft>
                      <a:spcPts val="0"/>
                    </a:spcAft>
                    <a:defRPr/>
                  </a:pPr>
                  <a:r>
                    <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富油气高精细勘探区</a:t>
                  </a:r>
                  <a:endPar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10"/>
                <p:cNvSpPr>
                  <a:spLocks noChangeAspect="1"/>
                </p:cNvSpPr>
                <p:nvPr/>
              </p:nvSpPr>
              <p:spPr bwMode="auto">
                <a:xfrm>
                  <a:off x="6161928" y="4184006"/>
                  <a:ext cx="1819760" cy="582017"/>
                </a:xfrm>
                <a:prstGeom prst="hexagon">
                  <a:avLst/>
                </a:prstGeom>
                <a:solidFill>
                  <a:srgbClr val="FFFFFF"/>
                </a:solidFill>
                <a:ln w="6350" cap="flat" cmpd="sng" algn="ctr">
                  <a:solidFill>
                    <a:srgbClr val="FF5050"/>
                  </a:solidFill>
                  <a:prstDash val="solid"/>
                </a:ln>
                <a:effectLst/>
              </p:spPr>
              <p:txBody>
                <a:bodyPr lIns="28452" tIns="14225" rIns="28452" bIns="14225" anchor="ctr"/>
                <a:lstStyle/>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地表复杂、震源难以实施</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深层地震成像品质差</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提高地质甜点预测精度</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提高裂缝和脆性预测精度</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矩形 10"/>
                <p:cNvSpPr>
                  <a:spLocks noChangeAspect="1"/>
                </p:cNvSpPr>
                <p:nvPr/>
              </p:nvSpPr>
              <p:spPr bwMode="auto">
                <a:xfrm>
                  <a:off x="5971567" y="2242957"/>
                  <a:ext cx="2284028" cy="430315"/>
                </a:xfrm>
                <a:prstGeom prst="hexagon">
                  <a:avLst/>
                </a:prstGeom>
                <a:solidFill>
                  <a:srgbClr val="FFFFFF"/>
                </a:solidFill>
                <a:ln w="6350" cap="flat" cmpd="sng" algn="ctr">
                  <a:solidFill>
                    <a:srgbClr val="FF5050"/>
                  </a:solidFill>
                  <a:prstDash val="solid"/>
                </a:ln>
                <a:effectLst/>
              </p:spPr>
              <p:txBody>
                <a:bodyPr lIns="28452" tIns="14225" rIns="28452" bIns="14225" anchor="ctr"/>
                <a:lstStyle/>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提高内幕成像精度和地震分辨率</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层间多次波的消除</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提高薄互层预测精度及岩性目标落实精度</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圆角矩形 87"/>
                <p:cNvSpPr/>
                <p:nvPr/>
              </p:nvSpPr>
              <p:spPr bwMode="auto">
                <a:xfrm flipH="1">
                  <a:off x="6078888" y="2672877"/>
                  <a:ext cx="929836" cy="219163"/>
                </a:xfrm>
                <a:prstGeom prst="roundRect">
                  <a:avLst>
                    <a:gd name="adj" fmla="val 50000"/>
                  </a:avLst>
                </a:prstGeom>
                <a:solidFill>
                  <a:srgbClr val="FFFFFF"/>
                </a:solidFill>
                <a:ln w="6350" cap="flat" cmpd="sng" algn="ctr">
                  <a:solidFill>
                    <a:srgbClr val="FF5050"/>
                  </a:solidFill>
                  <a:prstDash val="solid"/>
                </a:ln>
                <a:effectLst/>
              </p:spPr>
              <p:txBody>
                <a:bodyPr lIns="28452" tIns="14225" rIns="28452" bIns="14225" anchor="ctr"/>
                <a:lstStyle/>
                <a:p>
                  <a:pPr eaLnBrk="1" fontAlgn="auto" hangingPunct="1">
                    <a:spcBef>
                      <a:spcPts val="0"/>
                    </a:spcBef>
                    <a:spcAft>
                      <a:spcPts val="0"/>
                    </a:spcAft>
                    <a:defRPr/>
                  </a:pPr>
                  <a:r>
                    <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地层岩性圈闭领域</a:t>
                  </a:r>
                  <a:endPar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矩形 10"/>
                <p:cNvSpPr>
                  <a:spLocks noChangeAspect="1"/>
                </p:cNvSpPr>
                <p:nvPr/>
              </p:nvSpPr>
              <p:spPr bwMode="auto">
                <a:xfrm>
                  <a:off x="4378546" y="2326188"/>
                  <a:ext cx="1643071" cy="487677"/>
                </a:xfrm>
                <a:prstGeom prst="hexagon">
                  <a:avLst/>
                </a:prstGeom>
                <a:solidFill>
                  <a:srgbClr val="FFFFFF"/>
                </a:solidFill>
                <a:ln w="6350" cap="flat" cmpd="sng" algn="ctr">
                  <a:solidFill>
                    <a:srgbClr val="FF5050"/>
                  </a:solidFill>
                  <a:prstDash val="solid"/>
                </a:ln>
                <a:effectLst/>
              </p:spPr>
              <p:txBody>
                <a:bodyPr lIns="28452" tIns="14225" rIns="28452" bIns="14225" anchor="ctr"/>
                <a:lstStyle/>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巨厚表层的吸收衰减问题</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储层埋藏深度大</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储层形态与结构复杂</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储层非均质性强</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圆角矩形 60"/>
                <p:cNvSpPr/>
                <p:nvPr/>
              </p:nvSpPr>
              <p:spPr bwMode="auto">
                <a:xfrm flipH="1">
                  <a:off x="4611456" y="2824587"/>
                  <a:ext cx="821190" cy="252908"/>
                </a:xfrm>
                <a:prstGeom prst="roundRect">
                  <a:avLst>
                    <a:gd name="adj" fmla="val 50000"/>
                  </a:avLst>
                </a:prstGeom>
                <a:solidFill>
                  <a:srgbClr val="FFFFFF"/>
                </a:solidFill>
                <a:ln w="6350" cap="flat" cmpd="sng" algn="ctr">
                  <a:solidFill>
                    <a:srgbClr val="FF5050"/>
                  </a:solidFill>
                  <a:prstDash val="solid"/>
                </a:ln>
                <a:effectLst/>
              </p:spPr>
              <p:txBody>
                <a:bodyPr lIns="28452" tIns="14225" rIns="28452" bIns="14225" anchor="ctr"/>
                <a:lstStyle/>
                <a:p>
                  <a:pPr eaLnBrk="1" fontAlgn="auto" hangingPunct="1">
                    <a:spcBef>
                      <a:spcPts val="0"/>
                    </a:spcBef>
                    <a:spcAft>
                      <a:spcPts val="0"/>
                    </a:spcAft>
                    <a:defRPr/>
                  </a:pPr>
                  <a:r>
                    <a:rPr lang="zh-CN" altLang="zh-CN"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rPr>
                    <a:t>碳酸盐岩领域</a:t>
                  </a:r>
                  <a:endParaRPr lang="zh-CN" altLang="en-US" sz="700" b="1" kern="0" dirty="0">
                    <a:solidFill>
                      <a:srgbClr val="0000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95" name="直接箭头连接符 94"/>
                <p:cNvCxnSpPr/>
                <p:nvPr/>
              </p:nvCxnSpPr>
              <p:spPr bwMode="auto">
                <a:xfrm>
                  <a:off x="6676994" y="3310615"/>
                  <a:ext cx="104650" cy="649399"/>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96" name="直接箭头连接符 95"/>
                <p:cNvCxnSpPr/>
                <p:nvPr/>
              </p:nvCxnSpPr>
              <p:spPr bwMode="auto">
                <a:xfrm>
                  <a:off x="5956322" y="2893330"/>
                  <a:ext cx="840908" cy="1052774"/>
                </a:xfrm>
                <a:prstGeom prst="straightConnector1">
                  <a:avLst/>
                </a:prstGeom>
                <a:noFill/>
                <a:ln w="6350" cap="flat" cmpd="sng" algn="ctr">
                  <a:solidFill>
                    <a:srgbClr val="FF5050"/>
                  </a:solidFill>
                  <a:prstDash val="solid"/>
                  <a:round/>
                  <a:headEnd type="none" w="med" len="med"/>
                  <a:tailEnd type="arrow" w="med" len="med"/>
                </a:ln>
                <a:effectLst/>
              </p:spPr>
            </p:cxnSp>
            <p:pic>
              <p:nvPicPr>
                <p:cNvPr id="97" name="Picture 9" descr="x1"/>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4920" y="3582558"/>
                  <a:ext cx="80161" cy="89715"/>
                </a:xfrm>
                <a:prstGeom prst="rect">
                  <a:avLst/>
                </a:prstGeom>
                <a:solidFill>
                  <a:srgbClr val="FFFFFF"/>
                </a:solidFill>
                <a:ln w="6350" cap="flat" cmpd="sng" algn="ctr">
                  <a:solidFill>
                    <a:srgbClr val="FF5050"/>
                  </a:solidFill>
                  <a:prstDash val="solid"/>
                </a:ln>
                <a:effectLst/>
              </p:spPr>
            </p:pic>
            <p:cxnSp>
              <p:nvCxnSpPr>
                <p:cNvPr id="98" name="直接箭头连接符 97"/>
                <p:cNvCxnSpPr/>
                <p:nvPr/>
              </p:nvCxnSpPr>
              <p:spPr bwMode="auto">
                <a:xfrm rot="16200000" flipV="1">
                  <a:off x="6369716" y="2998209"/>
                  <a:ext cx="441626" cy="92774"/>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99" name="直接箭头连接符 98"/>
                <p:cNvCxnSpPr/>
                <p:nvPr/>
              </p:nvCxnSpPr>
              <p:spPr bwMode="auto">
                <a:xfrm rot="10800000">
                  <a:off x="6544142" y="2823783"/>
                  <a:ext cx="615280" cy="79110"/>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100" name="直接箭头连接符 99"/>
                <p:cNvCxnSpPr/>
                <p:nvPr/>
              </p:nvCxnSpPr>
              <p:spPr bwMode="auto">
                <a:xfrm rot="10800000">
                  <a:off x="6544142" y="2823783"/>
                  <a:ext cx="431958" cy="457274"/>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101" name="直接箭头连接符 100"/>
                <p:cNvCxnSpPr/>
                <p:nvPr/>
              </p:nvCxnSpPr>
              <p:spPr bwMode="auto">
                <a:xfrm rot="5400000">
                  <a:off x="5231294" y="3311370"/>
                  <a:ext cx="668524" cy="161057"/>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102" name="直接箭头连接符 101"/>
                <p:cNvCxnSpPr/>
                <p:nvPr/>
              </p:nvCxnSpPr>
              <p:spPr bwMode="auto">
                <a:xfrm rot="5400000">
                  <a:off x="5282577" y="3108821"/>
                  <a:ext cx="819790" cy="414888"/>
                </a:xfrm>
                <a:prstGeom prst="straightConnector1">
                  <a:avLst/>
                </a:prstGeom>
                <a:noFill/>
                <a:ln w="6350" cap="flat" cmpd="sng" algn="ctr">
                  <a:solidFill>
                    <a:srgbClr val="FF5050"/>
                  </a:solidFill>
                  <a:prstDash val="solid"/>
                  <a:round/>
                  <a:headEnd type="none" w="med" len="med"/>
                  <a:tailEnd type="arrow" w="med" len="med"/>
                </a:ln>
                <a:effectLst/>
              </p:spPr>
            </p:cxnSp>
            <p:cxnSp>
              <p:nvCxnSpPr>
                <p:cNvPr id="103" name="直接箭头连接符 102"/>
                <p:cNvCxnSpPr/>
                <p:nvPr/>
              </p:nvCxnSpPr>
              <p:spPr bwMode="auto">
                <a:xfrm rot="10800000" flipV="1">
                  <a:off x="5485027" y="3307137"/>
                  <a:ext cx="539577" cy="419023"/>
                </a:xfrm>
                <a:prstGeom prst="straightConnector1">
                  <a:avLst/>
                </a:prstGeom>
                <a:noFill/>
                <a:ln w="6350" cap="flat" cmpd="sng" algn="ctr">
                  <a:solidFill>
                    <a:srgbClr val="FF5050"/>
                  </a:solidFill>
                  <a:prstDash val="solid"/>
                  <a:round/>
                  <a:headEnd type="none" w="med" len="med"/>
                  <a:tailEnd type="arrow" w="med" len="med"/>
                </a:ln>
                <a:effectLst/>
              </p:spPr>
            </p:cxnSp>
            <p:sp>
              <p:nvSpPr>
                <p:cNvPr id="104" name="矩形 10"/>
                <p:cNvSpPr>
                  <a:spLocks noChangeAspect="1"/>
                </p:cNvSpPr>
                <p:nvPr/>
              </p:nvSpPr>
              <p:spPr bwMode="auto">
                <a:xfrm>
                  <a:off x="4406434" y="3781582"/>
                  <a:ext cx="1584044" cy="685066"/>
                </a:xfrm>
                <a:prstGeom prst="hexagon">
                  <a:avLst/>
                </a:prstGeom>
                <a:solidFill>
                  <a:srgbClr val="FFFFFF"/>
                </a:solidFill>
                <a:ln w="6350" cap="flat" cmpd="sng" algn="ctr">
                  <a:solidFill>
                    <a:srgbClr val="FF5050"/>
                  </a:solidFill>
                  <a:prstDash val="solid"/>
                </a:ln>
                <a:effectLst/>
              </p:spPr>
              <p:txBody>
                <a:bodyPr lIns="28452" tIns="14225" rIns="28452" bIns="14225" anchor="ctr"/>
                <a:lstStyle/>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地表、地下复杂</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提高地震资料信噪比</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提高偏移成像精度</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eaLnBrk="1" fontAlgn="auto" hangingPunct="1">
                    <a:lnSpc>
                      <a:spcPct val="114000"/>
                    </a:lnSpc>
                    <a:spcBef>
                      <a:spcPts val="0"/>
                    </a:spcBef>
                    <a:spcAft>
                      <a:spcPts val="0"/>
                    </a:spcAft>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提高复杂构造落实精度</a:t>
                  </a:r>
                  <a:endParaRPr lang="en-US" altLang="zh-CN"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9" name="矩形 58"/>
              <p:cNvSpPr/>
              <p:nvPr/>
            </p:nvSpPr>
            <p:spPr>
              <a:xfrm>
                <a:off x="3586040" y="3392611"/>
                <a:ext cx="978009" cy="1051042"/>
              </a:xfrm>
              <a:prstGeom prst="rect">
                <a:avLst/>
              </a:prstGeom>
              <a:solidFill>
                <a:srgbClr val="FFFFFF"/>
              </a:solidFill>
              <a:ln w="6350">
                <a:solidFill>
                  <a:srgbClr val="FF5050"/>
                </a:solidFill>
              </a:ln>
            </p:spPr>
            <p:txBody>
              <a:bodyPr wrap="square">
                <a:spAutoFit/>
              </a:bodyPr>
              <a:lstStyle/>
              <a:p>
                <a:pPr algn="just">
                  <a:lnSpc>
                    <a:spcPct val="114000"/>
                  </a:lnSpc>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两宽一高的经济一体化的有效性</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14000"/>
                  </a:lnSpc>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干扰发育，地震记录信噪比低</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14000"/>
                  </a:lnSpc>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中深层地震能量弱、资料信噪比低</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14000"/>
                  </a:lnSpc>
                  <a:buClr>
                    <a:srgbClr val="FF0000"/>
                  </a:buClr>
                  <a:buFont typeface="Wingdings" panose="05000000000000000000" pitchFamily="2" charset="2"/>
                  <a:buChar char="Ø"/>
                  <a:defRPr/>
                </a:pPr>
                <a:r>
                  <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潜山及构造落实难</a:t>
                </a:r>
                <a:endParaRPr lang="zh-CN" altLang="en-US" sz="700" kern="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57" name="图片 56"/>
            <p:cNvPicPr>
              <a:picLocks noChangeAspect="1"/>
            </p:cNvPicPr>
            <p:nvPr/>
          </p:nvPicPr>
          <p:blipFill>
            <a:blip r:embed="rId3" cstate="print"/>
            <a:stretch>
              <a:fillRect/>
            </a:stretch>
          </p:blipFill>
          <p:spPr>
            <a:xfrm>
              <a:off x="6384032" y="2910494"/>
              <a:ext cx="5391400" cy="3038786"/>
            </a:xfrm>
            <a:prstGeom prst="rect">
              <a:avLst/>
            </a:prstGeom>
            <a:ln w="6350">
              <a:solidFill>
                <a:srgbClr val="FF5050"/>
              </a:solidFill>
            </a:ln>
          </p:spPr>
        </p:pic>
      </p:grpSp>
      <p:sp>
        <p:nvSpPr>
          <p:cNvPr id="105" name="矩形 104"/>
          <p:cNvSpPr/>
          <p:nvPr/>
        </p:nvSpPr>
        <p:spPr>
          <a:xfrm>
            <a:off x="3667108" y="-71462"/>
            <a:ext cx="2768707" cy="830997"/>
          </a:xfrm>
          <a:prstGeom prst="rect">
            <a:avLst/>
          </a:prstGeom>
        </p:spPr>
        <p:txBody>
          <a:bodyPr wrap="none">
            <a:spAutoFit/>
          </a:bodyPr>
          <a:lstStyle/>
          <a:p>
            <a:pPr indent="539750">
              <a:lnSpc>
                <a:spcPct val="150000"/>
              </a:lnSpc>
            </a:pPr>
            <a:r>
              <a:rPr lang="zh-CN" altLang="en-US" sz="3200" b="1" dirty="0" smtClean="0">
                <a:latin typeface="微软雅黑" panose="020B0503020204020204" pitchFamily="34" charset="-122"/>
                <a:ea typeface="微软雅黑" panose="020B0503020204020204" pitchFamily="34" charset="-122"/>
              </a:rPr>
              <a:t>      概    况</a:t>
            </a:r>
            <a:endParaRPr lang="en-US" altLang="zh-CN" sz="3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52757"/>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3</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428868"/>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3714752"/>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063802" y="1139116"/>
            <a:ext cx="10441160" cy="1421928"/>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、首先进行异常振幅评估，确定噪声主频及衰减策略。（分域、分步，分频）</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、噪声压制前仔细实验，确定双门槛系数和噪声地震道数。</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en-US" altLang="zh-CN" sz="2400" dirty="0" err="1"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、采用数据分域处理时，要分析炮间能量，检波点道集之间能量是否均衡。</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81092" y="2786058"/>
            <a:ext cx="10072758" cy="941155"/>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本方法采用六分法、双门槛系数控制频率域噪声建模，时间域减去噪声的方法压制异常噪声，区域性噪声压制精度高。</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023902" y="4143380"/>
            <a:ext cx="6000792" cy="535531"/>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模块执行效率相对较低，应用成本较高。</a:t>
            </a:r>
            <a:endParaRPr lang="en-US" altLang="zh-CN" sz="2400" dirty="0" smtClean="0">
              <a:latin typeface="微软雅黑" panose="020B0503020204020204" pitchFamily="34" charset="-122"/>
              <a:ea typeface="微软雅黑" panose="020B0503020204020204" pitchFamily="34" charset="-122"/>
            </a:endParaRPr>
          </a:p>
        </p:txBody>
      </p:sp>
      <p:sp>
        <p:nvSpPr>
          <p:cNvPr id="17" name="矩形 16"/>
          <p:cNvSpPr/>
          <p:nvPr/>
        </p:nvSpPr>
        <p:spPr>
          <a:xfrm>
            <a:off x="1023902" y="4857760"/>
            <a:ext cx="11001452" cy="978729"/>
          </a:xfrm>
          <a:prstGeom prst="rect">
            <a:avLst/>
          </a:prstGeom>
        </p:spPr>
        <p:txBody>
          <a:bodyPr wrap="square">
            <a:spAutoFit/>
          </a:bodyPr>
          <a:lstStyle/>
          <a:p>
            <a:pPr>
              <a:lnSpc>
                <a:spcPct val="120000"/>
              </a:lnSpc>
            </a:pPr>
            <a:r>
              <a:rPr lang="zh-CN" altLang="en-US" sz="2400" dirty="0" smtClean="0">
                <a:solidFill>
                  <a:srgbClr val="3399FF"/>
                </a:solidFill>
                <a:latin typeface="微软雅黑" panose="020B0503020204020204" pitchFamily="34" charset="-122"/>
                <a:ea typeface="微软雅黑" panose="020B0503020204020204" pitchFamily="34" charset="-122"/>
              </a:rPr>
              <a:t>解决策略</a:t>
            </a:r>
            <a:r>
              <a:rPr lang="zh-CN" altLang="en-US" sz="2400" dirty="0" smtClean="0">
                <a:latin typeface="微软雅黑" panose="020B0503020204020204" pitchFamily="34" charset="-122"/>
                <a:ea typeface="微软雅黑" panose="020B0503020204020204" pitchFamily="34" charset="-122"/>
              </a:rPr>
              <a:t>：</a:t>
            </a: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、优化程序提高效率；</a:t>
            </a: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、采用多节点并行方法；</a:t>
            </a:r>
            <a:r>
              <a:rPr lang="en-US" altLang="zh-CN" sz="2400" dirty="0"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；应用时尽量减少分频个数（通过参数提效）。</a:t>
            </a:r>
            <a:endParaRPr lang="en-US" altLang="zh-CN" sz="2400" dirty="0" smtClean="0">
              <a:latin typeface="微软雅黑" panose="020B0503020204020204" pitchFamily="34" charset="-122"/>
              <a:ea typeface="微软雅黑" panose="020B0503020204020204" pitchFamily="34" charset="-122"/>
            </a:endParaRPr>
          </a:p>
        </p:txBody>
      </p:sp>
      <p:sp>
        <p:nvSpPr>
          <p:cNvPr id="18" name="矩形 17"/>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异常振幅压制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887760" y="2708923"/>
          <a:ext cx="10920535" cy="3312365"/>
        </p:xfrm>
        <a:graphic>
          <a:graphicData uri="http://schemas.openxmlformats.org/drawingml/2006/table">
            <a:tbl>
              <a:tblPr firstRow="1" bandRow="1">
                <a:tableStyleId>{5C22544A-7EE6-4342-B048-85BDC9FD1C3A}</a:tableStyleId>
              </a:tblPr>
              <a:tblGrid>
                <a:gridCol w="1611226"/>
                <a:gridCol w="2577472"/>
                <a:gridCol w="6731837"/>
              </a:tblGrid>
              <a:tr h="662473">
                <a:tc rowSpan="5">
                  <a:txBody>
                    <a:bodyPr/>
                    <a:lstStyle/>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ctr" defTabSz="914400" rtl="0" eaLnBrk="1" latinLnBrk="0" hangingPunct="1"/>
                      <a:endParaRPr lang="en-US" altLang="zh-CN" sz="2000" b="0" i="0" kern="1200" dirty="0">
                        <a:solidFill>
                          <a:schemeClr val="lt1"/>
                        </a:solidFill>
                        <a:effectLst/>
                        <a:latin typeface="黑体" panose="02010609060101010101" pitchFamily="49" charset="-122"/>
                        <a:ea typeface="黑体" panose="02010609060101010101" pitchFamily="49" charset="-122"/>
                        <a:cs typeface="+mn-cs"/>
                      </a:endParaRPr>
                    </a:p>
                    <a:p>
                      <a:pPr marL="0" algn="ctr" defTabSz="914400" rtl="0" eaLnBrk="1" latinLnBrk="0" hangingPunct="1"/>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a:txBody>
                  <a:tcPr>
                    <a:solidFill>
                      <a:schemeClr val="bg1">
                        <a:lumMod val="85000"/>
                      </a:schemeClr>
                    </a:solidFill>
                  </a:tcPr>
                </a:tc>
                <a:tc>
                  <a:txBody>
                    <a:bodyPr/>
                    <a:lstStyle/>
                    <a:p>
                      <a:pPr algn="ctr"/>
                      <a:r>
                        <a:rPr lang="zh-CN" altLang="en-US" sz="2000" b="1" baseline="0" dirty="0">
                          <a:solidFill>
                            <a:schemeClr val="tx1"/>
                          </a:solidFill>
                          <a:latin typeface="微软雅黑" panose="020B0503020204020204" pitchFamily="34" charset="-122"/>
                          <a:ea typeface="微软雅黑" panose="020B0503020204020204" pitchFamily="34" charset="-122"/>
                        </a:rPr>
                        <a:t>噪声类型</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c>
                  <a:txBody>
                    <a:bodyPr/>
                    <a:lstStyle/>
                    <a:p>
                      <a:pPr algn="l"/>
                      <a:r>
                        <a:rPr lang="en-US" altLang="zh-CN" sz="2000" b="1" baseline="0" dirty="0">
                          <a:solidFill>
                            <a:schemeClr val="tx1"/>
                          </a:solidFill>
                          <a:latin typeface="微软雅黑" panose="020B0503020204020204" pitchFamily="34" charset="-122"/>
                          <a:ea typeface="微软雅黑" panose="020B0503020204020204" pitchFamily="34" charset="-122"/>
                        </a:rPr>
                        <a:t> </a:t>
                      </a:r>
                      <a:r>
                        <a:rPr lang="zh-CN" altLang="en-US" sz="2000" b="1" baseline="0" dirty="0" smtClean="0">
                          <a:solidFill>
                            <a:schemeClr val="tx1"/>
                          </a:solidFill>
                          <a:latin typeface="微软雅黑" panose="020B0503020204020204" pitchFamily="34" charset="-122"/>
                          <a:ea typeface="微软雅黑" panose="020B0503020204020204" pitchFamily="34" charset="-122"/>
                        </a:rPr>
                        <a:t>外源干扰</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r>
              <a:tr h="662473">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latin typeface="微软雅黑" panose="020B0503020204020204" pitchFamily="34" charset="-122"/>
                          <a:ea typeface="微软雅黑" panose="020B0503020204020204" pitchFamily="34" charset="-122"/>
                        </a:rPr>
                        <a:t>噪声特征</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lgn="l"/>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主要频带分布（</a:t>
                      </a:r>
                      <a:r>
                        <a:rPr lang="en-US" altLang="zh-CN" sz="2000" b="1" dirty="0">
                          <a:latin typeface="微软雅黑" panose="020B0503020204020204" pitchFamily="34" charset="-122"/>
                          <a:ea typeface="微软雅黑" panose="020B0503020204020204" pitchFamily="34" charset="-122"/>
                        </a:rPr>
                        <a:t>40Hz-80Hz</a:t>
                      </a:r>
                      <a:r>
                        <a:rPr lang="zh-CN" altLang="en-US" sz="2000" b="1" dirty="0">
                          <a:latin typeface="微软雅黑" panose="020B0503020204020204" pitchFamily="34" charset="-122"/>
                          <a:ea typeface="微软雅黑" panose="020B0503020204020204" pitchFamily="34" charset="-122"/>
                        </a:rPr>
                        <a:t>）、规则、局域分布</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压制方法</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lgn="l"/>
                      <a:r>
                        <a:rPr lang="zh-CN" altLang="en-US" sz="2000" b="1" dirty="0" smtClean="0">
                          <a:latin typeface="微软雅黑" panose="020B0503020204020204" pitchFamily="34" charset="-122"/>
                          <a:ea typeface="微软雅黑" panose="020B0503020204020204" pitchFamily="34" charset="-122"/>
                        </a:rPr>
                        <a:t>异常振幅压制</a:t>
                      </a:r>
                      <a:r>
                        <a:rPr lang="zh-CN" altLang="en-US" sz="2000" b="1" dirty="0">
                          <a:latin typeface="微软雅黑" panose="020B0503020204020204" pitchFamily="34" charset="-122"/>
                          <a:ea typeface="微软雅黑" panose="020B0503020204020204" pitchFamily="34" charset="-122"/>
                        </a:rPr>
                        <a:t>、高频噪声压制、声波自适应建模压制</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常用模块</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1200" dirty="0" err="1" smtClean="0">
                          <a:solidFill>
                            <a:srgbClr val="FF0000"/>
                          </a:solidFill>
                          <a:latin typeface="微软雅黑" panose="020B0503020204020204" pitchFamily="34" charset="-122"/>
                          <a:ea typeface="微软雅黑" panose="020B0503020204020204" pitchFamily="34" charset="-122"/>
                          <a:cs typeface="+mn-cs"/>
                        </a:rPr>
                        <a:t>AirBlastRemv</a:t>
                      </a:r>
                      <a:r>
                        <a:rPr lang="zh-CN" altLang="en-US" sz="2000" b="1" kern="1200" dirty="0" smtClean="0">
                          <a:solidFill>
                            <a:srgbClr val="FF0000"/>
                          </a:solidFill>
                          <a:latin typeface="微软雅黑" panose="020B0503020204020204" pitchFamily="34" charset="-122"/>
                          <a:ea typeface="微软雅黑" panose="020B0503020204020204" pitchFamily="34" charset="-122"/>
                          <a:cs typeface="+mn-cs"/>
                        </a:rPr>
                        <a:t>、</a:t>
                      </a:r>
                      <a:r>
                        <a:rPr lang="en-US" altLang="en-US" sz="2000" b="1" kern="1200" dirty="0" err="1" smtClean="0">
                          <a:solidFill>
                            <a:schemeClr val="dk1"/>
                          </a:solidFill>
                          <a:latin typeface="微软雅黑" panose="020B0503020204020204" pitchFamily="34" charset="-122"/>
                          <a:ea typeface="微软雅黑" panose="020B0503020204020204" pitchFamily="34" charset="-122"/>
                          <a:cs typeface="+mn-cs"/>
                        </a:rPr>
                        <a:t>WildAmpAtten</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dk1"/>
                          </a:solidFill>
                          <a:latin typeface="微软雅黑" panose="020B0503020204020204" pitchFamily="34" charset="-122"/>
                          <a:ea typeface="微软雅黑" panose="020B0503020204020204" pitchFamily="34" charset="-122"/>
                          <a:cs typeface="+mn-cs"/>
                        </a:rPr>
                        <a:t>HiFNoiAtten</a:t>
                      </a: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a:t>
                      </a:r>
                      <a:endParaRPr lang="zh-CN" altLang="en-US" sz="2000" b="1" kern="1200" dirty="0">
                        <a:solidFill>
                          <a:srgbClr val="FF0000"/>
                        </a:solidFill>
                        <a:latin typeface="微软雅黑" panose="020B0503020204020204" pitchFamily="34" charset="-122"/>
                        <a:ea typeface="微软雅黑" panose="020B0503020204020204" pitchFamily="34" charset="-122"/>
                        <a:cs typeface="+mn-cs"/>
                      </a:endParaRPr>
                    </a:p>
                  </a:txBody>
                  <a:tcPr/>
                </a:tc>
              </a:tr>
              <a:tr h="662473">
                <a:tc vMerge="1">
                  <a:tcPr/>
                </a:tc>
                <a:tc>
                  <a:txBody>
                    <a:bodyPr/>
                    <a:lstStyle/>
                    <a:p>
                      <a:pPr marL="0" algn="ctr" defTabSz="914400" rtl="0" eaLnBrk="1" latinLnBrk="0" hangingPunct="1"/>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应用频次</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l"/>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常用</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bl>
          </a:graphicData>
        </a:graphic>
      </p:graphicFrame>
      <p:sp>
        <p:nvSpPr>
          <p:cNvPr id="7" name="矩形 6"/>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479376" y="729347"/>
            <a:ext cx="11233248" cy="1754326"/>
          </a:xfrm>
          <a:prstGeom prst="rect">
            <a:avLst/>
          </a:prstGeom>
        </p:spPr>
        <p:txBody>
          <a:bodyPr wrap="square">
            <a:spAutoFit/>
          </a:bodyPr>
          <a:lstStyle/>
          <a:p>
            <a:pPr indent="304800" algn="just" fontAlgn="base">
              <a:lnSpc>
                <a:spcPct val="150000"/>
              </a:lnSpc>
              <a:spcAft>
                <a:spcPts val="0"/>
              </a:spcAft>
            </a:pPr>
            <a:r>
              <a:rPr lang="zh-CN" altLang="en-US" sz="2400" b="1" kern="100" dirty="0">
                <a:solidFill>
                  <a:srgbClr val="000000"/>
                </a:solidFill>
                <a:latin typeface="微软雅黑" panose="020B0503020204020204" pitchFamily="34" charset="-122"/>
                <a:ea typeface="微软雅黑" panose="020B0503020204020204" pitchFamily="34" charset="-122"/>
              </a:rPr>
              <a:t>声波产生机理：</a:t>
            </a:r>
            <a:r>
              <a:rPr lang="zh-CN" altLang="zh-CN" sz="2400" dirty="0">
                <a:latin typeface="微软雅黑" panose="020B0503020204020204" pitchFamily="34" charset="-122"/>
                <a:ea typeface="微软雅黑" panose="020B0503020204020204" pitchFamily="34" charset="-122"/>
              </a:rPr>
              <a:t>野外</a:t>
            </a:r>
            <a:r>
              <a:rPr lang="zh-CN" altLang="en-US" sz="2400" dirty="0">
                <a:latin typeface="微软雅黑" panose="020B0503020204020204" pitchFamily="34" charset="-122"/>
                <a:ea typeface="微软雅黑" panose="020B0503020204020204" pitchFamily="34" charset="-122"/>
              </a:rPr>
              <a:t>可控震源</a:t>
            </a:r>
            <a:r>
              <a:rPr lang="zh-CN" altLang="zh-CN" sz="2400" dirty="0">
                <a:latin typeface="微软雅黑" panose="020B0503020204020204" pitchFamily="34" charset="-122"/>
                <a:ea typeface="微软雅黑" panose="020B0503020204020204" pitchFamily="34" charset="-122"/>
              </a:rPr>
              <a:t>采集</a:t>
            </a:r>
            <a:r>
              <a:rPr lang="zh-CN" altLang="en-US" sz="2400" dirty="0">
                <a:latin typeface="微软雅黑" panose="020B0503020204020204" pitchFamily="34" charset="-122"/>
                <a:ea typeface="微软雅黑" panose="020B0503020204020204" pitchFamily="34" charset="-122"/>
              </a:rPr>
              <a:t>和炸药震源采集时，</a:t>
            </a:r>
            <a:r>
              <a:rPr lang="zh-CN" altLang="zh-CN" sz="2400" dirty="0">
                <a:latin typeface="微软雅黑" panose="020B0503020204020204" pitchFamily="34" charset="-122"/>
                <a:ea typeface="微软雅黑" panose="020B0503020204020204" pitchFamily="34" charset="-122"/>
              </a:rPr>
              <a:t>经常受到声波干扰，声波是空气中传播的弹性</a:t>
            </a:r>
            <a:r>
              <a:rPr lang="zh-CN" altLang="en-US" sz="2400" dirty="0">
                <a:latin typeface="微软雅黑" panose="020B0503020204020204" pitchFamily="34" charset="-122"/>
                <a:ea typeface="微软雅黑" panose="020B0503020204020204" pitchFamily="34" charset="-122"/>
              </a:rPr>
              <a:t>冲击</a:t>
            </a:r>
            <a:r>
              <a:rPr lang="zh-CN" altLang="zh-CN" sz="2400" dirty="0">
                <a:latin typeface="微软雅黑" panose="020B0503020204020204" pitchFamily="34" charset="-122"/>
                <a:ea typeface="微软雅黑" panose="020B0503020204020204" pitchFamily="34" charset="-122"/>
              </a:rPr>
              <a:t>波，稳定，能量强，频谱宽，延续时间较短，呈窄带出现</a:t>
            </a:r>
            <a:r>
              <a:rPr lang="zh-CN" altLang="en-US"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传播速度大致为</a:t>
            </a:r>
            <a:r>
              <a:rPr lang="en-US" altLang="zh-CN" sz="2400" dirty="0">
                <a:latin typeface="微软雅黑" panose="020B0503020204020204" pitchFamily="34" charset="-122"/>
                <a:ea typeface="微软雅黑" panose="020B0503020204020204" pitchFamily="34" charset="-122"/>
              </a:rPr>
              <a:t>340 m/ s </a:t>
            </a:r>
            <a:r>
              <a:rPr lang="zh-CN" altLang="zh-CN" sz="2400" dirty="0">
                <a:latin typeface="微软雅黑" panose="020B0503020204020204" pitchFamily="34" charset="-122"/>
                <a:ea typeface="微软雅黑" panose="020B0503020204020204" pitchFamily="34" charset="-122"/>
              </a:rPr>
              <a:t>左右。</a:t>
            </a:r>
            <a:endParaRPr lang="zh-CN" altLang="zh-CN" sz="2400" dirty="0">
              <a:latin typeface="微软雅黑" panose="020B0503020204020204" pitchFamily="34" charset="-122"/>
              <a:ea typeface="微软雅黑" panose="020B0503020204020204" pitchFamily="34" charset="-122"/>
            </a:endParaRPr>
          </a:p>
        </p:txBody>
      </p:sp>
      <p:sp>
        <p:nvSpPr>
          <p:cNvPr id="10" name="矩形 9"/>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9376" y="729347"/>
            <a:ext cx="11233248" cy="1754326"/>
          </a:xfrm>
          <a:prstGeom prst="rect">
            <a:avLst/>
          </a:prstGeom>
        </p:spPr>
        <p:txBody>
          <a:bodyPr wrap="square">
            <a:spAutoFit/>
          </a:bodyPr>
          <a:lstStyle/>
          <a:p>
            <a:pPr indent="304800" algn="just" fontAlgn="base">
              <a:lnSpc>
                <a:spcPct val="150000"/>
              </a:lnSpc>
              <a:spcAft>
                <a:spcPts val="0"/>
              </a:spcAft>
            </a:pPr>
            <a:r>
              <a:rPr lang="zh-CN" altLang="en-US" sz="2400" b="1" kern="100" dirty="0">
                <a:solidFill>
                  <a:srgbClr val="000000"/>
                </a:solidFill>
                <a:latin typeface="微软雅黑" panose="020B0503020204020204" pitchFamily="34" charset="-122"/>
                <a:ea typeface="微软雅黑" panose="020B0503020204020204" pitchFamily="34" charset="-122"/>
              </a:rPr>
              <a:t>声波产生机理：</a:t>
            </a:r>
            <a:r>
              <a:rPr lang="zh-CN" altLang="zh-CN" sz="2400" dirty="0">
                <a:latin typeface="微软雅黑" panose="020B0503020204020204" pitchFamily="34" charset="-122"/>
                <a:ea typeface="微软雅黑" panose="020B0503020204020204" pitchFamily="34" charset="-122"/>
              </a:rPr>
              <a:t>野外</a:t>
            </a:r>
            <a:r>
              <a:rPr lang="zh-CN" altLang="en-US" sz="2400" dirty="0">
                <a:latin typeface="微软雅黑" panose="020B0503020204020204" pitchFamily="34" charset="-122"/>
                <a:ea typeface="微软雅黑" panose="020B0503020204020204" pitchFamily="34" charset="-122"/>
              </a:rPr>
              <a:t>可控震源</a:t>
            </a:r>
            <a:r>
              <a:rPr lang="zh-CN" altLang="zh-CN" sz="2400" dirty="0">
                <a:latin typeface="微软雅黑" panose="020B0503020204020204" pitchFamily="34" charset="-122"/>
                <a:ea typeface="微软雅黑" panose="020B0503020204020204" pitchFamily="34" charset="-122"/>
              </a:rPr>
              <a:t>采集</a:t>
            </a:r>
            <a:r>
              <a:rPr lang="zh-CN" altLang="en-US" sz="2400" dirty="0">
                <a:latin typeface="微软雅黑" panose="020B0503020204020204" pitchFamily="34" charset="-122"/>
                <a:ea typeface="微软雅黑" panose="020B0503020204020204" pitchFamily="34" charset="-122"/>
              </a:rPr>
              <a:t>和炸药震源采集时，</a:t>
            </a:r>
            <a:r>
              <a:rPr lang="zh-CN" altLang="zh-CN" sz="2400" dirty="0">
                <a:latin typeface="微软雅黑" panose="020B0503020204020204" pitchFamily="34" charset="-122"/>
                <a:ea typeface="微软雅黑" panose="020B0503020204020204" pitchFamily="34" charset="-122"/>
              </a:rPr>
              <a:t>经常受到声波干扰，声波是空气中传播的弹性</a:t>
            </a:r>
            <a:r>
              <a:rPr lang="zh-CN" altLang="en-US" sz="2400" dirty="0">
                <a:latin typeface="微软雅黑" panose="020B0503020204020204" pitchFamily="34" charset="-122"/>
                <a:ea typeface="微软雅黑" panose="020B0503020204020204" pitchFamily="34" charset="-122"/>
              </a:rPr>
              <a:t>冲击</a:t>
            </a:r>
            <a:r>
              <a:rPr lang="zh-CN" altLang="zh-CN" sz="2400" dirty="0">
                <a:latin typeface="微软雅黑" panose="020B0503020204020204" pitchFamily="34" charset="-122"/>
                <a:ea typeface="微软雅黑" panose="020B0503020204020204" pitchFamily="34" charset="-122"/>
              </a:rPr>
              <a:t>波，稳定，能量强，频谱宽，延续时间较短，呈窄带出现</a:t>
            </a:r>
            <a:r>
              <a:rPr lang="zh-CN" altLang="en-US"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传播速度大致为</a:t>
            </a:r>
            <a:r>
              <a:rPr lang="en-US" altLang="zh-CN" sz="2400" dirty="0">
                <a:latin typeface="微软雅黑" panose="020B0503020204020204" pitchFamily="34" charset="-122"/>
                <a:ea typeface="微软雅黑" panose="020B0503020204020204" pitchFamily="34" charset="-122"/>
              </a:rPr>
              <a:t>340 m/ s </a:t>
            </a:r>
            <a:r>
              <a:rPr lang="zh-CN" altLang="zh-CN" sz="2400" dirty="0">
                <a:latin typeface="微软雅黑" panose="020B0503020204020204" pitchFamily="34" charset="-122"/>
                <a:ea typeface="微软雅黑" panose="020B0503020204020204" pitchFamily="34" charset="-122"/>
              </a:rPr>
              <a:t>左右。</a:t>
            </a:r>
            <a:endParaRPr lang="zh-CN" altLang="zh-CN" sz="24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911344" y="2396224"/>
            <a:ext cx="10694335" cy="3916947"/>
            <a:chOff x="2132442" y="2396224"/>
            <a:chExt cx="8356046" cy="3916947"/>
          </a:xfrm>
        </p:grpSpPr>
        <p:pic>
          <p:nvPicPr>
            <p:cNvPr id="5" name="图片 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132442" y="2432228"/>
              <a:ext cx="4388627" cy="388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9"/>
            <p:cNvGrpSpPr/>
            <p:nvPr/>
          </p:nvGrpSpPr>
          <p:grpSpPr>
            <a:xfrm>
              <a:off x="6726624" y="2396224"/>
              <a:ext cx="3761864" cy="3877091"/>
              <a:chOff x="6007510" y="2546558"/>
              <a:chExt cx="4768645" cy="3347304"/>
            </a:xfrm>
          </p:grpSpPr>
          <p:grpSp>
            <p:nvGrpSpPr>
              <p:cNvPr id="6" name="组合 37"/>
              <p:cNvGrpSpPr/>
              <p:nvPr/>
            </p:nvGrpSpPr>
            <p:grpSpPr>
              <a:xfrm>
                <a:off x="6007510" y="2546558"/>
                <a:ext cx="4768645" cy="3347304"/>
                <a:chOff x="6046838" y="2812025"/>
                <a:chExt cx="5506065" cy="3347304"/>
              </a:xfrm>
            </p:grpSpPr>
            <p:grpSp>
              <p:nvGrpSpPr>
                <p:cNvPr id="7" name="组合 10"/>
                <p:cNvGrpSpPr/>
                <p:nvPr/>
              </p:nvGrpSpPr>
              <p:grpSpPr>
                <a:xfrm>
                  <a:off x="6046838" y="2812025"/>
                  <a:ext cx="5506065" cy="3347304"/>
                  <a:chOff x="1439333" y="1079501"/>
                  <a:chExt cx="9601200" cy="5040313"/>
                </a:xfrm>
              </p:grpSpPr>
              <p:grpSp>
                <p:nvGrpSpPr>
                  <p:cNvPr id="8" name="组合 5"/>
                  <p:cNvGrpSpPr/>
                  <p:nvPr/>
                </p:nvGrpSpPr>
                <p:grpSpPr bwMode="auto">
                  <a:xfrm>
                    <a:off x="1439333" y="1079501"/>
                    <a:ext cx="9601200" cy="5040313"/>
                    <a:chOff x="395536" y="1052736"/>
                    <a:chExt cx="8640960" cy="5040560"/>
                  </a:xfrm>
                </p:grpSpPr>
                <p:pic>
                  <p:nvPicPr>
                    <p:cNvPr id="27" name="图片 2" descr="raw_shengbo7.bmp"/>
                    <p:cNvPicPr preferRelativeResize="0"/>
                    <p:nvPr/>
                  </p:nvPicPr>
                  <p:blipFill>
                    <a:blip r:embed="rId2" cstate="print"/>
                    <a:srcRect/>
                    <a:stretch>
                      <a:fillRect/>
                    </a:stretch>
                  </p:blipFill>
                  <p:spPr bwMode="auto">
                    <a:xfrm>
                      <a:off x="395536" y="1052736"/>
                      <a:ext cx="2880000" cy="5040000"/>
                    </a:xfrm>
                    <a:prstGeom prst="rect">
                      <a:avLst/>
                    </a:prstGeom>
                    <a:noFill/>
                    <a:ln w="9525">
                      <a:noFill/>
                      <a:miter lim="800000"/>
                      <a:headEnd/>
                      <a:tailEnd/>
                    </a:ln>
                  </p:spPr>
                </p:pic>
                <p:pic>
                  <p:nvPicPr>
                    <p:cNvPr id="28" name="图片 3" descr="raw_shengbo5.bmp"/>
                    <p:cNvPicPr preferRelativeResize="0"/>
                    <p:nvPr/>
                  </p:nvPicPr>
                  <p:blipFill>
                    <a:blip r:embed="rId3" cstate="print"/>
                    <a:srcRect/>
                    <a:stretch>
                      <a:fillRect/>
                    </a:stretch>
                  </p:blipFill>
                  <p:spPr bwMode="auto">
                    <a:xfrm>
                      <a:off x="3275856" y="1052736"/>
                      <a:ext cx="2880000" cy="5040000"/>
                    </a:xfrm>
                    <a:prstGeom prst="rect">
                      <a:avLst/>
                    </a:prstGeom>
                    <a:noFill/>
                    <a:ln w="9525">
                      <a:noFill/>
                      <a:miter lim="800000"/>
                      <a:headEnd/>
                      <a:tailEnd/>
                    </a:ln>
                  </p:spPr>
                </p:pic>
                <p:pic>
                  <p:nvPicPr>
                    <p:cNvPr id="29" name="图片 4" descr="raw_shengbo8.bmp"/>
                    <p:cNvPicPr preferRelativeResize="0"/>
                    <p:nvPr/>
                  </p:nvPicPr>
                  <p:blipFill>
                    <a:blip r:embed="rId4" cstate="print"/>
                    <a:srcRect/>
                    <a:stretch>
                      <a:fillRect/>
                    </a:stretch>
                  </p:blipFill>
                  <p:spPr bwMode="auto">
                    <a:xfrm>
                      <a:off x="6156496" y="1053296"/>
                      <a:ext cx="2880000" cy="5040000"/>
                    </a:xfrm>
                    <a:prstGeom prst="rect">
                      <a:avLst/>
                    </a:prstGeom>
                    <a:noFill/>
                    <a:ln w="9525">
                      <a:noFill/>
                      <a:miter lim="800000"/>
                      <a:headEnd/>
                      <a:tailEnd/>
                    </a:ln>
                  </p:spPr>
                </p:pic>
              </p:grpSp>
              <p:cxnSp>
                <p:nvCxnSpPr>
                  <p:cNvPr id="18" name="直接箭头连接符 17"/>
                  <p:cNvCxnSpPr/>
                  <p:nvPr/>
                </p:nvCxnSpPr>
                <p:spPr>
                  <a:xfrm flipV="1">
                    <a:off x="2927352" y="4221163"/>
                    <a:ext cx="385233" cy="3603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6288618" y="4797426"/>
                    <a:ext cx="383116" cy="3603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9457266" y="4920911"/>
                    <a:ext cx="383116" cy="358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3960495" y="2870937"/>
                    <a:ext cx="273474" cy="3729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flipV="1">
                    <a:off x="1968500" y="2924176"/>
                    <a:ext cx="383117" cy="2889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5241930" y="2119795"/>
                    <a:ext cx="385233" cy="2889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V="1">
                    <a:off x="7080039" y="2205041"/>
                    <a:ext cx="167428" cy="2365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10320867" y="1773238"/>
                    <a:ext cx="383117" cy="431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flipV="1">
                    <a:off x="8784168" y="1844678"/>
                    <a:ext cx="301836" cy="3008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6617108" y="4149212"/>
                  <a:ext cx="875071" cy="25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混采声波</a:t>
                  </a:r>
                  <a:endParaRPr lang="zh-CN" altLang="en-US" sz="1100" dirty="0"/>
                </a:p>
              </p:txBody>
            </p:sp>
            <p:sp>
              <p:nvSpPr>
                <p:cNvPr id="13" name="矩形 12"/>
                <p:cNvSpPr/>
                <p:nvPr/>
              </p:nvSpPr>
              <p:spPr>
                <a:xfrm>
                  <a:off x="8440992" y="3711677"/>
                  <a:ext cx="875071" cy="25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混采声波</a:t>
                  </a:r>
                  <a:endParaRPr lang="zh-CN" altLang="en-US" sz="1100" dirty="0"/>
                </a:p>
              </p:txBody>
            </p:sp>
            <p:sp>
              <p:nvSpPr>
                <p:cNvPr id="14" name="矩形 13"/>
                <p:cNvSpPr/>
                <p:nvPr/>
              </p:nvSpPr>
              <p:spPr>
                <a:xfrm>
                  <a:off x="10304205" y="3559277"/>
                  <a:ext cx="875071" cy="25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混采声</a:t>
                  </a:r>
                  <a:r>
                    <a:rPr lang="zh-CN" altLang="en-US" sz="1200" dirty="0"/>
                    <a:t>波</a:t>
                  </a:r>
                  <a:endParaRPr lang="zh-CN" altLang="en-US" sz="1200" dirty="0"/>
                </a:p>
              </p:txBody>
            </p:sp>
            <p:sp>
              <p:nvSpPr>
                <p:cNvPr id="15" name="矩形 14"/>
                <p:cNvSpPr/>
                <p:nvPr/>
              </p:nvSpPr>
              <p:spPr>
                <a:xfrm>
                  <a:off x="8347586" y="5555225"/>
                  <a:ext cx="1061885" cy="25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本震源声波</a:t>
                  </a:r>
                  <a:endParaRPr lang="zh-CN" altLang="en-US" sz="1100" dirty="0"/>
                </a:p>
              </p:txBody>
            </p:sp>
            <p:sp>
              <p:nvSpPr>
                <p:cNvPr id="16" name="矩形 15"/>
                <p:cNvSpPr/>
                <p:nvPr/>
              </p:nvSpPr>
              <p:spPr>
                <a:xfrm>
                  <a:off x="10023986" y="5609307"/>
                  <a:ext cx="1061885" cy="25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本震源声波</a:t>
                  </a:r>
                  <a:endParaRPr lang="zh-CN" altLang="en-US" sz="1100" dirty="0"/>
                </a:p>
              </p:txBody>
            </p:sp>
          </p:grpSp>
          <p:sp>
            <p:nvSpPr>
              <p:cNvPr id="10" name="矩形 9"/>
              <p:cNvSpPr/>
              <p:nvPr/>
            </p:nvSpPr>
            <p:spPr>
              <a:xfrm>
                <a:off x="6254897" y="4891551"/>
                <a:ext cx="919668" cy="255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本震源声波</a:t>
                </a:r>
                <a:endParaRPr lang="zh-CN" altLang="en-US" sz="1100" dirty="0"/>
              </a:p>
            </p:txBody>
          </p:sp>
        </p:grpSp>
      </p:grpSp>
      <p:pic>
        <p:nvPicPr>
          <p:cNvPr id="30" name="Picture 7" descr="elf_vibrator"/>
          <p:cNvPicPr preferRelativeResize="0">
            <a:picLocks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861" y="5399094"/>
            <a:ext cx="901667" cy="91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矩形 39"/>
          <p:cNvSpPr/>
          <p:nvPr/>
        </p:nvSpPr>
        <p:spPr>
          <a:xfrm>
            <a:off x="2639616" y="6300028"/>
            <a:ext cx="2736304"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可控震源采集产生声波</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41" name="矩形 40"/>
          <p:cNvSpPr/>
          <p:nvPr/>
        </p:nvSpPr>
        <p:spPr>
          <a:xfrm>
            <a:off x="7914714" y="6313172"/>
            <a:ext cx="2736304"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可控震源含声波炮记录</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2" name="矩形 31"/>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4" name="矩形 33"/>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箭头连接符 32"/>
          <p:cNvCxnSpPr/>
          <p:nvPr/>
        </p:nvCxnSpPr>
        <p:spPr bwMode="auto">
          <a:xfrm>
            <a:off x="3678623" y="3731171"/>
            <a:ext cx="988617" cy="197895"/>
          </a:xfrm>
          <a:prstGeom prst="straightConnector1">
            <a:avLst/>
          </a:prstGeom>
          <a:noFill/>
          <a:ln w="19050" cap="flat" cmpd="sng" algn="ctr">
            <a:solidFill>
              <a:srgbClr val="FF0000"/>
            </a:solidFill>
            <a:prstDash val="dashDot"/>
            <a:round/>
            <a:headEnd type="none" w="med" len="med"/>
            <a:tailEnd type="arrow"/>
          </a:ln>
          <a:effectLst/>
        </p:spPr>
      </p:cxnSp>
      <p:sp>
        <p:nvSpPr>
          <p:cNvPr id="34" name="矩形 33"/>
          <p:cNvSpPr/>
          <p:nvPr/>
        </p:nvSpPr>
        <p:spPr>
          <a:xfrm>
            <a:off x="1023902" y="714356"/>
            <a:ext cx="10858576" cy="1200329"/>
          </a:xfrm>
          <a:prstGeom prst="rect">
            <a:avLst/>
          </a:prstGeom>
        </p:spPr>
        <p:txBody>
          <a:bodyPr wrap="square">
            <a:spAutoFit/>
          </a:bodyPr>
          <a:lstStyle/>
          <a:p>
            <a:pPr>
              <a:lnSpc>
                <a:spcPct val="150000"/>
              </a:lnSpc>
            </a:pPr>
            <a:r>
              <a:rPr lang="zh-CN" altLang="en-US" sz="2000" b="1" dirty="0" smtClean="0">
                <a:ea typeface="黑体" panose="02010609060101010101" pitchFamily="49" charset="-122"/>
              </a:rPr>
              <a:t>         </a:t>
            </a:r>
            <a:r>
              <a:rPr lang="zh-CN" altLang="en-US" sz="2400" dirty="0" smtClean="0">
                <a:latin typeface="微软雅黑" panose="020B0503020204020204" pitchFamily="34" charset="-122"/>
                <a:ea typeface="微软雅黑" panose="020B0503020204020204" pitchFamily="34" charset="-122"/>
              </a:rPr>
              <a:t>根据地震信号特征与声波特征的差异，自适应判断在特定时间、频率空间域有无声波干扰，对存在声波的频率空间域进行声波压制处理。</a:t>
            </a:r>
            <a:endParaRPr lang="zh-CN" altLang="en-US" sz="2400" dirty="0" smtClean="0">
              <a:latin typeface="微软雅黑" panose="020B0503020204020204" pitchFamily="34" charset="-122"/>
              <a:ea typeface="微软雅黑" panose="020B0503020204020204" pitchFamily="34" charset="-122"/>
            </a:endParaRPr>
          </a:p>
        </p:txBody>
      </p:sp>
      <p:sp>
        <p:nvSpPr>
          <p:cNvPr id="35" name="矩形 34"/>
          <p:cNvSpPr/>
          <p:nvPr/>
        </p:nvSpPr>
        <p:spPr>
          <a:xfrm>
            <a:off x="1494917" y="6177348"/>
            <a:ext cx="2339102" cy="307777"/>
          </a:xfrm>
          <a:prstGeom prst="rect">
            <a:avLst/>
          </a:prstGeom>
        </p:spPr>
        <p:txBody>
          <a:bodyPr wrap="none">
            <a:spAutoFit/>
          </a:bodyPr>
          <a:lstStyle/>
          <a:p>
            <a:r>
              <a:rPr lang="zh-CN" altLang="en-US" sz="1400" kern="0" dirty="0" smtClean="0">
                <a:solidFill>
                  <a:srgbClr val="000000"/>
                </a:solidFill>
                <a:latin typeface="黑体" panose="02010609060101010101" pitchFamily="49" charset="-122"/>
                <a:ea typeface="黑体" panose="02010609060101010101" pitchFamily="49" charset="-122"/>
              </a:rPr>
              <a:t>自适应建模声波压制流程图</a:t>
            </a:r>
            <a:endParaRPr lang="zh-CN" altLang="en-US" sz="1400" kern="0" dirty="0" smtClean="0">
              <a:solidFill>
                <a:srgbClr val="000000"/>
              </a:solidFill>
              <a:latin typeface="黑体" panose="02010609060101010101" pitchFamily="49" charset="-122"/>
              <a:ea typeface="黑体" panose="02010609060101010101" pitchFamily="49" charset="-122"/>
            </a:endParaRPr>
          </a:p>
        </p:txBody>
      </p:sp>
      <p:grpSp>
        <p:nvGrpSpPr>
          <p:cNvPr id="2" name="组合 169"/>
          <p:cNvGrpSpPr/>
          <p:nvPr/>
        </p:nvGrpSpPr>
        <p:grpSpPr>
          <a:xfrm>
            <a:off x="624013" y="2119801"/>
            <a:ext cx="3501517" cy="3944673"/>
            <a:chOff x="571472" y="2571744"/>
            <a:chExt cx="2626138" cy="3571900"/>
          </a:xfrm>
        </p:grpSpPr>
        <p:sp>
          <p:nvSpPr>
            <p:cNvPr id="59" name="TextBox 20"/>
            <p:cNvSpPr txBox="1">
              <a:spLocks noChangeArrowheads="1"/>
            </p:cNvSpPr>
            <p:nvPr/>
          </p:nvSpPr>
          <p:spPr bwMode="auto">
            <a:xfrm>
              <a:off x="571472" y="4520448"/>
              <a:ext cx="1214446" cy="376782"/>
            </a:xfrm>
            <a:prstGeom prst="rect">
              <a:avLst/>
            </a:prstGeom>
            <a:noFill/>
            <a:ln w="12700">
              <a:solidFill>
                <a:srgbClr val="0000FF"/>
              </a:solidFill>
              <a:miter lim="800000"/>
            </a:ln>
          </p:spPr>
          <p:txBody>
            <a:bodyPr wrap="none" tIns="36000" bIns="36000" anchor="ctr" anchorCtr="0">
              <a:noAutofit/>
            </a:bodyPr>
            <a:lstStyle/>
            <a:p>
              <a:pPr algn="ctr"/>
              <a:r>
                <a:rPr lang="zh-CN" altLang="en-US" sz="1400" dirty="0" smtClean="0">
                  <a:latin typeface="黑体" panose="02010609060101010101" pitchFamily="49" charset="-122"/>
                  <a:ea typeface="黑体" panose="02010609060101010101" pitchFamily="49" charset="-122"/>
                </a:rPr>
                <a:t>放弃声波模型</a:t>
              </a:r>
              <a:endParaRPr lang="zh-CN" altLang="en-US" sz="1400" dirty="0">
                <a:latin typeface="黑体" panose="02010609060101010101" pitchFamily="49" charset="-122"/>
                <a:ea typeface="黑体" panose="02010609060101010101" pitchFamily="49" charset="-122"/>
              </a:endParaRPr>
            </a:p>
          </p:txBody>
        </p:sp>
        <p:grpSp>
          <p:nvGrpSpPr>
            <p:cNvPr id="3" name="组合 166"/>
            <p:cNvGrpSpPr/>
            <p:nvPr/>
          </p:nvGrpSpPr>
          <p:grpSpPr>
            <a:xfrm>
              <a:off x="820798" y="2571744"/>
              <a:ext cx="2376812" cy="3571900"/>
              <a:chOff x="820798" y="2571744"/>
              <a:chExt cx="2376812" cy="3571900"/>
            </a:xfrm>
          </p:grpSpPr>
          <p:sp>
            <p:nvSpPr>
              <p:cNvPr id="61" name="TextBox 11"/>
              <p:cNvSpPr txBox="1">
                <a:spLocks noChangeArrowheads="1"/>
              </p:cNvSpPr>
              <p:nvPr/>
            </p:nvSpPr>
            <p:spPr bwMode="auto">
              <a:xfrm>
                <a:off x="1037610" y="2571744"/>
                <a:ext cx="1800000" cy="376782"/>
              </a:xfrm>
              <a:prstGeom prst="rect">
                <a:avLst/>
              </a:prstGeom>
              <a:noFill/>
              <a:ln w="12700">
                <a:solidFill>
                  <a:srgbClr val="000000"/>
                </a:solidFill>
                <a:miter lim="800000"/>
              </a:ln>
            </p:spPr>
            <p:txBody>
              <a:bodyPr wrap="none" tIns="36000" bIns="36000" anchor="ctr" anchorCtr="0">
                <a:noAutofit/>
              </a:bodyPr>
              <a:lstStyle/>
              <a:p>
                <a:pPr algn="ctr"/>
                <a:r>
                  <a:rPr lang="zh-CN" altLang="en-US" sz="1400" dirty="0" smtClean="0">
                    <a:solidFill>
                      <a:srgbClr val="000000"/>
                    </a:solidFill>
                    <a:latin typeface="黑体" panose="02010609060101010101" pitchFamily="49" charset="-122"/>
                    <a:ea typeface="黑体" panose="02010609060101010101" pitchFamily="49" charset="-122"/>
                  </a:rPr>
                  <a:t>输入声波数据</a:t>
                </a:r>
                <a:endParaRPr lang="zh-CN" altLang="en-US" sz="1400" dirty="0">
                  <a:solidFill>
                    <a:srgbClr val="000000"/>
                  </a:solidFill>
                  <a:latin typeface="黑体" panose="02010609060101010101" pitchFamily="49" charset="-122"/>
                  <a:ea typeface="黑体" panose="02010609060101010101" pitchFamily="49" charset="-122"/>
                </a:endParaRPr>
              </a:p>
            </p:txBody>
          </p:sp>
          <p:sp>
            <p:nvSpPr>
              <p:cNvPr id="62" name="TextBox 12"/>
              <p:cNvSpPr txBox="1">
                <a:spLocks noChangeArrowheads="1"/>
              </p:cNvSpPr>
              <p:nvPr/>
            </p:nvSpPr>
            <p:spPr bwMode="auto">
              <a:xfrm>
                <a:off x="1037610" y="3190967"/>
                <a:ext cx="1800000" cy="376782"/>
              </a:xfrm>
              <a:prstGeom prst="rect">
                <a:avLst/>
              </a:prstGeom>
              <a:noFill/>
              <a:ln w="12700">
                <a:solidFill>
                  <a:srgbClr val="000000"/>
                </a:solidFill>
                <a:miter lim="800000"/>
              </a:ln>
            </p:spPr>
            <p:txBody>
              <a:bodyPr wrap="none" tIns="36000" bIns="36000" anchor="ctr" anchorCtr="0">
                <a:noAutofit/>
              </a:bodyPr>
              <a:lstStyle/>
              <a:p>
                <a:pPr algn="ctr"/>
                <a:r>
                  <a:rPr lang="zh-CN" altLang="en-US" sz="1400" dirty="0" smtClean="0">
                    <a:solidFill>
                      <a:srgbClr val="000000"/>
                    </a:solidFill>
                    <a:latin typeface="黑体" panose="02010609060101010101" pitchFamily="49" charset="-122"/>
                    <a:ea typeface="黑体" panose="02010609060101010101" pitchFamily="49" charset="-122"/>
                  </a:rPr>
                  <a:t>确定声波分布区域</a:t>
                </a:r>
                <a:endParaRPr lang="zh-CN" altLang="en-US" sz="1400" dirty="0">
                  <a:solidFill>
                    <a:srgbClr val="000000"/>
                  </a:solidFill>
                  <a:latin typeface="黑体" panose="02010609060101010101" pitchFamily="49" charset="-122"/>
                  <a:ea typeface="黑体" panose="02010609060101010101" pitchFamily="49" charset="-122"/>
                </a:endParaRPr>
              </a:p>
            </p:txBody>
          </p:sp>
          <p:cxnSp>
            <p:nvCxnSpPr>
              <p:cNvPr id="63" name="直接箭头连接符 62"/>
              <p:cNvCxnSpPr/>
              <p:nvPr/>
            </p:nvCxnSpPr>
            <p:spPr>
              <a:xfrm>
                <a:off x="1907793" y="2948526"/>
                <a:ext cx="0" cy="242441"/>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4" name="Object 7"/>
              <p:cNvGraphicFramePr>
                <a:graphicFrameLocks noChangeAspect="1"/>
              </p:cNvGraphicFramePr>
              <p:nvPr/>
            </p:nvGraphicFramePr>
            <p:xfrm>
              <a:off x="1114425" y="3876675"/>
              <a:ext cx="1662113" cy="274638"/>
            </p:xfrm>
            <a:graphic>
              <a:graphicData uri="http://schemas.openxmlformats.org/presentationml/2006/ole">
                <mc:AlternateContent xmlns:mc="http://schemas.openxmlformats.org/markup-compatibility/2006">
                  <mc:Choice xmlns:v="urn:schemas-microsoft-com:vml" Requires="v">
                    <p:oleObj spid="_x0000_s343652" name="公式" r:id="rId1" imgW="1054100" imgH="228600" progId="Equation.3">
                      <p:embed/>
                    </p:oleObj>
                  </mc:Choice>
                  <mc:Fallback>
                    <p:oleObj name="公式" r:id="rId1" imgW="1054100" imgH="228600" progId="Equation.3">
                      <p:embed/>
                      <p:pic>
                        <p:nvPicPr>
                          <p:cNvPr id="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3876675"/>
                            <a:ext cx="16621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 name="TextBox 20"/>
              <p:cNvSpPr txBox="1">
                <a:spLocks noChangeArrowheads="1"/>
              </p:cNvSpPr>
              <p:nvPr/>
            </p:nvSpPr>
            <p:spPr bwMode="auto">
              <a:xfrm>
                <a:off x="1010040" y="3825946"/>
                <a:ext cx="1847448" cy="376782"/>
              </a:xfrm>
              <a:prstGeom prst="rect">
                <a:avLst/>
              </a:prstGeom>
              <a:noFill/>
              <a:ln w="12700">
                <a:solidFill>
                  <a:srgbClr val="000000"/>
                </a:solidFill>
                <a:miter lim="800000"/>
              </a:ln>
            </p:spPr>
            <p:txBody>
              <a:bodyPr wrap="none" tIns="36000" bIns="36000" anchor="ctr" anchorCtr="0">
                <a:noAutofit/>
              </a:bodyPr>
              <a:lstStyle/>
              <a:p>
                <a:pPr algn="ctr"/>
                <a:endParaRPr lang="zh-CN" altLang="en-US" sz="1400" dirty="0">
                  <a:solidFill>
                    <a:srgbClr val="000000"/>
                  </a:solidFill>
                  <a:latin typeface="黑体" panose="02010609060101010101" pitchFamily="49" charset="-122"/>
                  <a:ea typeface="黑体" panose="02010609060101010101" pitchFamily="49" charset="-122"/>
                </a:endParaRPr>
              </a:p>
            </p:txBody>
          </p:sp>
          <p:cxnSp>
            <p:nvCxnSpPr>
              <p:cNvPr id="66" name="直接箭头连接符 65"/>
              <p:cNvCxnSpPr/>
              <p:nvPr/>
            </p:nvCxnSpPr>
            <p:spPr>
              <a:xfrm>
                <a:off x="1914744" y="3573290"/>
                <a:ext cx="0" cy="242441"/>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1418789" y="4357694"/>
                <a:ext cx="0" cy="180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19"/>
              <p:cNvSpPr txBox="1">
                <a:spLocks noChangeArrowheads="1"/>
              </p:cNvSpPr>
              <p:nvPr/>
            </p:nvSpPr>
            <p:spPr bwMode="auto">
              <a:xfrm>
                <a:off x="1285852" y="5766862"/>
                <a:ext cx="1714512" cy="376782"/>
              </a:xfrm>
              <a:prstGeom prst="rect">
                <a:avLst/>
              </a:prstGeom>
              <a:noFill/>
              <a:ln w="12700">
                <a:solidFill>
                  <a:srgbClr val="000000"/>
                </a:solidFill>
                <a:miter lim="800000"/>
              </a:ln>
            </p:spPr>
            <p:txBody>
              <a:bodyPr wrap="none" tIns="36000" bIns="36000" anchor="ctr" anchorCtr="0">
                <a:noAutofit/>
              </a:bodyPr>
              <a:lstStyle/>
              <a:p>
                <a:pPr algn="ctr"/>
                <a:r>
                  <a:rPr lang="zh-CN" altLang="en-US" sz="1400" dirty="0" smtClean="0">
                    <a:solidFill>
                      <a:srgbClr val="000000"/>
                    </a:solidFill>
                    <a:latin typeface="黑体" panose="02010609060101010101" pitchFamily="49" charset="-122"/>
                    <a:ea typeface="黑体" panose="02010609060101010101" pitchFamily="49" charset="-122"/>
                  </a:rPr>
                  <a:t>完成声波压制</a:t>
                </a:r>
                <a:endParaRPr lang="zh-CN" altLang="en-US" sz="1400" dirty="0">
                  <a:solidFill>
                    <a:srgbClr val="000000"/>
                  </a:solidFill>
                  <a:latin typeface="黑体" panose="02010609060101010101" pitchFamily="49" charset="-122"/>
                  <a:ea typeface="黑体" panose="02010609060101010101" pitchFamily="49" charset="-122"/>
                </a:endParaRPr>
              </a:p>
            </p:txBody>
          </p:sp>
          <p:sp>
            <p:nvSpPr>
              <p:cNvPr id="69" name="TextBox 20"/>
              <p:cNvSpPr txBox="1">
                <a:spLocks noChangeArrowheads="1"/>
              </p:cNvSpPr>
              <p:nvPr/>
            </p:nvSpPr>
            <p:spPr bwMode="auto">
              <a:xfrm>
                <a:off x="1857356" y="4520448"/>
                <a:ext cx="1143008" cy="376782"/>
              </a:xfrm>
              <a:prstGeom prst="rect">
                <a:avLst/>
              </a:prstGeom>
              <a:noFill/>
              <a:ln w="12700">
                <a:solidFill>
                  <a:srgbClr val="FF0000"/>
                </a:solidFill>
                <a:miter lim="800000"/>
              </a:ln>
            </p:spPr>
            <p:txBody>
              <a:bodyPr wrap="none" tIns="36000" bIns="36000" anchor="ctr" anchorCtr="0">
                <a:noAutofit/>
              </a:bodyPr>
              <a:lstStyle/>
              <a:p>
                <a:pPr algn="ctr"/>
                <a:r>
                  <a:rPr lang="zh-CN" altLang="en-US" sz="1400" dirty="0" smtClean="0">
                    <a:solidFill>
                      <a:srgbClr val="000000"/>
                    </a:solidFill>
                    <a:latin typeface="黑体" panose="02010609060101010101" pitchFamily="49" charset="-122"/>
                    <a:ea typeface="黑体" panose="02010609060101010101" pitchFamily="49" charset="-122"/>
                  </a:rPr>
                  <a:t>建立声波模型</a:t>
                </a:r>
                <a:endParaRPr lang="zh-CN" altLang="en-US" sz="1400" dirty="0">
                  <a:solidFill>
                    <a:srgbClr val="000000"/>
                  </a:solidFill>
                  <a:latin typeface="黑体" panose="02010609060101010101" pitchFamily="49" charset="-122"/>
                  <a:ea typeface="黑体" panose="02010609060101010101" pitchFamily="49" charset="-122"/>
                </a:endParaRPr>
              </a:p>
            </p:txBody>
          </p:sp>
          <p:sp>
            <p:nvSpPr>
              <p:cNvPr id="70" name="矩形 69"/>
              <p:cNvSpPr/>
              <p:nvPr/>
            </p:nvSpPr>
            <p:spPr>
              <a:xfrm>
                <a:off x="820798" y="3542059"/>
                <a:ext cx="830997" cy="276999"/>
              </a:xfrm>
              <a:prstGeom prst="rect">
                <a:avLst/>
              </a:prstGeom>
            </p:spPr>
            <p:txBody>
              <a:bodyPr wrap="none">
                <a:spAutoFit/>
              </a:bodyPr>
              <a:lstStyle/>
              <a:p>
                <a:r>
                  <a:rPr lang="zh-CN" altLang="en-US" sz="1200" i="1" dirty="0" smtClean="0">
                    <a:solidFill>
                      <a:srgbClr val="000000"/>
                    </a:solidFill>
                    <a:latin typeface="黑体" panose="02010609060101010101" pitchFamily="49" charset="-122"/>
                    <a:ea typeface="黑体" panose="02010609060101010101" pitchFamily="49" charset="-122"/>
                  </a:rPr>
                  <a:t>变换到频率域</a:t>
                </a:r>
                <a:endParaRPr lang="zh-CN" altLang="en-US" sz="1400" dirty="0" smtClean="0">
                  <a:solidFill>
                    <a:srgbClr val="000000"/>
                  </a:solidFill>
                  <a:latin typeface="黑体" panose="02010609060101010101" pitchFamily="49" charset="-122"/>
                  <a:ea typeface="黑体" panose="02010609060101010101" pitchFamily="49" charset="-122"/>
                </a:endParaRPr>
              </a:p>
            </p:txBody>
          </p:sp>
          <p:cxnSp>
            <p:nvCxnSpPr>
              <p:cNvPr id="71" name="直接连接符 70"/>
              <p:cNvCxnSpPr/>
              <p:nvPr/>
            </p:nvCxnSpPr>
            <p:spPr bwMode="auto">
              <a:xfrm rot="5400000">
                <a:off x="1847020" y="4285859"/>
                <a:ext cx="142876" cy="794"/>
              </a:xfrm>
              <a:prstGeom prst="line">
                <a:avLst/>
              </a:prstGeom>
              <a:noFill/>
              <a:ln w="19050" cap="flat" cmpd="sng" algn="ctr">
                <a:solidFill>
                  <a:schemeClr val="tx1">
                    <a:lumMod val="50000"/>
                  </a:schemeClr>
                </a:solidFill>
                <a:prstDash val="solid"/>
                <a:round/>
                <a:headEnd type="none" w="med" len="med"/>
                <a:tailEnd type="none" w="med" len="med"/>
              </a:ln>
              <a:effectLst/>
            </p:spPr>
          </p:cxnSp>
          <p:cxnSp>
            <p:nvCxnSpPr>
              <p:cNvPr id="72" name="直接连接符 71"/>
              <p:cNvCxnSpPr/>
              <p:nvPr/>
            </p:nvCxnSpPr>
            <p:spPr bwMode="auto">
              <a:xfrm>
                <a:off x="1406985" y="4357694"/>
                <a:ext cx="928694" cy="1588"/>
              </a:xfrm>
              <a:prstGeom prst="line">
                <a:avLst/>
              </a:prstGeom>
              <a:noFill/>
              <a:ln w="19050" cap="flat" cmpd="sng" algn="ctr">
                <a:solidFill>
                  <a:schemeClr val="tx1">
                    <a:lumMod val="50000"/>
                  </a:schemeClr>
                </a:solidFill>
                <a:prstDash val="solid"/>
                <a:round/>
                <a:headEnd type="none" w="med" len="med"/>
                <a:tailEnd type="none" w="med" len="med"/>
              </a:ln>
              <a:effectLst/>
            </p:spPr>
          </p:cxnSp>
          <p:cxnSp>
            <p:nvCxnSpPr>
              <p:cNvPr id="73" name="直接箭头连接符 72"/>
              <p:cNvCxnSpPr/>
              <p:nvPr/>
            </p:nvCxnSpPr>
            <p:spPr>
              <a:xfrm>
                <a:off x="2335679" y="4347755"/>
                <a:ext cx="0" cy="18000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bwMode="auto">
              <a:xfrm>
                <a:off x="2837610" y="2786058"/>
                <a:ext cx="360000" cy="1588"/>
              </a:xfrm>
              <a:prstGeom prst="line">
                <a:avLst/>
              </a:prstGeom>
              <a:noFill/>
              <a:ln w="19050" cap="flat" cmpd="sng" algn="ctr">
                <a:solidFill>
                  <a:schemeClr val="tx1">
                    <a:lumMod val="50000"/>
                  </a:schemeClr>
                </a:solidFill>
                <a:prstDash val="solid"/>
                <a:round/>
                <a:headEnd type="none" w="med" len="med"/>
                <a:tailEnd type="none" w="med" len="med"/>
              </a:ln>
              <a:effectLst/>
            </p:spPr>
          </p:cxnSp>
          <p:cxnSp>
            <p:nvCxnSpPr>
              <p:cNvPr id="75" name="直接箭头连接符 74"/>
              <p:cNvCxnSpPr/>
              <p:nvPr/>
            </p:nvCxnSpPr>
            <p:spPr>
              <a:xfrm rot="16200000" flipH="1">
                <a:off x="1934799" y="4046266"/>
                <a:ext cx="2520000" cy="0"/>
              </a:xfrm>
              <a:prstGeom prst="straightConnector1">
                <a:avLst/>
              </a:prstGeom>
              <a:ln w="1905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76" name="TextBox 20"/>
              <p:cNvSpPr txBox="1">
                <a:spLocks noChangeArrowheads="1"/>
              </p:cNvSpPr>
              <p:nvPr/>
            </p:nvSpPr>
            <p:spPr bwMode="auto">
              <a:xfrm>
                <a:off x="1285852" y="5155602"/>
                <a:ext cx="1714512" cy="376782"/>
              </a:xfrm>
              <a:prstGeom prst="rect">
                <a:avLst/>
              </a:prstGeom>
              <a:noFill/>
              <a:ln w="12700">
                <a:solidFill>
                  <a:srgbClr val="000000"/>
                </a:solidFill>
                <a:miter lim="800000"/>
              </a:ln>
            </p:spPr>
            <p:txBody>
              <a:bodyPr wrap="none" tIns="36000" bIns="36000" anchor="ctr" anchorCtr="0">
                <a:noAutofit/>
              </a:bodyPr>
              <a:lstStyle/>
              <a:p>
                <a:pPr algn="ctr"/>
                <a:r>
                  <a:rPr lang="zh-CN" altLang="en-US" sz="1400" dirty="0" smtClean="0">
                    <a:solidFill>
                      <a:srgbClr val="000000"/>
                    </a:solidFill>
                    <a:latin typeface="黑体" panose="02010609060101010101" pitchFamily="49" charset="-122"/>
                    <a:ea typeface="黑体" panose="02010609060101010101" pitchFamily="49" charset="-122"/>
                  </a:rPr>
                  <a:t>输入数据减声波模型</a:t>
                </a:r>
                <a:endParaRPr lang="zh-CN" altLang="en-US" sz="1400" dirty="0">
                  <a:solidFill>
                    <a:srgbClr val="000000"/>
                  </a:solidFill>
                  <a:latin typeface="黑体" panose="02010609060101010101" pitchFamily="49" charset="-122"/>
                  <a:ea typeface="黑体" panose="02010609060101010101" pitchFamily="49" charset="-122"/>
                </a:endParaRPr>
              </a:p>
            </p:txBody>
          </p:sp>
          <p:cxnSp>
            <p:nvCxnSpPr>
              <p:cNvPr id="77" name="直接箭头连接符 76"/>
              <p:cNvCxnSpPr/>
              <p:nvPr/>
            </p:nvCxnSpPr>
            <p:spPr>
              <a:xfrm rot="10800000" flipV="1">
                <a:off x="3004121" y="5298192"/>
                <a:ext cx="180000" cy="0"/>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1214414" y="4887577"/>
                <a:ext cx="830997" cy="276999"/>
              </a:xfrm>
              <a:prstGeom prst="rect">
                <a:avLst/>
              </a:prstGeom>
            </p:spPr>
            <p:txBody>
              <a:bodyPr wrap="none">
                <a:spAutoFit/>
              </a:bodyPr>
              <a:lstStyle/>
              <a:p>
                <a:r>
                  <a:rPr lang="zh-CN" altLang="en-US" sz="1200" i="1" dirty="0" smtClean="0">
                    <a:solidFill>
                      <a:srgbClr val="000000"/>
                    </a:solidFill>
                    <a:latin typeface="黑体" panose="02010609060101010101" pitchFamily="49" charset="-122"/>
                    <a:ea typeface="黑体" panose="02010609060101010101" pitchFamily="49" charset="-122"/>
                  </a:rPr>
                  <a:t>变换到时间域</a:t>
                </a:r>
                <a:endParaRPr lang="zh-CN" altLang="en-US" sz="1200" i="1" dirty="0" smtClean="0">
                  <a:solidFill>
                    <a:srgbClr val="000000"/>
                  </a:solidFill>
                  <a:latin typeface="黑体" panose="02010609060101010101" pitchFamily="49" charset="-122"/>
                  <a:ea typeface="黑体" panose="02010609060101010101" pitchFamily="49" charset="-122"/>
                </a:endParaRPr>
              </a:p>
            </p:txBody>
          </p:sp>
          <p:cxnSp>
            <p:nvCxnSpPr>
              <p:cNvPr id="79" name="直接箭头连接符 78"/>
              <p:cNvCxnSpPr/>
              <p:nvPr/>
            </p:nvCxnSpPr>
            <p:spPr>
              <a:xfrm>
                <a:off x="2327605" y="4911010"/>
                <a:ext cx="0" cy="242441"/>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2398504" y="4223571"/>
                <a:ext cx="311624" cy="276999"/>
              </a:xfrm>
              <a:prstGeom prst="rect">
                <a:avLst/>
              </a:prstGeom>
            </p:spPr>
            <p:txBody>
              <a:bodyPr wrap="none">
                <a:spAutoFit/>
              </a:bodyPr>
              <a:lstStyle/>
              <a:p>
                <a:r>
                  <a:rPr lang="en-US" altLang="zh-CN" sz="1200" i="1" dirty="0" smtClean="0">
                    <a:solidFill>
                      <a:srgbClr val="000000"/>
                    </a:solidFill>
                    <a:latin typeface="黑体" panose="02010609060101010101" pitchFamily="49" charset="-122"/>
                    <a:ea typeface="黑体" panose="02010609060101010101" pitchFamily="49" charset="-122"/>
                  </a:rPr>
                  <a:t>YES</a:t>
                </a:r>
                <a:endParaRPr lang="zh-CN" altLang="en-US" sz="1200" i="1" dirty="0" smtClean="0">
                  <a:solidFill>
                    <a:srgbClr val="000000"/>
                  </a:solidFill>
                  <a:latin typeface="黑体" panose="02010609060101010101" pitchFamily="49" charset="-122"/>
                  <a:ea typeface="黑体" panose="02010609060101010101" pitchFamily="49" charset="-122"/>
                </a:endParaRPr>
              </a:p>
            </p:txBody>
          </p:sp>
          <p:sp>
            <p:nvSpPr>
              <p:cNvPr id="81" name="矩形 80"/>
              <p:cNvSpPr/>
              <p:nvPr/>
            </p:nvSpPr>
            <p:spPr>
              <a:xfrm>
                <a:off x="928662" y="4234696"/>
                <a:ext cx="253916" cy="276999"/>
              </a:xfrm>
              <a:prstGeom prst="rect">
                <a:avLst/>
              </a:prstGeom>
            </p:spPr>
            <p:txBody>
              <a:bodyPr wrap="none">
                <a:spAutoFit/>
              </a:bodyPr>
              <a:lstStyle/>
              <a:p>
                <a:r>
                  <a:rPr lang="en-US" altLang="zh-CN" sz="1200" i="1" dirty="0" smtClean="0">
                    <a:solidFill>
                      <a:srgbClr val="000000"/>
                    </a:solidFill>
                    <a:latin typeface="黑体" panose="02010609060101010101" pitchFamily="49" charset="-122"/>
                    <a:ea typeface="黑体" panose="02010609060101010101" pitchFamily="49" charset="-122"/>
                  </a:rPr>
                  <a:t>NO</a:t>
                </a:r>
                <a:endParaRPr lang="zh-CN" altLang="en-US" sz="1200" i="1" dirty="0" smtClean="0">
                  <a:solidFill>
                    <a:srgbClr val="000000"/>
                  </a:solidFill>
                  <a:latin typeface="黑体" panose="02010609060101010101" pitchFamily="49" charset="-122"/>
                  <a:ea typeface="黑体" panose="02010609060101010101" pitchFamily="49" charset="-122"/>
                </a:endParaRPr>
              </a:p>
            </p:txBody>
          </p:sp>
          <p:cxnSp>
            <p:nvCxnSpPr>
              <p:cNvPr id="82" name="直接箭头连接符 81"/>
              <p:cNvCxnSpPr/>
              <p:nvPr/>
            </p:nvCxnSpPr>
            <p:spPr>
              <a:xfrm>
                <a:off x="2315801" y="5544013"/>
                <a:ext cx="0" cy="242441"/>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37" name="Object 12"/>
          <p:cNvGraphicFramePr>
            <a:graphicFrameLocks noChangeAspect="1"/>
          </p:cNvGraphicFramePr>
          <p:nvPr/>
        </p:nvGraphicFramePr>
        <p:xfrm>
          <a:off x="8207951" y="2143116"/>
          <a:ext cx="1817139" cy="438189"/>
        </p:xfrm>
        <a:graphic>
          <a:graphicData uri="http://schemas.openxmlformats.org/presentationml/2006/ole">
            <mc:AlternateContent xmlns:mc="http://schemas.openxmlformats.org/markup-compatibility/2006">
              <mc:Choice xmlns:v="urn:schemas-microsoft-com:vml" Requires="v">
                <p:oleObj spid="_x0000_s343653" name="公式" r:id="rId3" imgW="761365" imgH="254000" progId="Equation.3">
                  <p:embed/>
                </p:oleObj>
              </mc:Choice>
              <mc:Fallback>
                <p:oleObj name="公式" r:id="rId3" imgW="761365" imgH="2540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951" y="2143116"/>
                        <a:ext cx="1817139" cy="438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矩形 37"/>
          <p:cNvSpPr/>
          <p:nvPr/>
        </p:nvSpPr>
        <p:spPr>
          <a:xfrm>
            <a:off x="6158341" y="2192293"/>
            <a:ext cx="2044149" cy="369332"/>
          </a:xfrm>
          <a:prstGeom prst="rect">
            <a:avLst/>
          </a:prstGeom>
        </p:spPr>
        <p:txBody>
          <a:bodyPr wrap="none">
            <a:spAutoFit/>
          </a:bodyPr>
          <a:lstStyle/>
          <a:p>
            <a:r>
              <a:rPr lang="zh-CN" altLang="en-US" b="1" dirty="0" smtClean="0"/>
              <a:t>假设在频率范围：</a:t>
            </a:r>
            <a:endParaRPr lang="zh-CN" altLang="en-US" b="1" dirty="0"/>
          </a:p>
        </p:txBody>
      </p:sp>
      <p:graphicFrame>
        <p:nvGraphicFramePr>
          <p:cNvPr id="44" name="Object 26"/>
          <p:cNvGraphicFramePr>
            <a:graphicFrameLocks noChangeAspect="1"/>
          </p:cNvGraphicFramePr>
          <p:nvPr/>
        </p:nvGraphicFramePr>
        <p:xfrm>
          <a:off x="4893399" y="4037341"/>
          <a:ext cx="988287" cy="241907"/>
        </p:xfrm>
        <a:graphic>
          <a:graphicData uri="http://schemas.openxmlformats.org/presentationml/2006/ole">
            <mc:AlternateContent xmlns:mc="http://schemas.openxmlformats.org/markup-compatibility/2006">
              <mc:Choice xmlns:v="urn:schemas-microsoft-com:vml" Requires="v">
                <p:oleObj spid="_x0000_s343654" name="公式" r:id="rId5" imgW="685800" imgH="228600" progId="Equation.3">
                  <p:embed/>
                </p:oleObj>
              </mc:Choice>
              <mc:Fallback>
                <p:oleObj name="公式" r:id="rId5" imgW="685800" imgH="228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3399" y="4037341"/>
                        <a:ext cx="988287" cy="2419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矩形 44"/>
          <p:cNvSpPr/>
          <p:nvPr/>
        </p:nvSpPr>
        <p:spPr>
          <a:xfrm>
            <a:off x="4933085" y="4323093"/>
            <a:ext cx="805725" cy="276999"/>
          </a:xfrm>
          <a:prstGeom prst="rect">
            <a:avLst/>
          </a:prstGeom>
        </p:spPr>
        <p:txBody>
          <a:bodyPr wrap="square">
            <a:spAutoFit/>
          </a:bodyPr>
          <a:lstStyle/>
          <a:p>
            <a:r>
              <a:rPr lang="zh-CN" altLang="en-US" sz="1200" b="1" dirty="0" smtClean="0"/>
              <a:t>门槛系数</a:t>
            </a:r>
            <a:endParaRPr lang="zh-CN" altLang="en-US" sz="1200" b="1" dirty="0"/>
          </a:p>
        </p:txBody>
      </p:sp>
      <p:grpSp>
        <p:nvGrpSpPr>
          <p:cNvPr id="4" name="组合 82"/>
          <p:cNvGrpSpPr/>
          <p:nvPr/>
        </p:nvGrpSpPr>
        <p:grpSpPr>
          <a:xfrm>
            <a:off x="5927833" y="2894971"/>
            <a:ext cx="5034457" cy="2820045"/>
            <a:chOff x="5927833" y="2913297"/>
            <a:chExt cx="5034457" cy="2820045"/>
          </a:xfrm>
        </p:grpSpPr>
        <p:sp>
          <p:nvSpPr>
            <p:cNvPr id="39" name="矩形 38"/>
            <p:cNvSpPr/>
            <p:nvPr/>
          </p:nvSpPr>
          <p:spPr>
            <a:xfrm>
              <a:off x="6773954" y="5364010"/>
              <a:ext cx="1107996" cy="369332"/>
            </a:xfrm>
            <a:prstGeom prst="rect">
              <a:avLst/>
            </a:prstGeom>
          </p:spPr>
          <p:txBody>
            <a:bodyPr wrap="none">
              <a:spAutoFit/>
            </a:bodyPr>
            <a:lstStyle/>
            <a:p>
              <a:r>
                <a:rPr lang="zh-CN" altLang="en-US" b="1" dirty="0" smtClean="0"/>
                <a:t>满足了：</a:t>
              </a:r>
              <a:endParaRPr lang="zh-CN" altLang="en-US" b="1" dirty="0"/>
            </a:p>
          </p:txBody>
        </p:sp>
        <p:graphicFrame>
          <p:nvGraphicFramePr>
            <p:cNvPr id="43" name="Object 24"/>
            <p:cNvGraphicFramePr>
              <a:graphicFrameLocks noChangeAspect="1"/>
            </p:cNvGraphicFramePr>
            <p:nvPr/>
          </p:nvGraphicFramePr>
          <p:xfrm>
            <a:off x="7881976" y="5370695"/>
            <a:ext cx="1357296" cy="362647"/>
          </p:xfrm>
          <a:graphic>
            <a:graphicData uri="http://schemas.openxmlformats.org/presentationml/2006/ole">
              <mc:AlternateContent xmlns:mc="http://schemas.openxmlformats.org/markup-compatibility/2006">
                <mc:Choice xmlns:v="urn:schemas-microsoft-com:vml" Requires="v">
                  <p:oleObj spid="_x0000_s343655" name="公式" r:id="rId7" imgW="889000" imgH="228600" progId="Equation.3">
                    <p:embed/>
                  </p:oleObj>
                </mc:Choice>
                <mc:Fallback>
                  <p:oleObj name="公式" r:id="rId7" imgW="889000" imgH="2286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1976" y="5370695"/>
                          <a:ext cx="1357296" cy="3626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组合 147"/>
            <p:cNvGrpSpPr/>
            <p:nvPr/>
          </p:nvGrpSpPr>
          <p:grpSpPr>
            <a:xfrm>
              <a:off x="5927833" y="2913297"/>
              <a:ext cx="5034457" cy="2268715"/>
              <a:chOff x="5927833" y="2944827"/>
              <a:chExt cx="5034457" cy="2268715"/>
            </a:xfrm>
          </p:grpSpPr>
          <p:grpSp>
            <p:nvGrpSpPr>
              <p:cNvPr id="6" name="组合 136"/>
              <p:cNvGrpSpPr/>
              <p:nvPr/>
            </p:nvGrpSpPr>
            <p:grpSpPr>
              <a:xfrm>
                <a:off x="5976177" y="2944827"/>
                <a:ext cx="4986113" cy="2268715"/>
                <a:chOff x="6512204" y="3070947"/>
                <a:chExt cx="4986113" cy="2268715"/>
              </a:xfrm>
            </p:grpSpPr>
            <p:pic>
              <p:nvPicPr>
                <p:cNvPr id="56" name="Picture 3" descr="D:\海外资料处理室\2019ADNOC-Sweihan混采\pic\0107-air\f_ing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2" t="11842" r="22317" b="20767"/>
                <a:stretch>
                  <a:fillRect/>
                </a:stretch>
              </p:blipFill>
              <p:spPr bwMode="auto">
                <a:xfrm>
                  <a:off x="6842236" y="3142433"/>
                  <a:ext cx="4099034" cy="1944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7" name="矩形 56"/>
                <p:cNvSpPr/>
                <p:nvPr/>
              </p:nvSpPr>
              <p:spPr>
                <a:xfrm>
                  <a:off x="6727669" y="5062663"/>
                  <a:ext cx="4770648" cy="276999"/>
                </a:xfrm>
                <a:prstGeom prst="rect">
                  <a:avLst/>
                </a:prstGeom>
              </p:spPr>
              <p:txBody>
                <a:bodyPr wrap="square">
                  <a:spAutoFit/>
                </a:bodyPr>
                <a:lstStyle/>
                <a:p>
                  <a:r>
                    <a:rPr lang="en-US" altLang="zh-CN" sz="1200" dirty="0" smtClean="0"/>
                    <a:t>0            20           40           60             80         100            120</a:t>
                  </a:r>
                  <a:r>
                    <a:rPr lang="zh-CN" altLang="en-US" sz="1200" dirty="0" smtClean="0"/>
                    <a:t>（</a:t>
                  </a:r>
                  <a:r>
                    <a:rPr lang="en-US" altLang="zh-CN" sz="1200" dirty="0" smtClean="0"/>
                    <a:t>Hz</a:t>
                  </a:r>
                  <a:r>
                    <a:rPr lang="zh-CN" altLang="en-US" sz="1200" dirty="0" smtClean="0"/>
                    <a:t>）</a:t>
                  </a:r>
                  <a:r>
                    <a:rPr lang="en-US" altLang="zh-CN" sz="1200" dirty="0" smtClean="0"/>
                    <a:t>      </a:t>
                  </a:r>
                  <a:endParaRPr lang="zh-CN" altLang="en-US" sz="1200" dirty="0"/>
                </a:p>
              </p:txBody>
            </p:sp>
            <p:sp>
              <p:nvSpPr>
                <p:cNvPr id="58" name="矩形 57"/>
                <p:cNvSpPr/>
                <p:nvPr/>
              </p:nvSpPr>
              <p:spPr>
                <a:xfrm>
                  <a:off x="6512204" y="3070947"/>
                  <a:ext cx="529724" cy="2123658"/>
                </a:xfrm>
                <a:prstGeom prst="rect">
                  <a:avLst/>
                </a:prstGeom>
              </p:spPr>
              <p:txBody>
                <a:bodyPr wrap="square">
                  <a:spAutoFit/>
                </a:bodyPr>
                <a:lstStyle/>
                <a:p>
                  <a:r>
                    <a:rPr lang="en-US" altLang="zh-CN" sz="1200" dirty="0" smtClean="0"/>
                    <a:t>2.5 </a:t>
                  </a:r>
                  <a:endParaRPr lang="en-US" altLang="zh-CN" sz="1200" dirty="0" smtClean="0"/>
                </a:p>
                <a:p>
                  <a:r>
                    <a:rPr lang="en-US" altLang="zh-CN" sz="1200" dirty="0" smtClean="0"/>
                    <a:t>         2.0 </a:t>
                  </a:r>
                  <a:endParaRPr lang="en-US" altLang="zh-CN" sz="1200" dirty="0" smtClean="0"/>
                </a:p>
                <a:p>
                  <a:r>
                    <a:rPr lang="en-US" altLang="zh-CN" sz="1200" dirty="0" smtClean="0"/>
                    <a:t>          1.5 </a:t>
                  </a:r>
                  <a:endParaRPr lang="en-US" altLang="zh-CN" sz="1200" dirty="0" smtClean="0"/>
                </a:p>
                <a:p>
                  <a:r>
                    <a:rPr lang="en-US" altLang="zh-CN" sz="1200" dirty="0" smtClean="0"/>
                    <a:t>           1.0</a:t>
                  </a:r>
                  <a:endParaRPr lang="en-US" altLang="zh-CN" sz="1200" dirty="0" smtClean="0"/>
                </a:p>
                <a:p>
                  <a:r>
                    <a:rPr lang="en-US" altLang="zh-CN" sz="1200" dirty="0" smtClean="0"/>
                    <a:t>         0.5</a:t>
                  </a:r>
                  <a:endParaRPr lang="en-US" altLang="zh-CN" sz="1200" dirty="0" smtClean="0"/>
                </a:p>
                <a:p>
                  <a:r>
                    <a:rPr lang="en-US" altLang="zh-CN" sz="1200" dirty="0" smtClean="0"/>
                    <a:t>            0 .0    </a:t>
                  </a:r>
                  <a:endParaRPr lang="zh-CN" altLang="en-US" sz="1200" dirty="0"/>
                </a:p>
              </p:txBody>
            </p:sp>
          </p:grpSp>
          <p:graphicFrame>
            <p:nvGraphicFramePr>
              <p:cNvPr id="53" name="Object 25"/>
              <p:cNvGraphicFramePr>
                <a:graphicFrameLocks noChangeAspect="1"/>
              </p:cNvGraphicFramePr>
              <p:nvPr/>
            </p:nvGraphicFramePr>
            <p:xfrm>
              <a:off x="6359940" y="3116604"/>
              <a:ext cx="603250" cy="284163"/>
            </p:xfrm>
            <a:graphic>
              <a:graphicData uri="http://schemas.openxmlformats.org/presentationml/2006/ole">
                <mc:AlternateContent xmlns:mc="http://schemas.openxmlformats.org/markup-compatibility/2006">
                  <mc:Choice xmlns:v="urn:schemas-microsoft-com:vml" Requires="v">
                    <p:oleObj spid="_x0000_s343656" name="公式" r:id="rId10" imgW="419100" imgH="228600" progId="Equation.3">
                      <p:embed/>
                    </p:oleObj>
                  </mc:Choice>
                  <mc:Fallback>
                    <p:oleObj name="公式" r:id="rId10" imgW="419100" imgH="22860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9940" y="3116604"/>
                            <a:ext cx="603250" cy="284163"/>
                          </a:xfrm>
                          <a:prstGeom prst="rect">
                            <a:avLst/>
                          </a:prstGeom>
                          <a:noFill/>
                          <a:ln>
                            <a:noFill/>
                          </a:ln>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9525">
                                <a:solidFill>
                                  <a:srgbClr val="FF00FF"/>
                                </a:solidFill>
                                <a:miter lim="800000"/>
                                <a:headEnd/>
                                <a:tailEnd/>
                              </a14:hiddenLine>
                            </a:ext>
                          </a:extLst>
                        </p:spPr>
                      </p:pic>
                    </p:oleObj>
                  </mc:Fallback>
                </mc:AlternateContent>
              </a:graphicData>
            </a:graphic>
          </p:graphicFrame>
          <p:cxnSp>
            <p:nvCxnSpPr>
              <p:cNvPr id="54" name="直接连接符 53"/>
              <p:cNvCxnSpPr/>
              <p:nvPr/>
            </p:nvCxnSpPr>
            <p:spPr>
              <a:xfrm>
                <a:off x="5927833" y="4204138"/>
                <a:ext cx="4519448" cy="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6864298" y="3118244"/>
                <a:ext cx="1261884" cy="276999"/>
              </a:xfrm>
              <a:prstGeom prst="rect">
                <a:avLst/>
              </a:prstGeom>
            </p:spPr>
            <p:txBody>
              <a:bodyPr wrap="none">
                <a:spAutoFit/>
              </a:bodyPr>
              <a:lstStyle/>
              <a:p>
                <a:r>
                  <a:rPr lang="zh-CN" altLang="en-US" sz="1200" b="1" dirty="0" smtClean="0"/>
                  <a:t>能量比值示意图</a:t>
                </a:r>
                <a:endParaRPr lang="zh-CN" altLang="en-US" sz="1200" b="1" dirty="0"/>
              </a:p>
            </p:txBody>
          </p:sp>
        </p:grpSp>
        <p:cxnSp>
          <p:nvCxnSpPr>
            <p:cNvPr id="47" name="直接连接符 46"/>
            <p:cNvCxnSpPr/>
            <p:nvPr/>
          </p:nvCxnSpPr>
          <p:spPr>
            <a:xfrm>
              <a:off x="8739990" y="4139699"/>
              <a:ext cx="0" cy="819807"/>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9758855" y="4156153"/>
              <a:ext cx="5255" cy="856593"/>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bwMode="auto">
            <a:xfrm flipV="1">
              <a:off x="8686800" y="4945119"/>
              <a:ext cx="283779" cy="430922"/>
            </a:xfrm>
            <a:prstGeom prst="straightConnector1">
              <a:avLst/>
            </a:prstGeom>
            <a:noFill/>
            <a:ln w="19050" cap="flat" cmpd="sng" algn="ctr">
              <a:solidFill>
                <a:srgbClr val="FF0000"/>
              </a:solidFill>
              <a:prstDash val="dashDot"/>
              <a:round/>
              <a:headEnd type="none" w="med" len="med"/>
              <a:tailEnd type="arrow"/>
            </a:ln>
            <a:effectLst/>
          </p:spPr>
        </p:cxnSp>
        <p:pic>
          <p:nvPicPr>
            <p:cNvPr id="51" name="图片 50" descr="图片1.png"/>
            <p:cNvPicPr>
              <a:picLocks noChangeAspect="1"/>
            </p:cNvPicPr>
            <p:nvPr/>
          </p:nvPicPr>
          <p:blipFill>
            <a:blip r:embed="rId12" cstate="print"/>
            <a:stretch>
              <a:fillRect/>
            </a:stretch>
          </p:blipFill>
          <p:spPr>
            <a:xfrm>
              <a:off x="8741496" y="3007723"/>
              <a:ext cx="1036234" cy="1956654"/>
            </a:xfrm>
            <a:prstGeom prst="rect">
              <a:avLst/>
            </a:prstGeom>
          </p:spPr>
        </p:pic>
      </p:grpSp>
      <p:sp>
        <p:nvSpPr>
          <p:cNvPr id="84" name="矩形 83"/>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87" name="矩形 86"/>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6"/>
          <p:cNvGrpSpPr/>
          <p:nvPr/>
        </p:nvGrpSpPr>
        <p:grpSpPr>
          <a:xfrm>
            <a:off x="4511820" y="2492896"/>
            <a:ext cx="7093859" cy="3447104"/>
            <a:chOff x="295880" y="1000108"/>
            <a:chExt cx="10876516" cy="5040313"/>
          </a:xfrm>
        </p:grpSpPr>
        <p:pic>
          <p:nvPicPr>
            <p:cNvPr id="17" name="图片 1" descr="raw_inv_newshot1_air_model_raw.bmp"/>
            <p:cNvPicPr preferRelativeResize="0"/>
            <p:nvPr/>
          </p:nvPicPr>
          <p:blipFill>
            <a:blip r:embed="rId1" cstate="print"/>
            <a:srcRect/>
            <a:stretch>
              <a:fillRect/>
            </a:stretch>
          </p:blipFill>
          <p:spPr bwMode="auto">
            <a:xfrm>
              <a:off x="295880" y="1000108"/>
              <a:ext cx="3600000" cy="5040313"/>
            </a:xfrm>
            <a:prstGeom prst="rect">
              <a:avLst/>
            </a:prstGeom>
            <a:noFill/>
            <a:ln w="9525">
              <a:noFill/>
              <a:miter lim="800000"/>
              <a:headEnd/>
              <a:tailEnd/>
            </a:ln>
          </p:spPr>
        </p:pic>
        <p:pic>
          <p:nvPicPr>
            <p:cNvPr id="18" name="图片 1" descr="raw_inv_newshot1_air_model.bmp"/>
            <p:cNvPicPr preferRelativeResize="0"/>
            <p:nvPr/>
          </p:nvPicPr>
          <p:blipFill>
            <a:blip r:embed="rId2" cstate="print"/>
            <a:srcRect/>
            <a:stretch>
              <a:fillRect/>
            </a:stretch>
          </p:blipFill>
          <p:spPr bwMode="auto">
            <a:xfrm>
              <a:off x="3929058" y="1000108"/>
              <a:ext cx="3600000" cy="5040313"/>
            </a:xfrm>
            <a:prstGeom prst="rect">
              <a:avLst/>
            </a:prstGeom>
            <a:noFill/>
            <a:ln w="9525">
              <a:noFill/>
              <a:miter lim="800000"/>
              <a:headEnd/>
              <a:tailEnd/>
            </a:ln>
          </p:spPr>
        </p:pic>
        <p:pic>
          <p:nvPicPr>
            <p:cNvPr id="19" name="图片 1" descr="raw_inv_newshot1_air.bmp"/>
            <p:cNvPicPr preferRelativeResize="0"/>
            <p:nvPr/>
          </p:nvPicPr>
          <p:blipFill>
            <a:blip r:embed="rId3" cstate="print"/>
            <a:srcRect/>
            <a:stretch>
              <a:fillRect/>
            </a:stretch>
          </p:blipFill>
          <p:spPr bwMode="auto">
            <a:xfrm>
              <a:off x="7572396" y="1000108"/>
              <a:ext cx="3600000" cy="5040313"/>
            </a:xfrm>
            <a:prstGeom prst="rect">
              <a:avLst/>
            </a:prstGeom>
            <a:noFill/>
            <a:ln w="9525">
              <a:noFill/>
              <a:miter lim="800000"/>
              <a:headEnd/>
              <a:tailEnd/>
            </a:ln>
          </p:spPr>
        </p:pic>
      </p:grpSp>
      <p:sp>
        <p:nvSpPr>
          <p:cNvPr id="20" name="矩形 19"/>
          <p:cNvSpPr/>
          <p:nvPr/>
        </p:nvSpPr>
        <p:spPr>
          <a:xfrm>
            <a:off x="4578829" y="6000769"/>
            <a:ext cx="2381267"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声波压制前炮集记录</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7261808" y="6000769"/>
            <a:ext cx="1714512"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建立声波模型           </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9336360" y="6000769"/>
            <a:ext cx="2381267"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声波压制后炮集记录</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 name="矩形 1"/>
          <p:cNvSpPr/>
          <p:nvPr/>
        </p:nvSpPr>
        <p:spPr>
          <a:xfrm>
            <a:off x="695400" y="699033"/>
            <a:ext cx="11017223" cy="1754326"/>
          </a:xfrm>
          <a:prstGeom prst="rect">
            <a:avLst/>
          </a:prstGeom>
        </p:spPr>
        <p:txBody>
          <a:bodyPr wrap="square">
            <a:spAutoFit/>
          </a:bodyPr>
          <a:lstStyle/>
          <a:p>
            <a:pPr indent="304800" algn="just" fontAlgn="base">
              <a:lnSpc>
                <a:spcPct val="150000"/>
              </a:lnSpc>
            </a:pPr>
            <a:r>
              <a:rPr lang="zh-CN" altLang="en-US" sz="2400" dirty="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根据</a:t>
            </a:r>
            <a:r>
              <a:rPr lang="zh-CN" altLang="zh-CN" sz="2400" dirty="0">
                <a:latin typeface="微软雅黑" panose="020B0503020204020204" pitchFamily="34" charset="-122"/>
                <a:ea typeface="微软雅黑" panose="020B0503020204020204" pitchFamily="34" charset="-122"/>
              </a:rPr>
              <a:t>声波具有非常稳定传播速度特点，利用声波速度与地震信号速度的差异以及声波在不同频率域与地震信号能量上的差异等特征，通过调整能量放缩系数建立声波模型地震道，达到分离声波和地震信号的目的。</a:t>
            </a:r>
            <a:endParaRPr lang="zh-CN" altLang="zh-CN" sz="24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551384" y="2636912"/>
            <a:ext cx="3739906" cy="2592288"/>
            <a:chOff x="551384" y="2636912"/>
            <a:chExt cx="3739906" cy="2592288"/>
          </a:xfrm>
        </p:grpSpPr>
        <p:pic>
          <p:nvPicPr>
            <p:cNvPr id="2050" name="Picture 2" descr="163783406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2636912"/>
              <a:ext cx="3739906" cy="2592288"/>
            </a:xfrm>
            <a:prstGeom prst="rect">
              <a:avLst/>
            </a:prstGeom>
            <a:noFill/>
            <a:ln w="25400">
              <a:solidFill>
                <a:schemeClr val="bg1">
                  <a:lumMod val="85000"/>
                </a:schemeClr>
              </a:solidFill>
            </a:ln>
          </p:spPr>
        </p:pic>
        <p:grpSp>
          <p:nvGrpSpPr>
            <p:cNvPr id="6" name="组合 3"/>
            <p:cNvGrpSpPr/>
            <p:nvPr/>
          </p:nvGrpSpPr>
          <p:grpSpPr>
            <a:xfrm>
              <a:off x="1668575" y="3081317"/>
              <a:ext cx="2610358" cy="1360435"/>
              <a:chOff x="1668575" y="3081317"/>
              <a:chExt cx="2610358" cy="1360435"/>
            </a:xfrm>
          </p:grpSpPr>
          <p:sp>
            <p:nvSpPr>
              <p:cNvPr id="3" name="矩形 2"/>
              <p:cNvSpPr/>
              <p:nvPr/>
            </p:nvSpPr>
            <p:spPr>
              <a:xfrm>
                <a:off x="1691155" y="3081317"/>
                <a:ext cx="2587778" cy="292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668575" y="4005064"/>
                <a:ext cx="2587778" cy="436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5" name="矩形 24"/>
          <p:cNvSpPr/>
          <p:nvPr/>
        </p:nvSpPr>
        <p:spPr>
          <a:xfrm>
            <a:off x="1745610" y="5366682"/>
            <a:ext cx="2262158" cy="438582"/>
          </a:xfrm>
          <a:prstGeom prst="rect">
            <a:avLst/>
          </a:prstGeom>
        </p:spPr>
        <p:txBody>
          <a:bodyPr wrap="none">
            <a:spAutoFit/>
          </a:bodyPr>
          <a:lstStyle/>
          <a:p>
            <a:pPr fontAlgn="base">
              <a:lnSpc>
                <a:spcPct val="125000"/>
              </a:lnSpc>
              <a:spcAft>
                <a:spcPts val="0"/>
              </a:spcAft>
            </a:pPr>
            <a:r>
              <a:rPr lang="zh-CN" altLang="en-US" kern="100" dirty="0">
                <a:solidFill>
                  <a:srgbClr val="000000"/>
                </a:solidFill>
                <a:latin typeface="微软雅黑" panose="020B0503020204020204" pitchFamily="34" charset="-122"/>
                <a:ea typeface="微软雅黑" panose="020B0503020204020204" pitchFamily="34" charset="-122"/>
              </a:rPr>
              <a:t>控制声波相位和频率</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26" name="矩形 25"/>
          <p:cNvSpPr/>
          <p:nvPr/>
        </p:nvSpPr>
        <p:spPr>
          <a:xfrm>
            <a:off x="1269430" y="5477748"/>
            <a:ext cx="490488" cy="2048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39333" y="1928802"/>
            <a:ext cx="10033414" cy="4191011"/>
            <a:chOff x="1439333" y="1079500"/>
            <a:chExt cx="10033414" cy="5040313"/>
          </a:xfrm>
        </p:grpSpPr>
        <p:pic>
          <p:nvPicPr>
            <p:cNvPr id="4" name="图片 1" descr="raw_inv_chuli5.bmp"/>
            <p:cNvPicPr preferRelativeResize="0"/>
            <p:nvPr/>
          </p:nvPicPr>
          <p:blipFill>
            <a:blip r:embed="rId1" cstate="print"/>
            <a:srcRect/>
            <a:stretch>
              <a:fillRect/>
            </a:stretch>
          </p:blipFill>
          <p:spPr bwMode="auto">
            <a:xfrm>
              <a:off x="6240016" y="1079500"/>
              <a:ext cx="5232731" cy="5040313"/>
            </a:xfrm>
            <a:prstGeom prst="rect">
              <a:avLst/>
            </a:prstGeom>
            <a:noFill/>
            <a:ln w="9525">
              <a:noFill/>
              <a:miter lim="800000"/>
              <a:headEnd/>
              <a:tailEnd/>
            </a:ln>
          </p:spPr>
        </p:pic>
        <p:pic>
          <p:nvPicPr>
            <p:cNvPr id="5" name="图片 1" descr="raw_inv_chuli2.bmp"/>
            <p:cNvPicPr preferRelativeResize="0"/>
            <p:nvPr/>
          </p:nvPicPr>
          <p:blipFill>
            <a:blip r:embed="rId2" cstate="print"/>
            <a:srcRect/>
            <a:stretch>
              <a:fillRect/>
            </a:stretch>
          </p:blipFill>
          <p:spPr bwMode="auto">
            <a:xfrm>
              <a:off x="1439333" y="1079500"/>
              <a:ext cx="4800683" cy="5040313"/>
            </a:xfrm>
            <a:prstGeom prst="rect">
              <a:avLst/>
            </a:prstGeom>
            <a:noFill/>
            <a:ln w="9525">
              <a:noFill/>
              <a:miter lim="800000"/>
              <a:headEnd/>
              <a:tailEnd/>
            </a:ln>
          </p:spPr>
        </p:pic>
      </p:grpSp>
      <p:sp>
        <p:nvSpPr>
          <p:cNvPr id="6" name="矩形 5"/>
          <p:cNvSpPr/>
          <p:nvPr/>
        </p:nvSpPr>
        <p:spPr>
          <a:xfrm>
            <a:off x="2705924" y="6156012"/>
            <a:ext cx="2461382"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声波压制前炮集</a:t>
            </a:r>
            <a:r>
              <a:rPr lang="zh-CN" altLang="en-US" kern="100" dirty="0" smtClean="0">
                <a:solidFill>
                  <a:srgbClr val="000000"/>
                </a:solidFill>
                <a:latin typeface="微软雅黑" panose="020B0503020204020204" pitchFamily="34" charset="-122"/>
                <a:ea typeface="微软雅黑" panose="020B0503020204020204" pitchFamily="34" charset="-122"/>
              </a:rPr>
              <a:t>记录</a:t>
            </a:r>
            <a:endParaRPr lang="zh-CN" altLang="en-US" sz="1600" kern="100" dirty="0">
              <a:solidFill>
                <a:srgbClr val="FF0000"/>
              </a:solidFill>
              <a:latin typeface="微软雅黑" panose="020B0503020204020204" pitchFamily="34" charset="-122"/>
              <a:ea typeface="微软雅黑" panose="020B0503020204020204" pitchFamily="34" charset="-122"/>
            </a:endParaRPr>
          </a:p>
        </p:txBody>
      </p:sp>
      <p:sp>
        <p:nvSpPr>
          <p:cNvPr id="7" name="矩形 6"/>
          <p:cNvSpPr/>
          <p:nvPr/>
        </p:nvSpPr>
        <p:spPr>
          <a:xfrm>
            <a:off x="7757187" y="6156012"/>
            <a:ext cx="2381267" cy="369332"/>
          </a:xfrm>
          <a:prstGeom prst="rect">
            <a:avLst/>
          </a:prstGeom>
        </p:spPr>
        <p:txBody>
          <a:bodyPr wrap="squar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声波压制后炮集记录</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1049170" y="847679"/>
            <a:ext cx="11047622" cy="581057"/>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典型声波压制效果：这种方法可以在叠前任意处理阶段压制声波，适应性强</a:t>
            </a:r>
            <a:r>
              <a:rPr lang="zh-CN" altLang="zh-CN"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11" name="矩形 10"/>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a:off x="1095340" y="1285860"/>
            <a:ext cx="10800000" cy="2520000"/>
            <a:chOff x="-445820" y="1292854"/>
            <a:chExt cx="10878229" cy="4690511"/>
          </a:xfrm>
        </p:grpSpPr>
        <p:pic>
          <p:nvPicPr>
            <p:cNvPr id="12" name="Picture 2"/>
            <p:cNvPicPr preferRelativeResize="0">
              <a:picLocks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6832409" y="1299161"/>
              <a:ext cx="3600000" cy="46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0759" y="1303365"/>
              <a:ext cx="3600000" cy="46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D:\海外资料处理室\2019ADNOC-Sweihan混采\pic\1125\01_shot_b.png"/>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820" y="1292854"/>
              <a:ext cx="3600000" cy="46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3" name="组合 31"/>
          <p:cNvGrpSpPr/>
          <p:nvPr/>
        </p:nvGrpSpPr>
        <p:grpSpPr>
          <a:xfrm>
            <a:off x="4667240" y="3837958"/>
            <a:ext cx="7215238" cy="2520000"/>
            <a:chOff x="1755228" y="1432108"/>
            <a:chExt cx="9637986" cy="4793255"/>
          </a:xfrm>
        </p:grpSpPr>
        <p:grpSp>
          <p:nvGrpSpPr>
            <p:cNvPr id="4" name="组合 12"/>
            <p:cNvGrpSpPr/>
            <p:nvPr/>
          </p:nvGrpSpPr>
          <p:grpSpPr>
            <a:xfrm>
              <a:off x="1755228" y="1432108"/>
              <a:ext cx="9637987" cy="4793255"/>
              <a:chOff x="0" y="1043225"/>
              <a:chExt cx="11563310" cy="4793255"/>
            </a:xfrm>
          </p:grpSpPr>
          <p:pic>
            <p:nvPicPr>
              <p:cNvPr id="25" name="Picture 2"/>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1043225"/>
                <a:ext cx="5760000" cy="478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2"/>
              <p:cNvPicPr>
                <a:picLocks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803310" y="1048480"/>
                <a:ext cx="5760000" cy="478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17" name="直接箭头连接符 16"/>
            <p:cNvCxnSpPr/>
            <p:nvPr/>
          </p:nvCxnSpPr>
          <p:spPr>
            <a:xfrm flipH="1" flipV="1">
              <a:off x="2406868" y="4813740"/>
              <a:ext cx="262759" cy="2942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7215353" y="4745421"/>
              <a:ext cx="262759" cy="29428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2301766" y="3820513"/>
              <a:ext cx="268014" cy="194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4645572" y="2249217"/>
              <a:ext cx="199697" cy="2522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7120739" y="3846789"/>
              <a:ext cx="268014" cy="194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9464545" y="2275493"/>
              <a:ext cx="199697" cy="25224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a:off x="10520858" y="5812221"/>
              <a:ext cx="273266" cy="1471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flipH="1">
              <a:off x="5712375" y="5806966"/>
              <a:ext cx="273266" cy="1471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9"/>
          <p:cNvSpPr txBox="1">
            <a:spLocks noChangeArrowheads="1"/>
          </p:cNvSpPr>
          <p:nvPr/>
        </p:nvSpPr>
        <p:spPr bwMode="auto">
          <a:xfrm>
            <a:off x="4704494" y="3534622"/>
            <a:ext cx="1785949" cy="276999"/>
          </a:xfrm>
          <a:prstGeom prst="rect">
            <a:avLst/>
          </a:prstGeom>
          <a:solidFill>
            <a:schemeClr val="bg1"/>
          </a:solidFill>
          <a:ln w="9525">
            <a:noFill/>
            <a:miter lim="800000"/>
          </a:ln>
        </p:spPr>
        <p:txBody>
          <a:bodyPr wrap="square">
            <a:spAutoFit/>
          </a:bodyPr>
          <a:lstStyle/>
          <a:p>
            <a:pPr algn="ctr"/>
            <a:r>
              <a:rPr lang="zh-CN" altLang="en-US" sz="1200" dirty="0" smtClean="0"/>
              <a:t>西方</a:t>
            </a:r>
            <a:r>
              <a:rPr lang="en-US" altLang="zh-CN" sz="1200" dirty="0" smtClean="0"/>
              <a:t>OMEGA</a:t>
            </a:r>
            <a:r>
              <a:rPr lang="zh-CN" altLang="en-US" sz="1200" dirty="0" smtClean="0"/>
              <a:t>声波压制后</a:t>
            </a:r>
            <a:endParaRPr lang="zh-CN" altLang="en-US" sz="1200" dirty="0" smtClean="0"/>
          </a:p>
        </p:txBody>
      </p:sp>
      <p:sp>
        <p:nvSpPr>
          <p:cNvPr id="29" name="TextBox 9"/>
          <p:cNvSpPr txBox="1">
            <a:spLocks noChangeArrowheads="1"/>
          </p:cNvSpPr>
          <p:nvPr/>
        </p:nvSpPr>
        <p:spPr bwMode="auto">
          <a:xfrm>
            <a:off x="8325265" y="3500438"/>
            <a:ext cx="1414073" cy="276999"/>
          </a:xfrm>
          <a:prstGeom prst="rect">
            <a:avLst/>
          </a:prstGeom>
          <a:solidFill>
            <a:schemeClr val="bg1"/>
          </a:solidFill>
          <a:ln w="9525">
            <a:noFill/>
            <a:miter lim="800000"/>
          </a:ln>
        </p:spPr>
        <p:txBody>
          <a:bodyPr wrap="square">
            <a:spAutoFit/>
          </a:bodyPr>
          <a:lstStyle/>
          <a:p>
            <a:pPr algn="ctr"/>
            <a:r>
              <a:rPr lang="zh-CN" altLang="en-US" sz="1200" dirty="0" smtClean="0"/>
              <a:t>本方法声波压制后</a:t>
            </a:r>
            <a:endParaRPr lang="zh-CN" altLang="en-US" sz="1200" dirty="0" smtClean="0"/>
          </a:p>
        </p:txBody>
      </p:sp>
      <p:sp>
        <p:nvSpPr>
          <p:cNvPr id="30" name="TextBox 9"/>
          <p:cNvSpPr txBox="1">
            <a:spLocks noChangeArrowheads="1"/>
          </p:cNvSpPr>
          <p:nvPr/>
        </p:nvSpPr>
        <p:spPr bwMode="auto">
          <a:xfrm>
            <a:off x="4338365" y="6333603"/>
            <a:ext cx="3900775" cy="369332"/>
          </a:xfrm>
          <a:prstGeom prst="rect">
            <a:avLst/>
          </a:prstGeom>
          <a:noFill/>
          <a:ln w="9525">
            <a:noFill/>
            <a:miter lim="800000"/>
          </a:ln>
        </p:spPr>
        <p:txBody>
          <a:bodyPr wrap="square">
            <a:spAutoFit/>
          </a:bodyPr>
          <a:lstStyle/>
          <a:p>
            <a:pPr algn="ctr"/>
            <a:r>
              <a:rPr lang="zh-CN" altLang="en-US" dirty="0" smtClean="0"/>
              <a:t>西方</a:t>
            </a:r>
            <a:r>
              <a:rPr lang="en-US" altLang="zh-CN" b="1" dirty="0" smtClean="0">
                <a:solidFill>
                  <a:srgbClr val="FF0000"/>
                </a:solidFill>
                <a:latin typeface="黑体" panose="02010609060101010101" pitchFamily="49" charset="-122"/>
                <a:ea typeface="黑体" panose="02010609060101010101" pitchFamily="49" charset="-122"/>
              </a:rPr>
              <a:t>OMEGA</a:t>
            </a:r>
            <a:r>
              <a:rPr lang="zh-CN" altLang="en-US" dirty="0" smtClean="0"/>
              <a:t>声波压制后噪声记录</a:t>
            </a:r>
            <a:endParaRPr lang="zh-CN" altLang="en-US" dirty="0" smtClean="0"/>
          </a:p>
        </p:txBody>
      </p:sp>
      <p:sp>
        <p:nvSpPr>
          <p:cNvPr id="31" name="TextBox 9"/>
          <p:cNvSpPr txBox="1">
            <a:spLocks noChangeArrowheads="1"/>
          </p:cNvSpPr>
          <p:nvPr/>
        </p:nvSpPr>
        <p:spPr bwMode="auto">
          <a:xfrm>
            <a:off x="8161365" y="6345816"/>
            <a:ext cx="3863989" cy="369332"/>
          </a:xfrm>
          <a:prstGeom prst="rect">
            <a:avLst/>
          </a:prstGeom>
          <a:noFill/>
          <a:ln w="9525">
            <a:noFill/>
            <a:miter lim="800000"/>
          </a:ln>
        </p:spPr>
        <p:txBody>
          <a:bodyPr wrap="square">
            <a:spAutoFit/>
          </a:bodyPr>
          <a:lstStyle/>
          <a:p>
            <a:pPr algn="ctr"/>
            <a:r>
              <a:rPr lang="zh-CN" altLang="en-US" dirty="0" smtClean="0"/>
              <a:t>本方法声波压制后噪声记录</a:t>
            </a:r>
            <a:endParaRPr lang="zh-CN" altLang="en-US" dirty="0" smtClean="0"/>
          </a:p>
        </p:txBody>
      </p:sp>
      <p:sp>
        <p:nvSpPr>
          <p:cNvPr id="32" name="TextBox 9"/>
          <p:cNvSpPr txBox="1">
            <a:spLocks noChangeArrowheads="1"/>
          </p:cNvSpPr>
          <p:nvPr/>
        </p:nvSpPr>
        <p:spPr bwMode="auto">
          <a:xfrm>
            <a:off x="1095340" y="3509191"/>
            <a:ext cx="1348775" cy="276999"/>
          </a:xfrm>
          <a:prstGeom prst="rect">
            <a:avLst/>
          </a:prstGeom>
          <a:solidFill>
            <a:schemeClr val="bg1"/>
          </a:solidFill>
          <a:ln w="9525">
            <a:noFill/>
            <a:miter lim="800000"/>
          </a:ln>
        </p:spPr>
        <p:txBody>
          <a:bodyPr wrap="square">
            <a:spAutoFit/>
          </a:bodyPr>
          <a:lstStyle/>
          <a:p>
            <a:pPr algn="ctr"/>
            <a:r>
              <a:rPr lang="zh-CN" altLang="en-US" sz="1200" dirty="0" smtClean="0"/>
              <a:t>声波压制前数据</a:t>
            </a:r>
            <a:endParaRPr lang="zh-CN" altLang="en-US" sz="1200" dirty="0" smtClean="0"/>
          </a:p>
        </p:txBody>
      </p:sp>
      <p:sp>
        <p:nvSpPr>
          <p:cNvPr id="28" name="矩形 27"/>
          <p:cNvSpPr/>
          <p:nvPr/>
        </p:nvSpPr>
        <p:spPr>
          <a:xfrm>
            <a:off x="166646" y="642918"/>
            <a:ext cx="6215106" cy="646331"/>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自适应声波建模方法与西方软件对比分析：</a:t>
            </a:r>
            <a:endParaRPr lang="zh-CN" altLang="en-US" sz="2400" b="1" dirty="0">
              <a:latin typeface="微软雅黑" panose="020B0503020204020204" pitchFamily="34" charset="-122"/>
              <a:ea typeface="微软雅黑" panose="020B0503020204020204" pitchFamily="34" charset="-122"/>
            </a:endParaRPr>
          </a:p>
        </p:txBody>
      </p:sp>
      <p:sp>
        <p:nvSpPr>
          <p:cNvPr id="35" name="矩形 34"/>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36" name="直接箭头连接符 35"/>
          <p:cNvCxnSpPr/>
          <p:nvPr/>
        </p:nvCxnSpPr>
        <p:spPr>
          <a:xfrm flipH="1" flipV="1">
            <a:off x="9256878" y="2928934"/>
            <a:ext cx="196708" cy="154719"/>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flipV="1">
            <a:off x="5667372" y="3032646"/>
            <a:ext cx="196708" cy="154719"/>
          </a:xfrm>
          <a:prstGeom prst="straightConnector1">
            <a:avLst/>
          </a:prstGeom>
          <a:ln w="25400">
            <a:solidFill>
              <a:srgbClr val="3366FF"/>
            </a:solidFill>
            <a:tailEnd type="arrow"/>
          </a:ln>
        </p:spPr>
        <p:style>
          <a:lnRef idx="1">
            <a:schemeClr val="accent1"/>
          </a:lnRef>
          <a:fillRef idx="0">
            <a:schemeClr val="accent1"/>
          </a:fillRef>
          <a:effectRef idx="0">
            <a:schemeClr val="accent1"/>
          </a:effectRef>
          <a:fontRef idx="minor">
            <a:schemeClr val="tx1"/>
          </a:fontRef>
        </p:style>
      </p:cxnSp>
      <p:pic>
        <p:nvPicPr>
          <p:cNvPr id="339970" name="Picture 2"/>
          <p:cNvPicPr>
            <a:picLocks noChangeAspect="1" noChangeArrowheads="1"/>
          </p:cNvPicPr>
          <p:nvPr/>
        </p:nvPicPr>
        <p:blipFill>
          <a:blip r:embed="rId6"/>
          <a:srcRect/>
          <a:stretch>
            <a:fillRect/>
          </a:stretch>
        </p:blipFill>
        <p:spPr bwMode="auto">
          <a:xfrm>
            <a:off x="1095340" y="3800477"/>
            <a:ext cx="3643338" cy="2628919"/>
          </a:xfrm>
          <a:prstGeom prst="rect">
            <a:avLst/>
          </a:prstGeom>
          <a:noFill/>
          <a:ln w="9525">
            <a:noFill/>
            <a:miter lim="800000"/>
            <a:headEnd/>
            <a:tailEnd/>
          </a:ln>
          <a:effectLst/>
        </p:spPr>
      </p:pic>
      <p:sp>
        <p:nvSpPr>
          <p:cNvPr id="38" name="TextBox 9"/>
          <p:cNvSpPr txBox="1">
            <a:spLocks noChangeArrowheads="1"/>
          </p:cNvSpPr>
          <p:nvPr/>
        </p:nvSpPr>
        <p:spPr bwMode="auto">
          <a:xfrm>
            <a:off x="1788205" y="6397122"/>
            <a:ext cx="1950341" cy="369332"/>
          </a:xfrm>
          <a:prstGeom prst="rect">
            <a:avLst/>
          </a:prstGeom>
          <a:noFill/>
          <a:ln w="9525">
            <a:noFill/>
            <a:miter lim="800000"/>
          </a:ln>
        </p:spPr>
        <p:txBody>
          <a:bodyPr wrap="square">
            <a:spAutoFit/>
          </a:bodyPr>
          <a:lstStyle/>
          <a:p>
            <a:pPr algn="ctr"/>
            <a:r>
              <a:rPr lang="zh-CN" altLang="en-US" dirty="0" smtClean="0"/>
              <a:t>中东工区数据</a:t>
            </a:r>
            <a:endParaRPr lang="zh-CN" alt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166646" y="642918"/>
            <a:ext cx="6215106" cy="646331"/>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自适应声波建模压制方法再海外部的应用：</a:t>
            </a:r>
            <a:endParaRPr lang="zh-CN" altLang="en-US" sz="2400" b="1" dirty="0">
              <a:latin typeface="微软雅黑" panose="020B0503020204020204" pitchFamily="34" charset="-122"/>
              <a:ea typeface="微软雅黑" panose="020B0503020204020204" pitchFamily="34" charset="-122"/>
            </a:endParaRPr>
          </a:p>
        </p:txBody>
      </p:sp>
      <p:sp>
        <p:nvSpPr>
          <p:cNvPr id="35" name="矩形 34"/>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4" name="图片 8"/>
          <p:cNvPicPr preferRelativeResize="0"/>
          <p:nvPr/>
        </p:nvPicPr>
        <p:blipFill>
          <a:blip r:embed="rId1">
            <a:extLst>
              <a:ext uri="{28A0092B-C50C-407E-A947-70E740481C1C}">
                <a14:useLocalDpi xmlns:a14="http://schemas.microsoft.com/office/drawing/2010/main" val="0"/>
              </a:ext>
            </a:extLst>
          </a:blip>
          <a:srcRect/>
          <a:stretch>
            <a:fillRect/>
          </a:stretch>
        </p:blipFill>
        <p:spPr bwMode="auto">
          <a:xfrm>
            <a:off x="1620000" y="1296000"/>
            <a:ext cx="972000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9"/>
          <p:cNvSpPr txBox="1">
            <a:spLocks noChangeArrowheads="1"/>
          </p:cNvSpPr>
          <p:nvPr/>
        </p:nvSpPr>
        <p:spPr bwMode="auto">
          <a:xfrm>
            <a:off x="5231904" y="6348032"/>
            <a:ext cx="3024336" cy="369332"/>
          </a:xfrm>
          <a:prstGeom prst="rect">
            <a:avLst/>
          </a:prstGeom>
          <a:noFill/>
          <a:ln w="9525">
            <a:noFill/>
            <a:miter lim="800000"/>
          </a:ln>
        </p:spPr>
        <p:txBody>
          <a:bodyPr wrap="square">
            <a:spAutoFit/>
          </a:bodyPr>
          <a:lstStyle/>
          <a:p>
            <a:pPr algn="ctr"/>
            <a:r>
              <a:rPr lang="zh-CN" altLang="en-US" dirty="0" smtClean="0"/>
              <a:t>声波压制前的原始叠加数据</a:t>
            </a:r>
            <a:endParaRPr lang="zh-CN" alt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166646" y="642918"/>
            <a:ext cx="6215106" cy="646331"/>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自适应声波建模压制方法再海外部的应用：</a:t>
            </a:r>
            <a:endParaRPr lang="zh-CN" altLang="en-US" sz="2400" b="1" dirty="0">
              <a:latin typeface="微软雅黑" panose="020B0503020204020204" pitchFamily="34" charset="-122"/>
              <a:ea typeface="微软雅黑" panose="020B0503020204020204" pitchFamily="34" charset="-122"/>
            </a:endParaRPr>
          </a:p>
        </p:txBody>
      </p:sp>
      <p:sp>
        <p:nvSpPr>
          <p:cNvPr id="35" name="矩形 34"/>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6" name="图片 5"/>
          <p:cNvPicPr preferRelativeResize="0"/>
          <p:nvPr/>
        </p:nvPicPr>
        <p:blipFill>
          <a:blip r:embed="rId1">
            <a:extLst>
              <a:ext uri="{28A0092B-C50C-407E-A947-70E740481C1C}">
                <a14:useLocalDpi xmlns:a14="http://schemas.microsoft.com/office/drawing/2010/main" val="0"/>
              </a:ext>
            </a:extLst>
          </a:blip>
          <a:srcRect/>
          <a:stretch>
            <a:fillRect/>
          </a:stretch>
        </p:blipFill>
        <p:spPr bwMode="auto">
          <a:xfrm>
            <a:off x="1620000" y="1296000"/>
            <a:ext cx="972000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5231904" y="6348032"/>
            <a:ext cx="3024336" cy="369332"/>
          </a:xfrm>
          <a:prstGeom prst="rect">
            <a:avLst/>
          </a:prstGeom>
          <a:noFill/>
          <a:ln w="9525">
            <a:noFill/>
            <a:miter lim="800000"/>
          </a:ln>
        </p:spPr>
        <p:txBody>
          <a:bodyPr wrap="square">
            <a:spAutoFit/>
          </a:bodyPr>
          <a:lstStyle/>
          <a:p>
            <a:pPr algn="ctr"/>
            <a:r>
              <a:rPr lang="zh-CN" altLang="en-US" dirty="0" smtClean="0"/>
              <a:t>声波压制后的原始叠加数据</a:t>
            </a:r>
            <a:endParaRPr lang="zh-CN" alt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166646" y="642918"/>
            <a:ext cx="6215106" cy="646331"/>
          </a:xfrm>
          <a:prstGeom prst="rect">
            <a:avLst/>
          </a:prstGeom>
        </p:spPr>
        <p:txBody>
          <a:bodyPr wrap="square">
            <a:spAutoFit/>
          </a:bodyPr>
          <a:lstStyle/>
          <a:p>
            <a:pPr>
              <a:lnSpc>
                <a:spcPct val="150000"/>
              </a:lnSpc>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自适应声波建模压制方法再海外部的应用：</a:t>
            </a:r>
            <a:endParaRPr lang="zh-CN" altLang="en-US" sz="2400" b="1" dirty="0">
              <a:latin typeface="微软雅黑" panose="020B0503020204020204" pitchFamily="34" charset="-122"/>
              <a:ea typeface="微软雅黑" panose="020B0503020204020204" pitchFamily="34" charset="-122"/>
            </a:endParaRPr>
          </a:p>
        </p:txBody>
      </p:sp>
      <p:sp>
        <p:nvSpPr>
          <p:cNvPr id="35" name="矩形 34"/>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3" name="矩形 32"/>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6" name="图片 7"/>
          <p:cNvPicPr preferRelativeResize="0"/>
          <p:nvPr/>
        </p:nvPicPr>
        <p:blipFill>
          <a:blip r:embed="rId1">
            <a:extLst>
              <a:ext uri="{28A0092B-C50C-407E-A947-70E740481C1C}">
                <a14:useLocalDpi xmlns:a14="http://schemas.microsoft.com/office/drawing/2010/main" val="0"/>
              </a:ext>
            </a:extLst>
          </a:blip>
          <a:srcRect/>
          <a:stretch>
            <a:fillRect/>
          </a:stretch>
        </p:blipFill>
        <p:spPr bwMode="auto">
          <a:xfrm>
            <a:off x="1620000" y="1296000"/>
            <a:ext cx="9720000" cy="50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5231904" y="6348032"/>
            <a:ext cx="3024336" cy="369332"/>
          </a:xfrm>
          <a:prstGeom prst="rect">
            <a:avLst/>
          </a:prstGeom>
          <a:noFill/>
          <a:ln w="9525">
            <a:noFill/>
            <a:miter lim="800000"/>
          </a:ln>
        </p:spPr>
        <p:txBody>
          <a:bodyPr wrap="square">
            <a:spAutoFit/>
          </a:bodyPr>
          <a:lstStyle/>
          <a:p>
            <a:pPr algn="ctr"/>
            <a:r>
              <a:rPr lang="zh-CN" altLang="en-US" dirty="0" smtClean="0"/>
              <a:t>声波压制噪声数据叠加</a:t>
            </a:r>
            <a:endParaRPr lang="zh-CN" alt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p:cNvSpPr txBox="1">
            <a:spLocks noChangeArrowheads="1"/>
          </p:cNvSpPr>
          <p:nvPr/>
        </p:nvSpPr>
        <p:spPr bwMode="auto">
          <a:xfrm>
            <a:off x="142877" y="785794"/>
            <a:ext cx="11882477"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20000"/>
              </a:lnSpc>
              <a:spcBef>
                <a:spcPct val="0"/>
              </a:spcBef>
              <a:buNone/>
            </a:pPr>
            <a:r>
              <a:rPr lang="zh-CN" altLang="en-US" sz="2400" b="1" dirty="0" smtClean="0">
                <a:latin typeface="微软雅黑" panose="020B0503020204020204" pitchFamily="34" charset="-122"/>
                <a:ea typeface="微软雅黑" panose="020B0503020204020204" pitchFamily="34" charset="-122"/>
              </a:rPr>
              <a:t>       单点、小道距、高灵敏检波器接收等</a:t>
            </a:r>
            <a:r>
              <a:rPr lang="zh-CN" altLang="en-US" sz="2400" b="1" dirty="0" smtClean="0">
                <a:solidFill>
                  <a:srgbClr val="3366FF"/>
                </a:solidFill>
                <a:latin typeface="微软雅黑" panose="020B0503020204020204" pitchFamily="34" charset="-122"/>
                <a:ea typeface="微软雅黑" panose="020B0503020204020204" pitchFamily="34" charset="-122"/>
              </a:rPr>
              <a:t>新的采集方式</a:t>
            </a:r>
            <a:r>
              <a:rPr lang="zh-CN" altLang="en-US" sz="2400" b="1" dirty="0" smtClean="0">
                <a:latin typeface="微软雅黑" panose="020B0503020204020204" pitchFamily="34" charset="-122"/>
                <a:ea typeface="微软雅黑" panose="020B0503020204020204" pitchFamily="34" charset="-122"/>
              </a:rPr>
              <a:t>导致信噪比极低，噪音干扰严重；</a:t>
            </a:r>
            <a:r>
              <a:rPr lang="zh-CN" altLang="en-US" sz="2400" b="1" dirty="0" smtClean="0">
                <a:solidFill>
                  <a:srgbClr val="3366FF"/>
                </a:solidFill>
                <a:latin typeface="微软雅黑" panose="020B0503020204020204" pitchFamily="34" charset="-122"/>
                <a:ea typeface="微软雅黑" panose="020B0503020204020204" pitchFamily="34" charset="-122"/>
              </a:rPr>
              <a:t>复杂采集环境</a:t>
            </a:r>
            <a:r>
              <a:rPr lang="zh-CN" altLang="en-US" sz="2400" b="1" dirty="0" smtClean="0">
                <a:latin typeface="微软雅黑" panose="020B0503020204020204" pitchFamily="34" charset="-122"/>
                <a:ea typeface="微软雅黑" panose="020B0503020204020204" pitchFamily="34" charset="-122"/>
              </a:rPr>
              <a:t>，机械干扰或接收点耦合等原因，会产生新的噪音。亟需研发有针对性的、新的去噪方法和技术，以满足当前高保真地震</a:t>
            </a:r>
            <a:r>
              <a:rPr lang="zh-CN" altLang="en-US" sz="2400" b="1" dirty="0">
                <a:latin typeface="微软雅黑" panose="020B0503020204020204" pitchFamily="34" charset="-122"/>
                <a:ea typeface="微软雅黑" panose="020B0503020204020204" pitchFamily="34" charset="-122"/>
              </a:rPr>
              <a:t>数据处理的需求</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p:txBody>
      </p:sp>
      <p:sp>
        <p:nvSpPr>
          <p:cNvPr id="8" name="矩形 7"/>
          <p:cNvSpPr/>
          <p:nvPr/>
        </p:nvSpPr>
        <p:spPr>
          <a:xfrm>
            <a:off x="9493963" y="6463640"/>
            <a:ext cx="2031325" cy="369332"/>
          </a:xfrm>
          <a:prstGeom prst="rect">
            <a:avLst/>
          </a:prstGeom>
        </p:spPr>
        <p:txBody>
          <a:bodyPr wrap="none">
            <a:spAutoFit/>
          </a:bodyPr>
          <a:lstStyle/>
          <a:p>
            <a:r>
              <a:rPr lang="zh-CN" altLang="en-US" dirty="0" smtClean="0"/>
              <a:t>共模噪音</a:t>
            </a:r>
            <a:r>
              <a:rPr lang="zh-CN" altLang="en-US" sz="1600" dirty="0" smtClean="0"/>
              <a:t>（</a:t>
            </a:r>
            <a:r>
              <a:rPr lang="zh-CN" altLang="en-US" sz="1000" dirty="0" smtClean="0"/>
              <a:t>光纤仪器</a:t>
            </a:r>
            <a:r>
              <a:rPr lang="zh-CN" altLang="en-US" sz="1600" dirty="0" smtClean="0"/>
              <a:t>）</a:t>
            </a:r>
            <a:endParaRPr lang="zh-CN" altLang="en-US" sz="1600" dirty="0"/>
          </a:p>
        </p:txBody>
      </p:sp>
      <p:grpSp>
        <p:nvGrpSpPr>
          <p:cNvPr id="2" name="组合 60"/>
          <p:cNvGrpSpPr/>
          <p:nvPr/>
        </p:nvGrpSpPr>
        <p:grpSpPr>
          <a:xfrm>
            <a:off x="309522" y="4357694"/>
            <a:ext cx="11430082" cy="2094611"/>
            <a:chOff x="309522" y="3071810"/>
            <a:chExt cx="11715832" cy="3408216"/>
          </a:xfrm>
        </p:grpSpPr>
        <p:pic>
          <p:nvPicPr>
            <p:cNvPr id="22" name="图片 21" descr="图片包含 图形用户界面&#10;&#10;描述已自动生成"/>
            <p:cNvPicPr>
              <a:picLocks noChangeAspect="1"/>
            </p:cNvPicPr>
            <p:nvPr/>
          </p:nvPicPr>
          <p:blipFill>
            <a:blip r:embed="rId1" cstate="print"/>
            <a:stretch>
              <a:fillRect/>
            </a:stretch>
          </p:blipFill>
          <p:spPr>
            <a:xfrm>
              <a:off x="9024958" y="3071810"/>
              <a:ext cx="3000396" cy="3357586"/>
            </a:xfrm>
            <a:prstGeom prst="rect">
              <a:avLst/>
            </a:prstGeom>
            <a:ln w="28575">
              <a:noFill/>
              <a:prstDash val="sysDash"/>
            </a:ln>
          </p:spPr>
        </p:pic>
        <p:pic>
          <p:nvPicPr>
            <p:cNvPr id="23" name="图片 22" descr="Screenshot from 2024-01-18 14-54-30.png"/>
            <p:cNvPicPr>
              <a:picLocks noChangeAspect="1"/>
            </p:cNvPicPr>
            <p:nvPr/>
          </p:nvPicPr>
          <p:blipFill>
            <a:blip r:embed="rId2" cstate="print"/>
            <a:srcRect l="59375"/>
            <a:stretch>
              <a:fillRect/>
            </a:stretch>
          </p:blipFill>
          <p:spPr>
            <a:xfrm>
              <a:off x="3167042" y="3143248"/>
              <a:ext cx="3071834" cy="3336778"/>
            </a:xfrm>
            <a:prstGeom prst="rect">
              <a:avLst/>
            </a:prstGeom>
          </p:spPr>
        </p:pic>
        <p:pic>
          <p:nvPicPr>
            <p:cNvPr id="24" name="图片 23"/>
            <p:cNvPicPr preferRelativeResize="0"/>
            <p:nvPr/>
          </p:nvPicPr>
          <p:blipFill>
            <a:blip r:embed="rId3" cstate="print">
              <a:extLst>
                <a:ext uri="{28A0092B-C50C-407E-A947-70E740481C1C}">
                  <a14:useLocalDpi xmlns:a14="http://schemas.microsoft.com/office/drawing/2010/main" val="0"/>
                </a:ext>
              </a:extLst>
            </a:blip>
            <a:srcRect r="48661"/>
            <a:stretch>
              <a:fillRect/>
            </a:stretch>
          </p:blipFill>
          <p:spPr>
            <a:xfrm>
              <a:off x="309522" y="3092193"/>
              <a:ext cx="2786082" cy="3370940"/>
            </a:xfrm>
            <a:prstGeom prst="rect">
              <a:avLst/>
            </a:prstGeom>
          </p:spPr>
        </p:pic>
        <p:pic>
          <p:nvPicPr>
            <p:cNvPr id="25" name="Picture 7"/>
            <p:cNvPicPr>
              <a:picLocks noChangeAspect="1" noChangeArrowheads="1"/>
            </p:cNvPicPr>
            <p:nvPr/>
          </p:nvPicPr>
          <p:blipFill>
            <a:blip r:embed="rId4"/>
            <a:srcRect l="1666" t="12054" r="74345" b="9105"/>
            <a:stretch>
              <a:fillRect/>
            </a:stretch>
          </p:blipFill>
          <p:spPr bwMode="auto">
            <a:xfrm>
              <a:off x="6238876" y="3071810"/>
              <a:ext cx="2770717" cy="3357586"/>
            </a:xfrm>
            <a:prstGeom prst="rect">
              <a:avLst/>
            </a:prstGeom>
            <a:noFill/>
            <a:ln w="9525">
              <a:noFill/>
              <a:miter lim="800000"/>
              <a:headEnd/>
              <a:tailEnd/>
            </a:ln>
          </p:spPr>
        </p:pic>
      </p:grpSp>
      <p:pic>
        <p:nvPicPr>
          <p:cNvPr id="10" name="Picture 4" descr="shot1_b"/>
          <p:cNvPicPr>
            <a:picLocks noChangeArrowheads="1"/>
          </p:cNvPicPr>
          <p:nvPr/>
        </p:nvPicPr>
        <p:blipFill>
          <a:blip r:embed="rId5" cstate="print">
            <a:extLst>
              <a:ext uri="{28A0092B-C50C-407E-A947-70E740481C1C}">
                <a14:useLocalDpi xmlns:a14="http://schemas.microsoft.com/office/drawing/2010/main" val="0"/>
              </a:ext>
            </a:extLst>
          </a:blip>
          <a:srcRect l="28706" t="9030" r="6187" b="9015"/>
          <a:stretch>
            <a:fillRect/>
          </a:stretch>
        </p:blipFill>
        <p:spPr bwMode="auto">
          <a:xfrm>
            <a:off x="380960" y="2143116"/>
            <a:ext cx="2786082" cy="198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xdyraw3.bmp"/>
          <p:cNvPicPr>
            <a:picLocks noChangeAspect="1"/>
          </p:cNvPicPr>
          <p:nvPr/>
        </p:nvPicPr>
        <p:blipFill>
          <a:blip r:embed="rId6" cstate="print"/>
          <a:stretch>
            <a:fillRect/>
          </a:stretch>
        </p:blipFill>
        <p:spPr>
          <a:xfrm>
            <a:off x="3238480" y="2143116"/>
            <a:ext cx="2928958" cy="1962539"/>
          </a:xfrm>
          <a:prstGeom prst="rect">
            <a:avLst/>
          </a:prstGeom>
        </p:spPr>
      </p:pic>
      <p:grpSp>
        <p:nvGrpSpPr>
          <p:cNvPr id="3" name="组合 61"/>
          <p:cNvGrpSpPr/>
          <p:nvPr/>
        </p:nvGrpSpPr>
        <p:grpSpPr>
          <a:xfrm>
            <a:off x="6238876" y="2154133"/>
            <a:ext cx="3214710" cy="1898210"/>
            <a:chOff x="1878237" y="1376302"/>
            <a:chExt cx="6401761" cy="4680002"/>
          </a:xfrm>
        </p:grpSpPr>
        <p:pic>
          <p:nvPicPr>
            <p:cNvPr id="20" name="图片 19"/>
            <p:cNvPicPr preferRelativeResize="0"/>
            <p:nvPr/>
          </p:nvPicPr>
          <p:blipFill rotWithShape="1">
            <a:blip r:embed="rId7">
              <a:extLst>
                <a:ext uri="{28A0092B-C50C-407E-A947-70E740481C1C}">
                  <a14:useLocalDpi xmlns:a14="http://schemas.microsoft.com/office/drawing/2010/main" val="0"/>
                </a:ext>
              </a:extLst>
            </a:blip>
            <a:srcRect l="16497"/>
            <a:stretch>
              <a:fillRect/>
            </a:stretch>
          </p:blipFill>
          <p:spPr>
            <a:xfrm>
              <a:off x="2267742" y="1376302"/>
              <a:ext cx="6012256" cy="4680002"/>
            </a:xfrm>
            <a:prstGeom prst="rect">
              <a:avLst/>
            </a:prstGeom>
          </p:spPr>
        </p:pic>
        <p:pic>
          <p:nvPicPr>
            <p:cNvPr id="21" name="图片 20"/>
            <p:cNvPicPr preferRelativeResize="0"/>
            <p:nvPr/>
          </p:nvPicPr>
          <p:blipFill rotWithShape="1">
            <a:blip r:embed="rId8">
              <a:extLst>
                <a:ext uri="{28A0092B-C50C-407E-A947-70E740481C1C}">
                  <a14:useLocalDpi xmlns:a14="http://schemas.microsoft.com/office/drawing/2010/main" val="0"/>
                </a:ext>
              </a:extLst>
            </a:blip>
            <a:srcRect r="94505"/>
            <a:stretch>
              <a:fillRect/>
            </a:stretch>
          </p:blipFill>
          <p:spPr>
            <a:xfrm>
              <a:off x="1878237" y="1376302"/>
              <a:ext cx="395657" cy="4680002"/>
            </a:xfrm>
            <a:prstGeom prst="rect">
              <a:avLst/>
            </a:prstGeom>
          </p:spPr>
        </p:pic>
      </p:grpSp>
      <p:pic>
        <p:nvPicPr>
          <p:cNvPr id="13" name="图片 1" descr="xsb69.bmp"/>
          <p:cNvPicPr preferRelativeResize="0"/>
          <p:nvPr/>
        </p:nvPicPr>
        <p:blipFill rotWithShape="1">
          <a:blip r:embed="rId9" cstate="print">
            <a:extLst>
              <a:ext uri="{28A0092B-C50C-407E-A947-70E740481C1C}">
                <a14:useLocalDpi xmlns:a14="http://schemas.microsoft.com/office/drawing/2010/main" val="0"/>
              </a:ext>
            </a:extLst>
          </a:blip>
          <a:srcRect l="782" t="2715" r="782" b="2371"/>
          <a:stretch>
            <a:fillRect/>
          </a:stretch>
        </p:blipFill>
        <p:spPr bwMode="auto">
          <a:xfrm>
            <a:off x="9096396" y="2154133"/>
            <a:ext cx="2643206" cy="189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1058914" y="6471968"/>
            <a:ext cx="1107996" cy="369332"/>
          </a:xfrm>
          <a:prstGeom prst="rect">
            <a:avLst/>
          </a:prstGeom>
        </p:spPr>
        <p:txBody>
          <a:bodyPr wrap="none">
            <a:spAutoFit/>
          </a:bodyPr>
          <a:lstStyle/>
          <a:p>
            <a:r>
              <a:rPr lang="zh-CN" altLang="en-US" dirty="0" smtClean="0"/>
              <a:t>邻源干扰</a:t>
            </a:r>
            <a:endParaRPr lang="zh-CN" altLang="en-US" sz="1400" dirty="0"/>
          </a:p>
        </p:txBody>
      </p:sp>
      <p:sp>
        <p:nvSpPr>
          <p:cNvPr id="15" name="矩形 14"/>
          <p:cNvSpPr/>
          <p:nvPr/>
        </p:nvSpPr>
        <p:spPr>
          <a:xfrm>
            <a:off x="3952860" y="4059800"/>
            <a:ext cx="1800493" cy="369332"/>
          </a:xfrm>
          <a:prstGeom prst="rect">
            <a:avLst/>
          </a:prstGeom>
          <a:noFill/>
        </p:spPr>
        <p:txBody>
          <a:bodyPr wrap="none">
            <a:spAutoFit/>
          </a:bodyPr>
          <a:lstStyle/>
          <a:p>
            <a:r>
              <a:rPr lang="zh-CN" altLang="en-US" dirty="0" smtClean="0"/>
              <a:t>长庆强外源干扰</a:t>
            </a:r>
            <a:endParaRPr lang="zh-CN" altLang="en-US" dirty="0" smtClean="0"/>
          </a:p>
        </p:txBody>
      </p:sp>
      <p:sp>
        <p:nvSpPr>
          <p:cNvPr id="16" name="矩形 15"/>
          <p:cNvSpPr/>
          <p:nvPr/>
        </p:nvSpPr>
        <p:spPr>
          <a:xfrm>
            <a:off x="809588" y="4071942"/>
            <a:ext cx="2031325" cy="369332"/>
          </a:xfrm>
          <a:prstGeom prst="rect">
            <a:avLst/>
          </a:prstGeom>
          <a:noFill/>
        </p:spPr>
        <p:txBody>
          <a:bodyPr wrap="none">
            <a:spAutoFit/>
          </a:bodyPr>
          <a:lstStyle/>
          <a:p>
            <a:r>
              <a:rPr lang="zh-CN" altLang="en-US" dirty="0" smtClean="0"/>
              <a:t>近排列强能量干扰</a:t>
            </a:r>
            <a:endParaRPr lang="zh-CN" altLang="en-US" dirty="0"/>
          </a:p>
        </p:txBody>
      </p:sp>
      <p:sp>
        <p:nvSpPr>
          <p:cNvPr id="17" name="矩形 16"/>
          <p:cNvSpPr/>
          <p:nvPr/>
        </p:nvSpPr>
        <p:spPr>
          <a:xfrm>
            <a:off x="7167570" y="4013030"/>
            <a:ext cx="1338828" cy="369332"/>
          </a:xfrm>
          <a:prstGeom prst="rect">
            <a:avLst/>
          </a:prstGeom>
          <a:noFill/>
        </p:spPr>
        <p:txBody>
          <a:bodyPr wrap="none">
            <a:spAutoFit/>
          </a:bodyPr>
          <a:lstStyle/>
          <a:p>
            <a:r>
              <a:rPr lang="zh-CN" altLang="en-US" dirty="0" smtClean="0"/>
              <a:t>弱外源干扰</a:t>
            </a:r>
            <a:endParaRPr lang="zh-CN" altLang="en-US" dirty="0"/>
          </a:p>
        </p:txBody>
      </p:sp>
      <p:sp>
        <p:nvSpPr>
          <p:cNvPr id="18" name="矩形 17"/>
          <p:cNvSpPr/>
          <p:nvPr/>
        </p:nvSpPr>
        <p:spPr>
          <a:xfrm>
            <a:off x="3916434" y="6483138"/>
            <a:ext cx="1569660" cy="327122"/>
          </a:xfrm>
          <a:prstGeom prst="rect">
            <a:avLst/>
          </a:prstGeom>
          <a:noFill/>
        </p:spPr>
        <p:txBody>
          <a:bodyPr wrap="none">
            <a:spAutoFit/>
          </a:bodyPr>
          <a:lstStyle/>
          <a:p>
            <a:r>
              <a:rPr lang="zh-CN" altLang="en-US" dirty="0" smtClean="0"/>
              <a:t>机械故障干扰</a:t>
            </a:r>
            <a:endParaRPr lang="zh-CN" altLang="en-US" dirty="0"/>
          </a:p>
        </p:txBody>
      </p:sp>
      <p:sp>
        <p:nvSpPr>
          <p:cNvPr id="19" name="矩形 18"/>
          <p:cNvSpPr/>
          <p:nvPr/>
        </p:nvSpPr>
        <p:spPr>
          <a:xfrm>
            <a:off x="6738942" y="6497039"/>
            <a:ext cx="1800493" cy="327122"/>
          </a:xfrm>
          <a:prstGeom prst="rect">
            <a:avLst/>
          </a:prstGeom>
          <a:noFill/>
        </p:spPr>
        <p:txBody>
          <a:bodyPr wrap="none">
            <a:spAutoFit/>
          </a:bodyPr>
          <a:lstStyle/>
          <a:p>
            <a:r>
              <a:rPr lang="zh-CN" altLang="en-US" dirty="0" smtClean="0"/>
              <a:t>英雄岭环境干扰</a:t>
            </a:r>
            <a:endParaRPr lang="zh-CN" altLang="en-US" dirty="0"/>
          </a:p>
        </p:txBody>
      </p:sp>
      <p:sp>
        <p:nvSpPr>
          <p:cNvPr id="26" name="矩形 25"/>
          <p:cNvSpPr/>
          <p:nvPr/>
        </p:nvSpPr>
        <p:spPr>
          <a:xfrm>
            <a:off x="9353378" y="4047274"/>
            <a:ext cx="2377574" cy="369332"/>
          </a:xfrm>
          <a:prstGeom prst="rect">
            <a:avLst/>
          </a:prstGeom>
          <a:noFill/>
        </p:spPr>
        <p:txBody>
          <a:bodyPr wrap="none">
            <a:spAutoFit/>
          </a:bodyPr>
          <a:lstStyle/>
          <a:p>
            <a:r>
              <a:rPr lang="zh-CN" altLang="en-US" dirty="0" smtClean="0"/>
              <a:t>浅层强折射</a:t>
            </a:r>
            <a:r>
              <a:rPr lang="en-US" altLang="zh-CN" dirty="0" smtClean="0"/>
              <a:t>+</a:t>
            </a:r>
            <a:r>
              <a:rPr lang="zh-CN" altLang="en-US" dirty="0" smtClean="0"/>
              <a:t>面波干扰</a:t>
            </a:r>
            <a:endParaRPr lang="zh-CN" altLang="en-US" dirty="0"/>
          </a:p>
        </p:txBody>
      </p:sp>
      <p:sp>
        <p:nvSpPr>
          <p:cNvPr id="27" name="矩形 26"/>
          <p:cNvSpPr/>
          <p:nvPr/>
        </p:nvSpPr>
        <p:spPr>
          <a:xfrm>
            <a:off x="3667108" y="-71462"/>
            <a:ext cx="2768707" cy="830997"/>
          </a:xfrm>
          <a:prstGeom prst="rect">
            <a:avLst/>
          </a:prstGeom>
        </p:spPr>
        <p:txBody>
          <a:bodyPr wrap="none">
            <a:spAutoFit/>
          </a:bodyPr>
          <a:lstStyle/>
          <a:p>
            <a:pPr indent="539750">
              <a:lnSpc>
                <a:spcPct val="150000"/>
              </a:lnSpc>
            </a:pPr>
            <a:r>
              <a:rPr lang="zh-CN" altLang="en-US" sz="3200" b="1" dirty="0" smtClean="0">
                <a:latin typeface="微软雅黑" panose="020B0503020204020204" pitchFamily="34" charset="-122"/>
                <a:ea typeface="微软雅黑" panose="020B0503020204020204" pitchFamily="34" charset="-122"/>
              </a:rPr>
              <a:t>      概    况</a:t>
            </a:r>
            <a:endParaRPr lang="en-US" altLang="zh-CN" sz="3200" b="1" dirty="0" smtClean="0">
              <a:latin typeface="微软雅黑" panose="020B0503020204020204" pitchFamily="34" charset="-122"/>
              <a:ea typeface="微软雅黑" panose="020B0503020204020204" pitchFamily="34" charset="-122"/>
            </a:endParaRPr>
          </a:p>
        </p:txBody>
      </p:sp>
      <p:cxnSp>
        <p:nvCxnSpPr>
          <p:cNvPr id="29" name="直接箭头连接符 28"/>
          <p:cNvCxnSpPr/>
          <p:nvPr/>
        </p:nvCxnSpPr>
        <p:spPr>
          <a:xfrm rot="16200000" flipV="1">
            <a:off x="7774793" y="3393281"/>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rot="16200000" flipV="1">
            <a:off x="4560083" y="3545681"/>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rot="16200000" flipV="1">
            <a:off x="1845439" y="3698081"/>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rot="16200000" flipV="1">
            <a:off x="1488249" y="5250669"/>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rot="16200000" flipV="1">
            <a:off x="4131455" y="6179363"/>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rot="16200000" flipV="1">
            <a:off x="7489041" y="6107926"/>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rot="16200000" flipV="1">
            <a:off x="9846495" y="5536421"/>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rot="16200000" flipV="1">
            <a:off x="11060941" y="3036091"/>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rot="16200000" flipV="1">
            <a:off x="10632313" y="3536157"/>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rot="16200000" flipV="1">
            <a:off x="2774133" y="5403069"/>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rot="16200000" flipV="1">
            <a:off x="5845967" y="5536422"/>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rot="16200000" flipV="1">
            <a:off x="8632049" y="3545681"/>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rot="16200000" flipV="1">
            <a:off x="8224937" y="5250669"/>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rot="16200000" flipV="1">
            <a:off x="1823923" y="2823217"/>
            <a:ext cx="285752"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52757"/>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4</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428868"/>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3714752"/>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304834"/>
            <a:ext cx="8532660" cy="1052596"/>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、首先频率扫描，评估声波分布主要频带。</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、评估声波大致速度范围。</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81092" y="2786058"/>
            <a:ext cx="10072758" cy="941155"/>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自适应声波建模压制方法采用分频，分类，分时的噪声压制策略，可以衰减空气声波，也可以衰减海水声波，保真度高。</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238216" y="4286256"/>
            <a:ext cx="10287072" cy="978729"/>
          </a:xfrm>
          <a:prstGeom prst="rect">
            <a:avLst/>
          </a:prstGeom>
        </p:spPr>
        <p:txBody>
          <a:bodyPr wrap="square">
            <a:spAutoFit/>
          </a:bodyPr>
          <a:lstStyle/>
          <a:p>
            <a:pPr>
              <a:lnSpc>
                <a:spcPct val="120000"/>
              </a:lnSpc>
            </a:pP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有多种方法和手段压制声波，声波可以作为异常振幅、高频噪声压制，近排列强能量压制，能满足生产上的应用处理需求。</a:t>
            </a:r>
            <a:endParaRPr lang="en-US" altLang="zh-CN" sz="2400" dirty="0" smtClean="0">
              <a:latin typeface="微软雅黑" panose="020B0503020204020204" pitchFamily="34" charset="-122"/>
              <a:ea typeface="微软雅黑" panose="020B0503020204020204" pitchFamily="34" charset="-122"/>
            </a:endParaRPr>
          </a:p>
        </p:txBody>
      </p:sp>
      <p:sp>
        <p:nvSpPr>
          <p:cNvPr id="11" name="矩形 10"/>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声波压制技术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22252" y="729347"/>
            <a:ext cx="11188788" cy="1200329"/>
          </a:xfrm>
          <a:prstGeom prst="rect">
            <a:avLst/>
          </a:prstGeom>
        </p:spPr>
        <p:txBody>
          <a:bodyPr wrap="square">
            <a:spAutoFit/>
          </a:bodyPr>
          <a:lstStyle/>
          <a:p>
            <a:pPr eaLnBrk="0" hangingPunct="0">
              <a:lnSpc>
                <a:spcPct val="150000"/>
              </a:lnSpc>
            </a:pPr>
            <a:r>
              <a:rPr lang="zh-CN" altLang="en-US" sz="2400" b="1" dirty="0" smtClean="0">
                <a:latin typeface="微软雅黑" panose="020B0503020204020204" pitchFamily="34" charset="-122"/>
                <a:ea typeface="微软雅黑" panose="020B0503020204020204" pitchFamily="34" charset="-122"/>
              </a:rPr>
              <a:t>   面波</a:t>
            </a:r>
            <a:r>
              <a:rPr lang="zh-CN" altLang="en-US" sz="2400" b="1" dirty="0">
                <a:latin typeface="微软雅黑" panose="020B0503020204020204" pitchFamily="34" charset="-122"/>
                <a:ea typeface="微软雅黑" panose="020B0503020204020204" pitchFamily="34" charset="-122"/>
              </a:rPr>
              <a:t>波形特征变化大、频散严重、线性区域分布、覆盖面大，</a:t>
            </a:r>
            <a:r>
              <a:rPr lang="zh-CN" altLang="en-US" sz="2400" b="1" dirty="0">
                <a:latin typeface="微软雅黑" panose="020B0503020204020204" pitchFamily="34" charset="-122"/>
                <a:ea typeface="微软雅黑" panose="020B0503020204020204" pitchFamily="34" charset="-122"/>
                <a:sym typeface="黑体" panose="02010609060101010101" pitchFamily="49" charset="-122"/>
              </a:rPr>
              <a:t>振动延续时间长</a:t>
            </a:r>
            <a:r>
              <a:rPr lang="zh-CN" altLang="en-US"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sym typeface="黑体" panose="02010609060101010101" pitchFamily="49" charset="-122"/>
              </a:rPr>
              <a:t>对</a:t>
            </a:r>
            <a:r>
              <a:rPr lang="zh-CN" altLang="en-US" sz="2400" b="1" dirty="0" smtClean="0">
                <a:latin typeface="微软雅黑" panose="020B0503020204020204" pitchFamily="34" charset="-122"/>
                <a:ea typeface="微软雅黑" panose="020B0503020204020204" pitchFamily="34" charset="-122"/>
                <a:sym typeface="黑体" panose="02010609060101010101" pitchFamily="49" charset="-122"/>
              </a:rPr>
              <a:t>中深层有效</a:t>
            </a:r>
            <a:r>
              <a:rPr lang="zh-CN" altLang="en-US" sz="2400" b="1" dirty="0">
                <a:latin typeface="微软雅黑" panose="020B0503020204020204" pitchFamily="34" charset="-122"/>
                <a:ea typeface="微软雅黑" panose="020B0503020204020204" pitchFamily="34" charset="-122"/>
                <a:sym typeface="黑体" panose="02010609060101010101" pitchFamily="49" charset="-122"/>
              </a:rPr>
              <a:t>反射形成严重的干扰</a:t>
            </a:r>
            <a:r>
              <a:rPr lang="zh-CN" altLang="en-US" sz="2400" b="1" dirty="0" smtClean="0">
                <a:latin typeface="微软雅黑" panose="020B0503020204020204" pitchFamily="34" charset="-122"/>
                <a:ea typeface="微软雅黑" panose="020B0503020204020204" pitchFamily="34" charset="-122"/>
                <a:sym typeface="黑体" panose="02010609060101010101" pitchFamily="49" charset="-122"/>
              </a:rPr>
              <a:t>，</a:t>
            </a:r>
            <a:r>
              <a:rPr lang="zh-CN" altLang="en-US" sz="2400" b="1" dirty="0" smtClean="0">
                <a:solidFill>
                  <a:srgbClr val="FF0000"/>
                </a:solidFill>
                <a:latin typeface="微软雅黑" panose="020B0503020204020204" pitchFamily="34" charset="-122"/>
                <a:ea typeface="微软雅黑" panose="020B0503020204020204" pitchFamily="34" charset="-122"/>
                <a:sym typeface="黑体" panose="02010609060101010101" pitchFamily="49" charset="-122"/>
              </a:rPr>
              <a:t>高质量噪音</a:t>
            </a:r>
            <a:r>
              <a:rPr lang="zh-CN" altLang="en-US" sz="2400" b="1" dirty="0" smtClean="0">
                <a:solidFill>
                  <a:srgbClr val="FF0000"/>
                </a:solidFill>
                <a:latin typeface="微软雅黑" panose="020B0503020204020204" pitchFamily="34" charset="-122"/>
                <a:ea typeface="微软雅黑" panose="020B0503020204020204" pitchFamily="34" charset="-122"/>
              </a:rPr>
              <a:t>压制</a:t>
            </a:r>
            <a:r>
              <a:rPr lang="zh-CN" altLang="en-US" sz="2400" b="1" dirty="0">
                <a:solidFill>
                  <a:srgbClr val="FF0000"/>
                </a:solidFill>
                <a:latin typeface="微软雅黑" panose="020B0503020204020204" pitchFamily="34" charset="-122"/>
                <a:ea typeface="微软雅黑" panose="020B0503020204020204" pitchFamily="34" charset="-122"/>
              </a:rPr>
              <a:t>难度大</a:t>
            </a:r>
            <a:r>
              <a:rPr lang="zh-CN" altLang="zh-CN" sz="2400" b="1" dirty="0">
                <a:solidFill>
                  <a:srgbClr val="FF0000"/>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grpSp>
        <p:nvGrpSpPr>
          <p:cNvPr id="2" name="组合 7"/>
          <p:cNvGrpSpPr/>
          <p:nvPr/>
        </p:nvGrpSpPr>
        <p:grpSpPr>
          <a:xfrm>
            <a:off x="1114329" y="1928802"/>
            <a:ext cx="10018980" cy="2318641"/>
            <a:chOff x="1114329" y="2514451"/>
            <a:chExt cx="10018980" cy="2114587"/>
          </a:xfrm>
        </p:grpSpPr>
        <p:pic>
          <p:nvPicPr>
            <p:cNvPr id="20" name="Picture 6" descr="E:\01---2017年股份公司题\002---项目汇报\zhuat\map8_tai30_id494.bmp"/>
            <p:cNvPicPr>
              <a:picLocks noChangeAspect="1" noChangeArrowheads="1"/>
            </p:cNvPicPr>
            <p:nvPr/>
          </p:nvPicPr>
          <p:blipFill>
            <a:blip r:embed="rId1"/>
            <a:srcRect l="23434" t="13838" r="64508" b="25015"/>
            <a:stretch>
              <a:fillRect/>
            </a:stretch>
          </p:blipFill>
          <p:spPr bwMode="auto">
            <a:xfrm>
              <a:off x="9096396" y="2514451"/>
              <a:ext cx="2036913" cy="2099033"/>
            </a:xfrm>
            <a:prstGeom prst="rect">
              <a:avLst/>
            </a:prstGeom>
            <a:noFill/>
            <a:ln w="9525">
              <a:noFill/>
              <a:miter lim="800000"/>
              <a:headEnd/>
              <a:tailEnd/>
            </a:ln>
          </p:spPr>
        </p:pic>
        <p:grpSp>
          <p:nvGrpSpPr>
            <p:cNvPr id="3" name="组合 2"/>
            <p:cNvGrpSpPr/>
            <p:nvPr/>
          </p:nvGrpSpPr>
          <p:grpSpPr>
            <a:xfrm>
              <a:off x="1114329" y="2514451"/>
              <a:ext cx="7960828" cy="2114587"/>
              <a:chOff x="1114329" y="2161657"/>
              <a:chExt cx="7960828" cy="2467381"/>
            </a:xfrm>
          </p:grpSpPr>
          <p:pic>
            <p:nvPicPr>
              <p:cNvPr id="16" name="图片 8" descr="0915_28187_Noise_Rem_BF"/>
              <p:cNvPicPr>
                <a:picLocks noChangeAspect="1" noChangeArrowheads="1"/>
              </p:cNvPicPr>
              <p:nvPr/>
            </p:nvPicPr>
            <p:blipFill>
              <a:blip r:embed="rId2"/>
              <a:srcRect/>
              <a:stretch>
                <a:fillRect/>
              </a:stretch>
            </p:blipFill>
            <p:spPr bwMode="auto">
              <a:xfrm>
                <a:off x="3306519" y="2161657"/>
                <a:ext cx="1919245" cy="2455444"/>
              </a:xfrm>
              <a:prstGeom prst="rect">
                <a:avLst/>
              </a:prstGeom>
              <a:noFill/>
              <a:ln w="9525">
                <a:noFill/>
                <a:miter lim="800000"/>
                <a:headEnd/>
                <a:tailEnd/>
              </a:ln>
            </p:spPr>
          </p:pic>
          <p:pic>
            <p:nvPicPr>
              <p:cNvPr id="17" name="Picture 31" descr="20160223_design_shot12_12910579_pure"/>
              <p:cNvPicPr preferRelativeResize="0">
                <a:picLocks noChangeArrowheads="1"/>
              </p:cNvPicPr>
              <p:nvPr/>
            </p:nvPicPr>
            <p:blipFill>
              <a:blip r:embed="rId3"/>
              <a:srcRect l="4398" t="2448" r="4428" b="2448"/>
              <a:stretch>
                <a:fillRect/>
              </a:stretch>
            </p:blipFill>
            <p:spPr bwMode="auto">
              <a:xfrm>
                <a:off x="5225764" y="2204863"/>
                <a:ext cx="2000695" cy="2418835"/>
              </a:xfrm>
              <a:prstGeom prst="rect">
                <a:avLst/>
              </a:prstGeom>
              <a:noFill/>
              <a:ln w="9525">
                <a:noFill/>
                <a:miter lim="800000"/>
                <a:headEnd/>
                <a:tailEnd/>
              </a:ln>
            </p:spPr>
          </p:pic>
          <p:pic>
            <p:nvPicPr>
              <p:cNvPr id="25" name="图片 24" descr="图片9"/>
              <p:cNvPicPr/>
              <p:nvPr/>
            </p:nvPicPr>
            <p:blipFill rotWithShape="1">
              <a:blip r:embed="rId4" cstate="print"/>
              <a:srcRect t="1389" r="67154" b="5934"/>
              <a:stretch>
                <a:fillRect/>
              </a:stretch>
            </p:blipFill>
            <p:spPr bwMode="auto">
              <a:xfrm>
                <a:off x="1114329" y="2161657"/>
                <a:ext cx="2196576" cy="2467381"/>
              </a:xfrm>
              <a:prstGeom prst="rect">
                <a:avLst/>
              </a:prstGeom>
              <a:noFill/>
              <a:ln w="9525">
                <a:noFill/>
                <a:miter lim="800000"/>
                <a:headEnd/>
                <a:tailEnd/>
              </a:ln>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7469" r="48936" b="7531"/>
              <a:stretch>
                <a:fillRect/>
              </a:stretch>
            </p:blipFill>
            <p:spPr>
              <a:xfrm>
                <a:off x="7180984" y="2161657"/>
                <a:ext cx="1894173" cy="2462041"/>
              </a:xfrm>
              <a:prstGeom prst="rect">
                <a:avLst/>
              </a:prstGeom>
            </p:spPr>
          </p:pic>
        </p:grpSp>
      </p:grpSp>
      <p:sp>
        <p:nvSpPr>
          <p:cNvPr id="28" name="TextBox 2"/>
          <p:cNvSpPr txBox="1">
            <a:spLocks noChangeArrowheads="1"/>
          </p:cNvSpPr>
          <p:nvPr/>
        </p:nvSpPr>
        <p:spPr bwMode="auto">
          <a:xfrm>
            <a:off x="4295800" y="6417254"/>
            <a:ext cx="4111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不同勘探工区面波波形特征变化很大</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grpSp>
        <p:nvGrpSpPr>
          <p:cNvPr id="4" name="组合 31"/>
          <p:cNvGrpSpPr/>
          <p:nvPr/>
        </p:nvGrpSpPr>
        <p:grpSpPr>
          <a:xfrm>
            <a:off x="1095340" y="4214818"/>
            <a:ext cx="10072758" cy="2223308"/>
            <a:chOff x="595274" y="4357694"/>
            <a:chExt cx="12501651" cy="2080432"/>
          </a:xfrm>
        </p:grpSpPr>
        <p:pic>
          <p:nvPicPr>
            <p:cNvPr id="24" name="图片 1" descr="xsb69.bmp"/>
            <p:cNvPicPr preferRelativeResize="0"/>
            <p:nvPr/>
          </p:nvPicPr>
          <p:blipFill>
            <a:blip r:embed="rId6" cstate="print">
              <a:extLst>
                <a:ext uri="{28A0092B-C50C-407E-A947-70E740481C1C}">
                  <a14:useLocalDpi xmlns:a14="http://schemas.microsoft.com/office/drawing/2010/main" val="0"/>
                </a:ext>
              </a:extLst>
            </a:blip>
            <a:srcRect/>
            <a:stretch>
              <a:fillRect/>
            </a:stretch>
          </p:blipFill>
          <p:spPr bwMode="auto">
            <a:xfrm>
              <a:off x="3595670" y="4357694"/>
              <a:ext cx="3216786" cy="208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p:nvPr/>
          </p:nvPicPr>
          <p:blipFill rotWithShape="1">
            <a:blip r:embed="rId7"/>
            <a:srcRect l="2230" t="2058" r="1759" b="2375"/>
            <a:stretch>
              <a:fillRect/>
            </a:stretch>
          </p:blipFill>
          <p:spPr>
            <a:xfrm>
              <a:off x="6738942" y="4357694"/>
              <a:ext cx="3242033" cy="2072433"/>
            </a:xfrm>
            <a:prstGeom prst="rect">
              <a:avLst/>
            </a:prstGeom>
            <a:ln>
              <a:noFill/>
            </a:ln>
          </p:spPr>
        </p:pic>
        <p:pic>
          <p:nvPicPr>
            <p:cNvPr id="30" name="Picture 2"/>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274" y="4357694"/>
              <a:ext cx="3171594" cy="208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 descr="Snap14.png"/>
            <p:cNvPicPr preferRelativeResize="0"/>
            <p:nvPr/>
          </p:nvPicPr>
          <p:blipFill rotWithShape="1">
            <a:blip r:embed="rId9" cstate="print"/>
            <a:srcRect l="1666" t="10369" r="2336" b="4955"/>
            <a:stretch>
              <a:fillRect/>
            </a:stretch>
          </p:blipFill>
          <p:spPr bwMode="auto">
            <a:xfrm>
              <a:off x="10025091" y="4357694"/>
              <a:ext cx="3071834" cy="2071702"/>
            </a:xfrm>
            <a:prstGeom prst="rect">
              <a:avLst/>
            </a:prstGeom>
            <a:noFill/>
            <a:ln w="9525">
              <a:noFill/>
              <a:miter lim="800000"/>
              <a:headEnd/>
              <a:tailEnd/>
            </a:ln>
          </p:spPr>
        </p:pic>
      </p:grpSp>
      <p:cxnSp>
        <p:nvCxnSpPr>
          <p:cNvPr id="19" name="直接箭头连接符 18"/>
          <p:cNvCxnSpPr/>
          <p:nvPr/>
        </p:nvCxnSpPr>
        <p:spPr>
          <a:xfrm rot="16200000" flipV="1">
            <a:off x="1774001" y="3393281"/>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rot="16200000" flipV="1">
            <a:off x="4202893" y="3893348"/>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rot="16200000" flipV="1">
            <a:off x="6017249" y="3750472"/>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rot="16200000" flipV="1">
            <a:off x="7946075" y="3892114"/>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rot="16200000" flipV="1">
            <a:off x="9560743" y="3750471"/>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rot="16200000" flipV="1">
            <a:off x="9896417" y="5750735"/>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rot="16200000" flipV="1">
            <a:off x="7296243" y="5903135"/>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rot="16200000" flipV="1">
            <a:off x="2131191" y="5893611"/>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rot="16200000" flipV="1">
            <a:off x="4202893" y="5607860"/>
            <a:ext cx="214314"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面波压制</a:t>
            </a:r>
            <a:r>
              <a:rPr lang="zh-CN" altLang="en-US" sz="2400" b="1" kern="100" dirty="0">
                <a:solidFill>
                  <a:srgbClr val="000000"/>
                </a:solidFill>
                <a:latin typeface="微软雅黑" panose="020B0503020204020204" pitchFamily="34" charset="-122"/>
                <a:ea typeface="微软雅黑" panose="020B0503020204020204" pitchFamily="34" charset="-122"/>
              </a:rPr>
              <a:t>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43" name="矩形 42"/>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5</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479376" y="729347"/>
            <a:ext cx="11593288" cy="1200329"/>
          </a:xfrm>
          <a:prstGeom prst="rect">
            <a:avLst/>
          </a:prstGeom>
        </p:spPr>
        <p:txBody>
          <a:bodyPr wrap="square">
            <a:spAutoFit/>
          </a:bodyPr>
          <a:lstStyle/>
          <a:p>
            <a:pPr eaLnBrk="0" hangingPunct="0">
              <a:lnSpc>
                <a:spcPct val="150000"/>
              </a:lnSpc>
            </a:pPr>
            <a:r>
              <a:rPr lang="zh-CN" altLang="en-US" sz="2400" kern="100" dirty="0">
                <a:solidFill>
                  <a:srgbClr val="000000"/>
                </a:solidFill>
                <a:latin typeface="微软雅黑" panose="020B0503020204020204" pitchFamily="34" charset="-122"/>
                <a:ea typeface="微软雅黑" panose="020B0503020204020204" pitchFamily="34" charset="-122"/>
              </a:rPr>
              <a:t>    </a:t>
            </a:r>
            <a:r>
              <a:rPr lang="zh-CN" altLang="en-US" sz="2400" kern="100" dirty="0" smtClean="0">
                <a:solidFill>
                  <a:srgbClr val="000000"/>
                </a:solidFill>
                <a:latin typeface="微软雅黑" panose="020B0503020204020204" pitchFamily="34" charset="-122"/>
                <a:ea typeface="微软雅黑" panose="020B0503020204020204" pitchFamily="34" charset="-122"/>
              </a:rPr>
              <a:t>   </a:t>
            </a:r>
            <a:r>
              <a:rPr lang="zh-CN" altLang="en-US" sz="2400" b="1" kern="100" dirty="0" smtClean="0">
                <a:solidFill>
                  <a:srgbClr val="000000"/>
                </a:solidFill>
                <a:latin typeface="微软雅黑" panose="020B0503020204020204" pitchFamily="34" charset="-122"/>
                <a:ea typeface="微软雅黑" panose="020B0503020204020204" pitchFamily="34" charset="-122"/>
              </a:rPr>
              <a:t>同</a:t>
            </a:r>
            <a:r>
              <a:rPr lang="zh-CN" altLang="en-US" sz="2400" b="1" kern="100" dirty="0">
                <a:solidFill>
                  <a:srgbClr val="000000"/>
                </a:solidFill>
                <a:latin typeface="微软雅黑" panose="020B0503020204020204" pitchFamily="34" charset="-122"/>
                <a:ea typeface="微软雅黑" panose="020B0503020204020204" pitchFamily="34" charset="-122"/>
              </a:rPr>
              <a:t>一</a:t>
            </a:r>
            <a:r>
              <a:rPr lang="zh-CN" altLang="en-US" sz="2400" b="1" kern="100" dirty="0" smtClean="0">
                <a:solidFill>
                  <a:srgbClr val="000000"/>
                </a:solidFill>
                <a:latin typeface="微软雅黑" panose="020B0503020204020204" pitchFamily="34" charset="-122"/>
                <a:ea typeface="微软雅黑" panose="020B0503020204020204" pitchFamily="34" charset="-122"/>
              </a:rPr>
              <a:t>勘探工区</a:t>
            </a:r>
            <a:r>
              <a:rPr lang="zh-CN" altLang="en-US" sz="2400" b="1" dirty="0" smtClean="0">
                <a:latin typeface="微软雅黑" panose="020B0503020204020204" pitchFamily="34" charset="-122"/>
                <a:ea typeface="微软雅黑" panose="020B0503020204020204" pitchFamily="34" charset="-122"/>
              </a:rPr>
              <a:t>面波波形特征也有很大的变化，主要表现在频散、</a:t>
            </a:r>
            <a:r>
              <a:rPr lang="zh-CN" altLang="en-US" sz="2400" b="1" dirty="0">
                <a:latin typeface="微软雅黑" panose="020B0503020204020204" pitchFamily="34" charset="-122"/>
                <a:ea typeface="微软雅黑" panose="020B0503020204020204" pitchFamily="34" charset="-122"/>
              </a:rPr>
              <a:t>线性区域</a:t>
            </a:r>
            <a:r>
              <a:rPr lang="zh-CN" altLang="en-US" sz="2400" b="1" dirty="0" smtClean="0">
                <a:latin typeface="微软雅黑" panose="020B0503020204020204" pitchFamily="34" charset="-122"/>
                <a:ea typeface="微软雅黑" panose="020B0503020204020204" pitchFamily="34" charset="-122"/>
              </a:rPr>
              <a:t>分布，</a:t>
            </a:r>
            <a:r>
              <a:rPr lang="zh-CN" altLang="en-US" sz="2400" b="1" dirty="0" smtClean="0">
                <a:latin typeface="微软雅黑" panose="020B0503020204020204" pitchFamily="34" charset="-122"/>
                <a:ea typeface="微软雅黑" panose="020B0503020204020204" pitchFamily="34" charset="-122"/>
                <a:sym typeface="黑体" panose="02010609060101010101" pitchFamily="49" charset="-122"/>
              </a:rPr>
              <a:t>覆盖区域，其它噪音干扰，全工区</a:t>
            </a:r>
            <a:r>
              <a:rPr lang="zh-CN" altLang="en-US" sz="2400" b="1" dirty="0" smtClean="0">
                <a:solidFill>
                  <a:srgbClr val="FF0000"/>
                </a:solidFill>
                <a:latin typeface="微软雅黑" panose="020B0503020204020204" pitchFamily="34" charset="-122"/>
                <a:ea typeface="微软雅黑" panose="020B0503020204020204" pitchFamily="34" charset="-122"/>
                <a:sym typeface="黑体" panose="02010609060101010101" pitchFamily="49" charset="-122"/>
              </a:rPr>
              <a:t>高质量噪音</a:t>
            </a:r>
            <a:r>
              <a:rPr lang="zh-CN" altLang="en-US" sz="2400" b="1" dirty="0" smtClean="0">
                <a:solidFill>
                  <a:srgbClr val="FF0000"/>
                </a:solidFill>
                <a:latin typeface="微软雅黑" panose="020B0503020204020204" pitchFamily="34" charset="-122"/>
                <a:ea typeface="微软雅黑" panose="020B0503020204020204" pitchFamily="34" charset="-122"/>
              </a:rPr>
              <a:t>压制难度</a:t>
            </a:r>
            <a:r>
              <a:rPr lang="zh-CN" altLang="en-US" sz="2400" b="1" dirty="0">
                <a:solidFill>
                  <a:srgbClr val="FF0000"/>
                </a:solidFill>
                <a:latin typeface="微软雅黑" panose="020B0503020204020204" pitchFamily="34" charset="-122"/>
                <a:ea typeface="微软雅黑" panose="020B0503020204020204" pitchFamily="34" charset="-122"/>
              </a:rPr>
              <a:t>大</a:t>
            </a:r>
            <a:r>
              <a:rPr lang="zh-CN" altLang="zh-CN" sz="2400" b="1" dirty="0">
                <a:solidFill>
                  <a:srgbClr val="FF0000"/>
                </a:solidFill>
                <a:latin typeface="微软雅黑" panose="020B0503020204020204" pitchFamily="34" charset="-122"/>
                <a:ea typeface="微软雅黑" panose="020B0503020204020204" pitchFamily="34" charset="-122"/>
              </a:rPr>
              <a:t>。</a:t>
            </a:r>
            <a:endParaRPr lang="zh-CN" altLang="zh-CN" sz="2400" b="1" dirty="0">
              <a:solidFill>
                <a:srgbClr val="FF0000"/>
              </a:solidFill>
              <a:latin typeface="微软雅黑" panose="020B0503020204020204" pitchFamily="34" charset="-122"/>
              <a:ea typeface="微软雅黑" panose="020B0503020204020204" pitchFamily="34" charset="-122"/>
            </a:endParaRPr>
          </a:p>
        </p:txBody>
      </p:sp>
      <p:sp>
        <p:nvSpPr>
          <p:cNvPr id="52" name="TextBox 2"/>
          <p:cNvSpPr txBox="1">
            <a:spLocks noChangeArrowheads="1"/>
          </p:cNvSpPr>
          <p:nvPr/>
        </p:nvSpPr>
        <p:spPr bwMode="auto">
          <a:xfrm>
            <a:off x="3309918" y="6386241"/>
            <a:ext cx="71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即使同一勘探工区面波波形特征变化也可能很大</a:t>
            </a:r>
            <a:r>
              <a:rPr lang="zh-CN" altLang="en-US" sz="1400" kern="100" dirty="0" smtClean="0">
                <a:solidFill>
                  <a:srgbClr val="000000"/>
                </a:solidFill>
                <a:latin typeface="微软雅黑" panose="020B0503020204020204" pitchFamily="34" charset="-122"/>
                <a:ea typeface="微软雅黑" panose="020B0503020204020204" pitchFamily="34" charset="-122"/>
              </a:rPr>
              <a:t>（来至其它处理项目）</a:t>
            </a:r>
            <a:endParaRPr lang="zh-CN" altLang="en-US" sz="1400" kern="100" dirty="0">
              <a:solidFill>
                <a:srgbClr val="000000"/>
              </a:solidFill>
              <a:latin typeface="微软雅黑" panose="020B0503020204020204" pitchFamily="34" charset="-122"/>
              <a:ea typeface="微软雅黑" panose="020B0503020204020204" pitchFamily="34" charset="-122"/>
            </a:endParaRPr>
          </a:p>
        </p:txBody>
      </p:sp>
      <p:sp>
        <p:nvSpPr>
          <p:cNvPr id="46" name="AutoShape 17"/>
          <p:cNvSpPr>
            <a:spLocks noChangeArrowheads="1"/>
          </p:cNvSpPr>
          <p:nvPr/>
        </p:nvSpPr>
        <p:spPr bwMode="auto">
          <a:xfrm>
            <a:off x="911796" y="2996952"/>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grpSp>
        <p:nvGrpSpPr>
          <p:cNvPr id="2" name="组合 47"/>
          <p:cNvGrpSpPr/>
          <p:nvPr/>
        </p:nvGrpSpPr>
        <p:grpSpPr>
          <a:xfrm>
            <a:off x="629053" y="1916832"/>
            <a:ext cx="11233151" cy="4512564"/>
            <a:chOff x="629053" y="1916832"/>
            <a:chExt cx="11233151" cy="4512564"/>
          </a:xfrm>
        </p:grpSpPr>
        <p:grpSp>
          <p:nvGrpSpPr>
            <p:cNvPr id="3" name="组合 1"/>
            <p:cNvGrpSpPr/>
            <p:nvPr/>
          </p:nvGrpSpPr>
          <p:grpSpPr>
            <a:xfrm>
              <a:off x="629053" y="1916832"/>
              <a:ext cx="11233151" cy="4469409"/>
              <a:chOff x="478369" y="1509186"/>
              <a:chExt cx="11233151" cy="4469409"/>
            </a:xfrm>
          </p:grpSpPr>
          <p:pic>
            <p:nvPicPr>
              <p:cNvPr id="5" name="Picture 11"/>
              <p:cNvPicPr>
                <a:picLocks noChangeAspect="1" noChangeArrowheads="1"/>
              </p:cNvPicPr>
              <p:nvPr/>
            </p:nvPicPr>
            <p:blipFill>
              <a:blip r:embed="rId1"/>
              <a:srcRect l="1785" t="11005" r="71887" b="7924"/>
              <a:stretch>
                <a:fillRect/>
              </a:stretch>
            </p:blipFill>
            <p:spPr bwMode="auto">
              <a:xfrm>
                <a:off x="3270253" y="3611678"/>
                <a:ext cx="2747434" cy="2278775"/>
              </a:xfrm>
              <a:prstGeom prst="rect">
                <a:avLst/>
              </a:prstGeom>
              <a:noFill/>
              <a:ln w="9525">
                <a:solidFill>
                  <a:schemeClr val="tx1"/>
                </a:solidFill>
                <a:miter lim="800000"/>
                <a:headEnd/>
                <a:tailEnd/>
              </a:ln>
            </p:spPr>
          </p:pic>
          <p:pic>
            <p:nvPicPr>
              <p:cNvPr id="6" name="Picture 7"/>
              <p:cNvPicPr>
                <a:picLocks noChangeAspect="1" noChangeArrowheads="1"/>
              </p:cNvPicPr>
              <p:nvPr/>
            </p:nvPicPr>
            <p:blipFill>
              <a:blip r:embed="rId2"/>
              <a:srcRect l="1666" t="12054" r="74345" b="9105"/>
              <a:stretch>
                <a:fillRect/>
              </a:stretch>
            </p:blipFill>
            <p:spPr bwMode="auto">
              <a:xfrm>
                <a:off x="478369" y="3620278"/>
                <a:ext cx="2770717" cy="2252978"/>
              </a:xfrm>
              <a:prstGeom prst="rect">
                <a:avLst/>
              </a:prstGeom>
              <a:noFill/>
              <a:ln w="9525">
                <a:solidFill>
                  <a:schemeClr val="tx1"/>
                </a:solidFill>
                <a:miter lim="800000"/>
                <a:headEnd/>
                <a:tailEnd/>
              </a:ln>
            </p:spPr>
          </p:pic>
          <p:pic>
            <p:nvPicPr>
              <p:cNvPr id="7" name="Picture 96"/>
              <p:cNvPicPr>
                <a:picLocks noChangeAspect="1" noChangeArrowheads="1"/>
              </p:cNvPicPr>
              <p:nvPr/>
            </p:nvPicPr>
            <p:blipFill>
              <a:blip r:embed="rId3"/>
              <a:srcRect l="1965" t="8931" r="2948" b="9250"/>
              <a:stretch>
                <a:fillRect/>
              </a:stretch>
            </p:blipFill>
            <p:spPr bwMode="auto">
              <a:xfrm>
                <a:off x="6049436" y="1509186"/>
                <a:ext cx="2766484" cy="2072395"/>
              </a:xfrm>
              <a:prstGeom prst="rect">
                <a:avLst/>
              </a:prstGeom>
              <a:noFill/>
              <a:ln w="9525">
                <a:solidFill>
                  <a:schemeClr val="tx1"/>
                </a:solidFill>
                <a:miter lim="800000"/>
                <a:headEnd/>
                <a:tailEnd/>
              </a:ln>
            </p:spPr>
          </p:pic>
          <p:pic>
            <p:nvPicPr>
              <p:cNvPr id="10" name="Picture 97"/>
              <p:cNvPicPr>
                <a:picLocks noChangeAspect="1" noChangeArrowheads="1"/>
              </p:cNvPicPr>
              <p:nvPr/>
            </p:nvPicPr>
            <p:blipFill>
              <a:blip r:embed="rId4"/>
              <a:srcRect l="2499" t="11827" r="1875" b="6308"/>
              <a:stretch>
                <a:fillRect/>
              </a:stretch>
            </p:blipFill>
            <p:spPr bwMode="auto">
              <a:xfrm>
                <a:off x="7730070" y="1612376"/>
                <a:ext cx="1056217" cy="627738"/>
              </a:xfrm>
              <a:prstGeom prst="rect">
                <a:avLst/>
              </a:prstGeom>
              <a:noFill/>
              <a:ln w="9525">
                <a:noFill/>
                <a:miter lim="800000"/>
                <a:headEnd/>
                <a:tailEnd/>
              </a:ln>
            </p:spPr>
          </p:pic>
          <p:sp>
            <p:nvSpPr>
              <p:cNvPr id="11" name="Rectangle 19"/>
              <p:cNvSpPr>
                <a:spLocks noChangeArrowheads="1"/>
              </p:cNvSpPr>
              <p:nvPr/>
            </p:nvSpPr>
            <p:spPr bwMode="auto">
              <a:xfrm>
                <a:off x="8322736" y="3280611"/>
                <a:ext cx="391583" cy="337517"/>
              </a:xfrm>
              <a:prstGeom prst="rect">
                <a:avLst/>
              </a:prstGeom>
              <a:noFill/>
              <a:ln w="9525">
                <a:noFill/>
                <a:miter lim="800000"/>
              </a:ln>
            </p:spPr>
            <p:txBody>
              <a:bodyPr wrap="none">
                <a:spAutoFit/>
              </a:bodyPr>
              <a:lstStyle/>
              <a:p>
                <a:pPr algn="ctr" eaLnBrk="0" hangingPunct="0">
                  <a:spcBef>
                    <a:spcPct val="50000"/>
                  </a:spcBef>
                </a:pPr>
                <a:r>
                  <a:rPr lang="zh-CN" altLang="en-US" sz="1600" b="1">
                    <a:solidFill>
                      <a:srgbClr val="FF3300"/>
                    </a:solidFill>
                    <a:latin typeface="黑体" panose="02010609060101010101" pitchFamily="49" charset="-122"/>
                    <a:ea typeface="黑体" panose="02010609060101010101" pitchFamily="49" charset="-122"/>
                  </a:rPr>
                  <a:t>③</a:t>
                </a:r>
                <a:endParaRPr lang="zh-CN" altLang="en-US" sz="1600" b="1">
                  <a:solidFill>
                    <a:srgbClr val="FF3300"/>
                  </a:solidFill>
                  <a:latin typeface="黑体" panose="02010609060101010101" pitchFamily="49" charset="-122"/>
                  <a:ea typeface="黑体" panose="02010609060101010101" pitchFamily="49" charset="-122"/>
                </a:endParaRPr>
              </a:p>
            </p:txBody>
          </p:sp>
          <p:sp>
            <p:nvSpPr>
              <p:cNvPr id="12" name="AutoShape 17"/>
              <p:cNvSpPr>
                <a:spLocks noChangeArrowheads="1"/>
              </p:cNvSpPr>
              <p:nvPr/>
            </p:nvSpPr>
            <p:spPr bwMode="auto">
              <a:xfrm>
                <a:off x="7750121" y="3299682"/>
                <a:ext cx="643467" cy="225728"/>
              </a:xfrm>
              <a:prstGeom prst="wedgeRoundRectCallout">
                <a:avLst>
                  <a:gd name="adj1" fmla="val -47648"/>
                  <a:gd name="adj2" fmla="val -72567"/>
                  <a:gd name="adj3" fmla="val 16667"/>
                </a:avLst>
              </a:prstGeom>
              <a:solidFill>
                <a:schemeClr val="bg1"/>
              </a:solidFill>
              <a:ln w="9525">
                <a:solidFill>
                  <a:schemeClr val="tx1"/>
                </a:solidFill>
                <a:miter lim="800000"/>
              </a:ln>
            </p:spPr>
            <p:txBody>
              <a:bodyPr/>
              <a:lstStyle/>
              <a:p>
                <a:pPr algn="ctr" eaLnBrk="0" hangingPunct="0"/>
                <a:r>
                  <a:rPr lang="zh-CN" altLang="en-US" sz="1100" b="1" dirty="0" smtClean="0">
                    <a:latin typeface="黑体" panose="02010609060101010101" pitchFamily="49" charset="-122"/>
                    <a:ea typeface="黑体" panose="02010609060101010101" pitchFamily="49" charset="-122"/>
                  </a:rPr>
                  <a:t>声波</a:t>
                </a:r>
                <a:endParaRPr lang="zh-CN" altLang="en-US" sz="1100" b="1" dirty="0">
                  <a:latin typeface="黑体" panose="02010609060101010101" pitchFamily="49" charset="-122"/>
                  <a:ea typeface="黑体" panose="02010609060101010101" pitchFamily="49" charset="-122"/>
                </a:endParaRPr>
              </a:p>
            </p:txBody>
          </p:sp>
          <p:sp>
            <p:nvSpPr>
              <p:cNvPr id="13" name="Rectangle 100"/>
              <p:cNvSpPr>
                <a:spLocks noChangeArrowheads="1"/>
              </p:cNvSpPr>
              <p:nvPr/>
            </p:nvSpPr>
            <p:spPr bwMode="auto">
              <a:xfrm>
                <a:off x="6565903" y="1644623"/>
                <a:ext cx="465667" cy="1906862"/>
              </a:xfrm>
              <a:prstGeom prst="rect">
                <a:avLst/>
              </a:prstGeom>
              <a:noFill/>
              <a:ln w="12700">
                <a:solidFill>
                  <a:srgbClr val="FF0000"/>
                </a:solidFill>
                <a:miter lim="800000"/>
              </a:ln>
            </p:spPr>
            <p:txBody>
              <a:bodyPr wrap="none" anchor="ctr"/>
              <a:lstStyle/>
              <a:p>
                <a:endParaRPr lang="zh-CN" altLang="en-US">
                  <a:latin typeface="Arial" panose="020B0604020202020204" pitchFamily="34" charset="0"/>
                  <a:ea typeface="宋体" panose="02010600030101010101" pitchFamily="2" charset="-122"/>
                </a:endParaRPr>
              </a:p>
            </p:txBody>
          </p:sp>
          <p:sp>
            <p:nvSpPr>
              <p:cNvPr id="14" name="Text Box 101"/>
              <p:cNvSpPr txBox="1">
                <a:spLocks noChangeArrowheads="1"/>
              </p:cNvSpPr>
              <p:nvPr/>
            </p:nvSpPr>
            <p:spPr bwMode="auto">
              <a:xfrm>
                <a:off x="8104720" y="2063831"/>
                <a:ext cx="478367" cy="262274"/>
              </a:xfrm>
              <a:prstGeom prst="rect">
                <a:avLst/>
              </a:prstGeom>
              <a:noFill/>
              <a:ln w="9525">
                <a:noFill/>
                <a:miter lim="800000"/>
              </a:ln>
              <a:effectLst>
                <a:prstShdw prst="shdw17" dist="17961" dir="2700000">
                  <a:srgbClr val="5C7A00"/>
                </a:prstShdw>
              </a:effectLst>
            </p:spPr>
            <p:txBody>
              <a:bodyPr>
                <a:spAutoFit/>
              </a:bodyPr>
              <a:lstStyle/>
              <a:p>
                <a:pPr>
                  <a:spcBef>
                    <a:spcPct val="50000"/>
                  </a:spcBef>
                </a:pPr>
                <a:r>
                  <a:rPr lang="en-US" altLang="zh-CN" sz="1100" b="1" dirty="0">
                    <a:latin typeface="黑体" panose="02010609060101010101" pitchFamily="49" charset="-122"/>
                    <a:ea typeface="黑体" panose="02010609060101010101" pitchFamily="49" charset="-122"/>
                  </a:rPr>
                  <a:t>50</a:t>
                </a:r>
                <a:endParaRPr lang="en-US" altLang="zh-CN" sz="1100" b="1" dirty="0">
                  <a:latin typeface="黑体" panose="02010609060101010101" pitchFamily="49" charset="-122"/>
                  <a:ea typeface="黑体" panose="02010609060101010101" pitchFamily="49" charset="-122"/>
                </a:endParaRPr>
              </a:p>
            </p:txBody>
          </p:sp>
          <p:sp>
            <p:nvSpPr>
              <p:cNvPr id="15" name="AutoShape 17"/>
              <p:cNvSpPr>
                <a:spLocks noChangeArrowheads="1"/>
              </p:cNvSpPr>
              <p:nvPr/>
            </p:nvSpPr>
            <p:spPr bwMode="auto">
              <a:xfrm>
                <a:off x="6100236" y="3143025"/>
                <a:ext cx="486833" cy="227878"/>
              </a:xfrm>
              <a:prstGeom prst="wedgeRoundRectCallout">
                <a:avLst>
                  <a:gd name="adj1" fmla="val 50333"/>
                  <a:gd name="adj2" fmla="val -75000"/>
                  <a:gd name="adj3" fmla="val 16667"/>
                </a:avLst>
              </a:prstGeom>
              <a:solidFill>
                <a:schemeClr val="bg1"/>
              </a:solidFill>
              <a:ln w="9525">
                <a:solidFill>
                  <a:schemeClr val="tx1"/>
                </a:solidFill>
                <a:miter lim="800000"/>
              </a:ln>
            </p:spPr>
            <p:txBody>
              <a:bodyPr/>
              <a:lstStyle/>
              <a:p>
                <a:pPr algn="ctr" eaLnBrk="0" hangingPunct="0"/>
                <a:r>
                  <a:rPr lang="en-US" altLang="zh-CN" sz="800" b="1">
                    <a:latin typeface="黑体" panose="02010609060101010101" pitchFamily="49" charset="-122"/>
                    <a:ea typeface="黑体" panose="02010609060101010101" pitchFamily="49" charset="-122"/>
                  </a:rPr>
                  <a:t>50Hz</a:t>
                </a:r>
                <a:endParaRPr lang="en-US" altLang="zh-CN" sz="800" b="1">
                  <a:latin typeface="黑体" panose="02010609060101010101" pitchFamily="49" charset="-122"/>
                  <a:ea typeface="黑体" panose="02010609060101010101" pitchFamily="49" charset="-122"/>
                </a:endParaRPr>
              </a:p>
            </p:txBody>
          </p:sp>
          <p:pic>
            <p:nvPicPr>
              <p:cNvPr id="16" name="Picture 80"/>
              <p:cNvPicPr>
                <a:picLocks noChangeAspect="1" noChangeArrowheads="1"/>
              </p:cNvPicPr>
              <p:nvPr/>
            </p:nvPicPr>
            <p:blipFill>
              <a:blip r:embed="rId5"/>
              <a:srcRect l="1210" t="9354" r="2823" b="9688"/>
              <a:stretch>
                <a:fillRect/>
              </a:stretch>
            </p:blipFill>
            <p:spPr bwMode="auto">
              <a:xfrm>
                <a:off x="3270253" y="1509186"/>
                <a:ext cx="2779184" cy="2093893"/>
              </a:xfrm>
              <a:prstGeom prst="rect">
                <a:avLst/>
              </a:prstGeom>
              <a:noFill/>
              <a:ln w="9525">
                <a:solidFill>
                  <a:schemeClr val="tx1"/>
                </a:solidFill>
                <a:miter lim="800000"/>
                <a:headEnd/>
                <a:tailEnd/>
              </a:ln>
            </p:spPr>
          </p:pic>
          <p:pic>
            <p:nvPicPr>
              <p:cNvPr id="17" name="Picture 81"/>
              <p:cNvPicPr>
                <a:picLocks noChangeAspect="1" noChangeArrowheads="1"/>
              </p:cNvPicPr>
              <p:nvPr/>
            </p:nvPicPr>
            <p:blipFill>
              <a:blip r:embed="rId6"/>
              <a:srcRect l="1442" t="8784" r="1442" b="9122"/>
              <a:stretch>
                <a:fillRect/>
              </a:stretch>
            </p:blipFill>
            <p:spPr bwMode="auto">
              <a:xfrm>
                <a:off x="478369" y="1509186"/>
                <a:ext cx="2772834" cy="2083144"/>
              </a:xfrm>
              <a:prstGeom prst="rect">
                <a:avLst/>
              </a:prstGeom>
              <a:noFill/>
              <a:ln w="9525">
                <a:solidFill>
                  <a:schemeClr val="tx1"/>
                </a:solidFill>
                <a:miter lim="800000"/>
                <a:headEnd/>
                <a:tailEnd/>
              </a:ln>
            </p:spPr>
          </p:pic>
          <p:sp>
            <p:nvSpPr>
              <p:cNvPr id="18" name="AutoShape 20"/>
              <p:cNvSpPr>
                <a:spLocks noChangeArrowheads="1"/>
              </p:cNvSpPr>
              <p:nvPr/>
            </p:nvSpPr>
            <p:spPr bwMode="auto">
              <a:xfrm>
                <a:off x="5141386" y="2188519"/>
                <a:ext cx="1109133" cy="204230"/>
              </a:xfrm>
              <a:prstGeom prst="wedgeEllipseCallout">
                <a:avLst>
                  <a:gd name="adj1" fmla="val -35451"/>
                  <a:gd name="adj2" fmla="val 110498"/>
                </a:avLst>
              </a:prstGeom>
              <a:solidFill>
                <a:schemeClr val="bg1"/>
              </a:solidFill>
              <a:ln w="9525">
                <a:solidFill>
                  <a:schemeClr val="tx1"/>
                </a:solidFill>
                <a:miter lim="800000"/>
              </a:ln>
            </p:spPr>
            <p:txBody>
              <a:bodyPr/>
              <a:lstStyle/>
              <a:p>
                <a:pPr algn="ctr" eaLnBrk="0" hangingPunct="0"/>
                <a:r>
                  <a:rPr lang="zh-CN" altLang="en-US" sz="900" b="1" dirty="0" smtClean="0">
                    <a:latin typeface="黑体" panose="02010609060101010101" pitchFamily="49" charset="-122"/>
                    <a:ea typeface="黑体" panose="02010609060101010101" pitchFamily="49" charset="-122"/>
                  </a:rPr>
                  <a:t>异常振幅</a:t>
                </a:r>
                <a:endParaRPr lang="zh-CN" altLang="en-US" sz="900" b="1" dirty="0">
                  <a:latin typeface="黑体" panose="02010609060101010101" pitchFamily="49" charset="-122"/>
                  <a:ea typeface="黑体" panose="02010609060101010101" pitchFamily="49" charset="-122"/>
                </a:endParaRPr>
              </a:p>
            </p:txBody>
          </p:sp>
          <p:grpSp>
            <p:nvGrpSpPr>
              <p:cNvPr id="4" name="Group 84"/>
              <p:cNvGrpSpPr/>
              <p:nvPr/>
            </p:nvGrpSpPr>
            <p:grpSpPr bwMode="auto">
              <a:xfrm>
                <a:off x="8830736" y="3628877"/>
                <a:ext cx="2863850" cy="2276625"/>
                <a:chOff x="1746" y="1484"/>
                <a:chExt cx="1953" cy="1200"/>
              </a:xfrm>
            </p:grpSpPr>
            <p:pic>
              <p:nvPicPr>
                <p:cNvPr id="35" name="图片 13"/>
                <p:cNvPicPr>
                  <a:picLocks noChangeArrowheads="1"/>
                </p:cNvPicPr>
                <p:nvPr/>
              </p:nvPicPr>
              <p:blipFill>
                <a:blip r:embed="rId7"/>
                <a:srcRect/>
                <a:stretch>
                  <a:fillRect/>
                </a:stretch>
              </p:blipFill>
              <p:spPr bwMode="auto">
                <a:xfrm>
                  <a:off x="1746" y="1484"/>
                  <a:ext cx="1953" cy="1200"/>
                </a:xfrm>
                <a:prstGeom prst="rect">
                  <a:avLst/>
                </a:prstGeom>
                <a:noFill/>
                <a:ln w="9525">
                  <a:solidFill>
                    <a:schemeClr val="tx1"/>
                  </a:solidFill>
                  <a:miter lim="800000"/>
                  <a:headEnd/>
                  <a:tailEnd/>
                </a:ln>
              </p:spPr>
            </p:pic>
            <p:pic>
              <p:nvPicPr>
                <p:cNvPr id="36" name="图片 13"/>
                <p:cNvPicPr>
                  <a:picLocks noChangeArrowheads="1"/>
                </p:cNvPicPr>
                <p:nvPr/>
              </p:nvPicPr>
              <p:blipFill>
                <a:blip r:embed="rId8"/>
                <a:srcRect l="3461" t="82397" r="86026" b="5510"/>
                <a:stretch>
                  <a:fillRect/>
                </a:stretch>
              </p:blipFill>
              <p:spPr bwMode="auto">
                <a:xfrm>
                  <a:off x="1756" y="2333"/>
                  <a:ext cx="348" cy="343"/>
                </a:xfrm>
                <a:prstGeom prst="rect">
                  <a:avLst/>
                </a:prstGeom>
                <a:noFill/>
                <a:ln w="9525">
                  <a:solidFill>
                    <a:schemeClr val="tx1"/>
                  </a:solidFill>
                  <a:miter lim="800000"/>
                  <a:headEnd/>
                  <a:tailEnd/>
                </a:ln>
              </p:spPr>
            </p:pic>
            <p:sp>
              <p:nvSpPr>
                <p:cNvPr id="37" name="Line 87"/>
                <p:cNvSpPr>
                  <a:spLocks noChangeShapeType="1"/>
                </p:cNvSpPr>
                <p:nvPr/>
              </p:nvSpPr>
              <p:spPr bwMode="auto">
                <a:xfrm rot="5400000">
                  <a:off x="2730" y="1268"/>
                  <a:ext cx="0" cy="1296"/>
                </a:xfrm>
                <a:prstGeom prst="line">
                  <a:avLst/>
                </a:prstGeom>
                <a:noFill/>
                <a:ln w="19050">
                  <a:solidFill>
                    <a:srgbClr val="FF0000"/>
                  </a:solidFill>
                  <a:round/>
                </a:ln>
              </p:spPr>
              <p:txBody>
                <a:bodyPr rot="10800000" vert="eaVert"/>
                <a:lstStyle/>
                <a:p>
                  <a:endParaRPr lang="zh-CN" altLang="en-US"/>
                </a:p>
              </p:txBody>
            </p:sp>
            <p:sp>
              <p:nvSpPr>
                <p:cNvPr id="38" name="Rectangle 14"/>
                <p:cNvSpPr>
                  <a:spLocks noChangeArrowheads="1"/>
                </p:cNvSpPr>
                <p:nvPr/>
              </p:nvSpPr>
              <p:spPr bwMode="auto">
                <a:xfrm>
                  <a:off x="2514" y="1772"/>
                  <a:ext cx="267" cy="178"/>
                </a:xfrm>
                <a:prstGeom prst="rect">
                  <a:avLst/>
                </a:prstGeom>
                <a:noFill/>
                <a:ln w="9525">
                  <a:noFill/>
                  <a:miter lim="800000"/>
                </a:ln>
              </p:spPr>
              <p:txBody>
                <a:bodyPr wrap="none">
                  <a:spAutoFit/>
                </a:bodyPr>
                <a:lstStyle/>
                <a:p>
                  <a:pPr algn="ctr" eaLnBrk="0" hangingPunct="0">
                    <a:spcBef>
                      <a:spcPct val="50000"/>
                    </a:spcBef>
                  </a:pPr>
                  <a:r>
                    <a:rPr lang="zh-CN" altLang="en-US" sz="1600" b="1">
                      <a:latin typeface="黑体" panose="02010609060101010101" pitchFamily="49" charset="-122"/>
                      <a:ea typeface="黑体" panose="02010609060101010101" pitchFamily="49" charset="-122"/>
                    </a:rPr>
                    <a:t>②</a:t>
                  </a:r>
                  <a:endParaRPr lang="zh-CN" altLang="en-US" sz="1600" b="1">
                    <a:latin typeface="黑体" panose="02010609060101010101" pitchFamily="49" charset="-122"/>
                    <a:ea typeface="黑体" panose="02010609060101010101" pitchFamily="49" charset="-122"/>
                  </a:endParaRPr>
                </a:p>
              </p:txBody>
            </p:sp>
            <p:sp>
              <p:nvSpPr>
                <p:cNvPr id="39" name="Rectangle 13"/>
                <p:cNvSpPr>
                  <a:spLocks noChangeArrowheads="1"/>
                </p:cNvSpPr>
                <p:nvPr/>
              </p:nvSpPr>
              <p:spPr bwMode="auto">
                <a:xfrm>
                  <a:off x="3071" y="2059"/>
                  <a:ext cx="267" cy="178"/>
                </a:xfrm>
                <a:prstGeom prst="rect">
                  <a:avLst/>
                </a:prstGeom>
                <a:noFill/>
                <a:ln w="9525">
                  <a:noFill/>
                  <a:miter lim="800000"/>
                </a:ln>
              </p:spPr>
              <p:txBody>
                <a:bodyPr wrap="none">
                  <a:spAutoFit/>
                </a:bodyPr>
                <a:lstStyle/>
                <a:p>
                  <a:pPr algn="ctr" eaLnBrk="0" hangingPunct="0">
                    <a:spcBef>
                      <a:spcPct val="50000"/>
                    </a:spcBef>
                  </a:pPr>
                  <a:r>
                    <a:rPr lang="zh-CN" altLang="en-US" sz="1600" b="1">
                      <a:latin typeface="黑体" panose="02010609060101010101" pitchFamily="49" charset="-122"/>
                      <a:ea typeface="黑体" panose="02010609060101010101" pitchFamily="49" charset="-122"/>
                    </a:rPr>
                    <a:t>①</a:t>
                  </a:r>
                  <a:endParaRPr lang="zh-CN" altLang="en-US" sz="1600" b="1">
                    <a:latin typeface="黑体" panose="02010609060101010101" pitchFamily="49" charset="-122"/>
                    <a:ea typeface="黑体" panose="02010609060101010101" pitchFamily="49" charset="-122"/>
                  </a:endParaRPr>
                </a:p>
              </p:txBody>
            </p:sp>
            <p:sp>
              <p:nvSpPr>
                <p:cNvPr id="40" name="Rectangle 19"/>
                <p:cNvSpPr>
                  <a:spLocks noChangeArrowheads="1"/>
                </p:cNvSpPr>
                <p:nvPr/>
              </p:nvSpPr>
              <p:spPr bwMode="auto">
                <a:xfrm>
                  <a:off x="2084" y="1981"/>
                  <a:ext cx="267" cy="178"/>
                </a:xfrm>
                <a:prstGeom prst="rect">
                  <a:avLst/>
                </a:prstGeom>
                <a:noFill/>
                <a:ln w="9525">
                  <a:noFill/>
                  <a:miter lim="800000"/>
                </a:ln>
              </p:spPr>
              <p:txBody>
                <a:bodyPr wrap="none">
                  <a:spAutoFit/>
                </a:bodyPr>
                <a:lstStyle/>
                <a:p>
                  <a:pPr algn="ctr" eaLnBrk="0" hangingPunct="0">
                    <a:spcBef>
                      <a:spcPct val="50000"/>
                    </a:spcBef>
                  </a:pPr>
                  <a:r>
                    <a:rPr lang="zh-CN" altLang="en-US" sz="1600" b="1">
                      <a:latin typeface="黑体" panose="02010609060101010101" pitchFamily="49" charset="-122"/>
                      <a:ea typeface="黑体" panose="02010609060101010101" pitchFamily="49" charset="-122"/>
                    </a:rPr>
                    <a:t>③</a:t>
                  </a:r>
                  <a:endParaRPr lang="zh-CN" altLang="en-US" sz="1600" b="1">
                    <a:latin typeface="黑体" panose="02010609060101010101" pitchFamily="49" charset="-122"/>
                    <a:ea typeface="黑体" panose="02010609060101010101" pitchFamily="49" charset="-122"/>
                  </a:endParaRPr>
                </a:p>
              </p:txBody>
            </p:sp>
          </p:grpSp>
          <p:sp>
            <p:nvSpPr>
              <p:cNvPr id="21" name="Rectangle 13"/>
              <p:cNvSpPr>
                <a:spLocks noChangeArrowheads="1"/>
              </p:cNvSpPr>
              <p:nvPr/>
            </p:nvSpPr>
            <p:spPr bwMode="auto">
              <a:xfrm>
                <a:off x="2717803" y="3284911"/>
                <a:ext cx="391583" cy="337517"/>
              </a:xfrm>
              <a:prstGeom prst="rect">
                <a:avLst/>
              </a:prstGeom>
              <a:noFill/>
              <a:ln w="9525">
                <a:noFill/>
                <a:miter lim="800000"/>
              </a:ln>
            </p:spPr>
            <p:txBody>
              <a:bodyPr wrap="none">
                <a:spAutoFit/>
              </a:bodyPr>
              <a:lstStyle/>
              <a:p>
                <a:pPr algn="ctr" eaLnBrk="0" hangingPunct="0">
                  <a:spcBef>
                    <a:spcPct val="50000"/>
                  </a:spcBef>
                </a:pPr>
                <a:r>
                  <a:rPr lang="zh-CN" altLang="en-US" sz="1600" b="1">
                    <a:solidFill>
                      <a:srgbClr val="FF3300"/>
                    </a:solidFill>
                    <a:latin typeface="黑体" panose="02010609060101010101" pitchFamily="49" charset="-122"/>
                    <a:ea typeface="黑体" panose="02010609060101010101" pitchFamily="49" charset="-122"/>
                  </a:rPr>
                  <a:t>①</a:t>
                </a:r>
                <a:endParaRPr lang="zh-CN" altLang="en-US" sz="1600" b="1">
                  <a:solidFill>
                    <a:srgbClr val="FF3300"/>
                  </a:solidFill>
                  <a:latin typeface="黑体" panose="02010609060101010101" pitchFamily="49" charset="-122"/>
                  <a:ea typeface="黑体" panose="02010609060101010101" pitchFamily="49" charset="-122"/>
                </a:endParaRPr>
              </a:p>
            </p:txBody>
          </p:sp>
          <p:sp>
            <p:nvSpPr>
              <p:cNvPr id="22" name="Rectangle 14"/>
              <p:cNvSpPr>
                <a:spLocks noChangeArrowheads="1"/>
              </p:cNvSpPr>
              <p:nvPr/>
            </p:nvSpPr>
            <p:spPr bwMode="auto">
              <a:xfrm>
                <a:off x="5494869" y="3276312"/>
                <a:ext cx="391583" cy="337517"/>
              </a:xfrm>
              <a:prstGeom prst="rect">
                <a:avLst/>
              </a:prstGeom>
              <a:noFill/>
              <a:ln w="9525">
                <a:noFill/>
                <a:miter lim="800000"/>
              </a:ln>
            </p:spPr>
            <p:txBody>
              <a:bodyPr wrap="none">
                <a:spAutoFit/>
              </a:bodyPr>
              <a:lstStyle/>
              <a:p>
                <a:pPr algn="ctr" eaLnBrk="0" hangingPunct="0">
                  <a:spcBef>
                    <a:spcPct val="50000"/>
                  </a:spcBef>
                </a:pPr>
                <a:r>
                  <a:rPr lang="zh-CN" altLang="en-US" sz="1600" b="1">
                    <a:solidFill>
                      <a:srgbClr val="FF3300"/>
                    </a:solidFill>
                    <a:latin typeface="黑体" panose="02010609060101010101" pitchFamily="49" charset="-122"/>
                    <a:ea typeface="黑体" panose="02010609060101010101" pitchFamily="49" charset="-122"/>
                  </a:rPr>
                  <a:t>②</a:t>
                </a:r>
                <a:endParaRPr lang="zh-CN" altLang="en-US" sz="1600" b="1">
                  <a:solidFill>
                    <a:srgbClr val="FF3300"/>
                  </a:solidFill>
                  <a:latin typeface="黑体" panose="02010609060101010101" pitchFamily="49" charset="-122"/>
                  <a:ea typeface="黑体" panose="02010609060101010101" pitchFamily="49" charset="-122"/>
                </a:endParaRPr>
              </a:p>
            </p:txBody>
          </p:sp>
          <p:sp>
            <p:nvSpPr>
              <p:cNvPr id="23" name="AutoShape 17"/>
              <p:cNvSpPr>
                <a:spLocks noChangeArrowheads="1"/>
              </p:cNvSpPr>
              <p:nvPr/>
            </p:nvSpPr>
            <p:spPr bwMode="auto">
              <a:xfrm>
                <a:off x="3558119" y="2973191"/>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sp>
            <p:nvSpPr>
              <p:cNvPr id="24" name="AutoShape 15"/>
              <p:cNvSpPr>
                <a:spLocks noChangeArrowheads="1"/>
              </p:cNvSpPr>
              <p:nvPr/>
            </p:nvSpPr>
            <p:spPr bwMode="auto">
              <a:xfrm>
                <a:off x="2194986" y="1715566"/>
                <a:ext cx="960967" cy="195631"/>
              </a:xfrm>
              <a:prstGeom prst="wedgeEllipseCallout">
                <a:avLst>
                  <a:gd name="adj1" fmla="val -42556"/>
                  <a:gd name="adj2" fmla="val 201093"/>
                </a:avLst>
              </a:prstGeom>
              <a:solidFill>
                <a:schemeClr val="bg1"/>
              </a:solidFill>
              <a:ln w="9525">
                <a:solidFill>
                  <a:schemeClr val="tx1"/>
                </a:solidFill>
                <a:miter lim="800000"/>
              </a:ln>
            </p:spPr>
            <p:txBody>
              <a:bodyPr/>
              <a:lstStyle/>
              <a:p>
                <a:pPr algn="ctr" eaLnBrk="0" hangingPunct="0"/>
                <a:r>
                  <a:rPr lang="zh-CN" altLang="en-US" sz="1100" b="1">
                    <a:latin typeface="黑体" panose="02010609060101010101" pitchFamily="49" charset="-122"/>
                    <a:ea typeface="黑体" panose="02010609060101010101" pitchFamily="49" charset="-122"/>
                  </a:rPr>
                  <a:t>折射波</a:t>
                </a:r>
                <a:endParaRPr lang="zh-CN" altLang="en-US" sz="1100" b="1">
                  <a:latin typeface="黑体" panose="02010609060101010101" pitchFamily="49" charset="-122"/>
                  <a:ea typeface="黑体" panose="02010609060101010101" pitchFamily="49" charset="-122"/>
                </a:endParaRPr>
              </a:p>
            </p:txBody>
          </p:sp>
          <p:sp>
            <p:nvSpPr>
              <p:cNvPr id="25" name="Text Box 37"/>
              <p:cNvSpPr txBox="1">
                <a:spLocks noChangeArrowheads="1"/>
              </p:cNvSpPr>
              <p:nvPr/>
            </p:nvSpPr>
            <p:spPr bwMode="auto">
              <a:xfrm>
                <a:off x="10769603" y="5215420"/>
                <a:ext cx="514350" cy="337517"/>
              </a:xfrm>
              <a:prstGeom prst="rect">
                <a:avLst/>
              </a:prstGeom>
              <a:noFill/>
              <a:ln w="9525">
                <a:noFill/>
                <a:miter lim="800000"/>
              </a:ln>
            </p:spPr>
            <p:txBody>
              <a:bodyPr>
                <a:spAutoFit/>
              </a:bodyPr>
              <a:lstStyle/>
              <a:p>
                <a:pPr marL="457200" indent="-457200" algn="ctr" eaLnBrk="0" hangingPunct="0">
                  <a:spcBef>
                    <a:spcPct val="50000"/>
                  </a:spcBef>
                  <a:buFont typeface="Arial" panose="020B0604020202020204" pitchFamily="34" charset="0"/>
                  <a:buAutoNum type="circleNumDbPlain" startAt="4"/>
                </a:pPr>
                <a:r>
                  <a:rPr lang="zh-CN" altLang="en-US" sz="1600" b="1">
                    <a:latin typeface="黑体" panose="02010609060101010101" pitchFamily="49" charset="-122"/>
                    <a:ea typeface="黑体" panose="02010609060101010101" pitchFamily="49" charset="-122"/>
                  </a:rPr>
                  <a:t> </a:t>
                </a:r>
                <a:endParaRPr lang="zh-CN" altLang="en-US" sz="1600" b="1">
                  <a:latin typeface="黑体" panose="02010609060101010101" pitchFamily="49" charset="-122"/>
                  <a:ea typeface="黑体" panose="02010609060101010101" pitchFamily="49" charset="-122"/>
                </a:endParaRPr>
              </a:p>
            </p:txBody>
          </p:sp>
          <p:sp>
            <p:nvSpPr>
              <p:cNvPr id="26" name="Rectangle 42"/>
              <p:cNvSpPr>
                <a:spLocks noChangeArrowheads="1"/>
              </p:cNvSpPr>
              <p:nvPr/>
            </p:nvSpPr>
            <p:spPr bwMode="auto">
              <a:xfrm>
                <a:off x="10517720" y="4011539"/>
                <a:ext cx="391583" cy="337517"/>
              </a:xfrm>
              <a:prstGeom prst="rect">
                <a:avLst/>
              </a:prstGeom>
              <a:noFill/>
              <a:ln w="9525">
                <a:noFill/>
                <a:miter lim="800000"/>
              </a:ln>
              <a:effectLst>
                <a:prstShdw prst="shdw17" dist="17961" dir="2700000">
                  <a:srgbClr val="5C7A00"/>
                </a:prstShdw>
              </a:effectLst>
            </p:spPr>
            <p:txBody>
              <a:bodyPr wrap="none">
                <a:spAutoFit/>
              </a:bodyPr>
              <a:lstStyle/>
              <a:p>
                <a:pPr>
                  <a:buFontTx/>
                  <a:buNone/>
                </a:pPr>
                <a:r>
                  <a:rPr lang="zh-CN" altLang="en-US" sz="1600" b="1">
                    <a:latin typeface="黑体" panose="02010609060101010101" pitchFamily="49" charset="-122"/>
                    <a:ea typeface="黑体" panose="02010609060101010101" pitchFamily="49" charset="-122"/>
                  </a:rPr>
                  <a:t>⑤</a:t>
                </a:r>
                <a:endParaRPr lang="zh-CN" altLang="en-US" sz="1600" b="1">
                  <a:latin typeface="黑体" panose="02010609060101010101" pitchFamily="49" charset="-122"/>
                  <a:ea typeface="黑体" panose="02010609060101010101" pitchFamily="49" charset="-122"/>
                </a:endParaRPr>
              </a:p>
            </p:txBody>
          </p:sp>
          <p:sp>
            <p:nvSpPr>
              <p:cNvPr id="27" name="Text Box 37"/>
              <p:cNvSpPr txBox="1">
                <a:spLocks noChangeArrowheads="1"/>
              </p:cNvSpPr>
              <p:nvPr/>
            </p:nvSpPr>
            <p:spPr bwMode="auto">
              <a:xfrm>
                <a:off x="2783419" y="5411051"/>
                <a:ext cx="514350" cy="337517"/>
              </a:xfrm>
              <a:prstGeom prst="rect">
                <a:avLst/>
              </a:prstGeom>
              <a:noFill/>
              <a:ln w="9525">
                <a:noFill/>
                <a:miter lim="800000"/>
              </a:ln>
            </p:spPr>
            <p:txBody>
              <a:bodyPr>
                <a:spAutoFit/>
              </a:bodyPr>
              <a:lstStyle/>
              <a:p>
                <a:pPr marL="457200" indent="-457200" algn="ctr" eaLnBrk="0" hangingPunct="0">
                  <a:spcBef>
                    <a:spcPct val="50000"/>
                  </a:spcBef>
                  <a:buFont typeface="Arial" panose="020B0604020202020204" pitchFamily="34" charset="0"/>
                  <a:buAutoNum type="circleNumDbPlain" startAt="4"/>
                </a:pPr>
                <a:r>
                  <a:rPr lang="zh-CN" altLang="en-US" sz="1600" b="1">
                    <a:solidFill>
                      <a:srgbClr val="FF3300"/>
                    </a:solidFill>
                    <a:latin typeface="黑体" panose="02010609060101010101" pitchFamily="49" charset="-122"/>
                    <a:ea typeface="黑体" panose="02010609060101010101" pitchFamily="49" charset="-122"/>
                  </a:rPr>
                  <a:t> </a:t>
                </a:r>
                <a:endParaRPr lang="zh-CN" altLang="en-US" sz="1600" b="1">
                  <a:solidFill>
                    <a:srgbClr val="FF3300"/>
                  </a:solidFill>
                  <a:latin typeface="黑体" panose="02010609060101010101" pitchFamily="49" charset="-122"/>
                  <a:ea typeface="黑体" panose="02010609060101010101" pitchFamily="49" charset="-122"/>
                </a:endParaRPr>
              </a:p>
            </p:txBody>
          </p:sp>
          <p:sp>
            <p:nvSpPr>
              <p:cNvPr id="28" name="Rectangle 42"/>
              <p:cNvSpPr>
                <a:spLocks noChangeArrowheads="1"/>
              </p:cNvSpPr>
              <p:nvPr/>
            </p:nvSpPr>
            <p:spPr bwMode="auto">
              <a:xfrm>
                <a:off x="5509686" y="5411051"/>
                <a:ext cx="391583" cy="337517"/>
              </a:xfrm>
              <a:prstGeom prst="rect">
                <a:avLst/>
              </a:prstGeom>
              <a:noFill/>
              <a:ln w="9525">
                <a:noFill/>
                <a:miter lim="800000"/>
              </a:ln>
              <a:effectLst>
                <a:prstShdw prst="shdw17" dist="17961" dir="2700000">
                  <a:srgbClr val="5C7A00"/>
                </a:prstShdw>
              </a:effectLst>
            </p:spPr>
            <p:txBody>
              <a:bodyPr wrap="none">
                <a:spAutoFit/>
              </a:bodyPr>
              <a:lstStyle/>
              <a:p>
                <a:pPr>
                  <a:buFontTx/>
                  <a:buNone/>
                </a:pPr>
                <a:r>
                  <a:rPr lang="zh-CN" altLang="en-US" sz="1600" b="1">
                    <a:solidFill>
                      <a:srgbClr val="FF3300"/>
                    </a:solidFill>
                    <a:latin typeface="黑体" panose="02010609060101010101" pitchFamily="49" charset="-122"/>
                    <a:ea typeface="黑体" panose="02010609060101010101" pitchFamily="49" charset="-122"/>
                  </a:rPr>
                  <a:t>⑤</a:t>
                </a:r>
                <a:endParaRPr lang="zh-CN" altLang="en-US" sz="1600" b="1">
                  <a:solidFill>
                    <a:srgbClr val="FF3300"/>
                  </a:solidFill>
                  <a:latin typeface="黑体" panose="02010609060101010101" pitchFamily="49" charset="-122"/>
                  <a:ea typeface="黑体" panose="02010609060101010101" pitchFamily="49" charset="-122"/>
                </a:endParaRPr>
              </a:p>
            </p:txBody>
          </p:sp>
          <p:pic>
            <p:nvPicPr>
              <p:cNvPr id="29" name="Picture 84" descr="f50-map"/>
              <p:cNvPicPr>
                <a:picLocks noChangeAspect="1" noChangeArrowheads="1"/>
              </p:cNvPicPr>
              <p:nvPr/>
            </p:nvPicPr>
            <p:blipFill>
              <a:blip r:embed="rId9"/>
              <a:srcRect/>
              <a:stretch>
                <a:fillRect/>
              </a:stretch>
            </p:blipFill>
            <p:spPr bwMode="auto">
              <a:xfrm>
                <a:off x="8830736" y="1509186"/>
                <a:ext cx="2880784" cy="2102492"/>
              </a:xfrm>
              <a:prstGeom prst="rect">
                <a:avLst/>
              </a:prstGeom>
              <a:noFill/>
              <a:ln w="9525">
                <a:solidFill>
                  <a:schemeClr val="tx1"/>
                </a:solidFill>
                <a:miter lim="800000"/>
                <a:headEnd/>
                <a:tailEnd/>
              </a:ln>
            </p:spPr>
          </p:pic>
          <p:sp>
            <p:nvSpPr>
              <p:cNvPr id="30" name="Text Box 16"/>
              <p:cNvSpPr txBox="1">
                <a:spLocks noChangeArrowheads="1"/>
              </p:cNvSpPr>
              <p:nvPr/>
            </p:nvSpPr>
            <p:spPr bwMode="auto">
              <a:xfrm>
                <a:off x="9120720" y="3291360"/>
                <a:ext cx="2207684" cy="277323"/>
              </a:xfrm>
              <a:prstGeom prst="rect">
                <a:avLst/>
              </a:prstGeom>
              <a:solidFill>
                <a:schemeClr val="bg1"/>
              </a:solidFill>
              <a:ln w="9525">
                <a:noFill/>
                <a:miter lim="800000"/>
              </a:ln>
            </p:spPr>
            <p:txBody>
              <a:bodyPr>
                <a:spAutoFit/>
              </a:bodyPr>
              <a:lstStyle/>
              <a:p>
                <a:pPr algn="ctr">
                  <a:spcBef>
                    <a:spcPct val="50000"/>
                  </a:spcBef>
                  <a:buFontTx/>
                  <a:buNone/>
                </a:pPr>
                <a:r>
                  <a:rPr lang="zh-CN" altLang="en-US" sz="1200" dirty="0">
                    <a:latin typeface="黑体" panose="02010609060101010101" pitchFamily="49" charset="-122"/>
                    <a:ea typeface="黑体" panose="02010609060101010101" pitchFamily="49" charset="-122"/>
                  </a:rPr>
                  <a:t>工区</a:t>
                </a:r>
                <a:r>
                  <a:rPr lang="en-US" altLang="zh-CN" sz="1200" dirty="0">
                    <a:latin typeface="黑体" panose="02010609060101010101" pitchFamily="49" charset="-122"/>
                    <a:ea typeface="黑体" panose="02010609060101010101" pitchFamily="49" charset="-122"/>
                  </a:rPr>
                  <a:t>50Hz</a:t>
                </a:r>
                <a:r>
                  <a:rPr lang="zh-CN" altLang="en-US" sz="1200" dirty="0">
                    <a:latin typeface="黑体" panose="02010609060101010101" pitchFamily="49" charset="-122"/>
                    <a:ea typeface="黑体" panose="02010609060101010101" pitchFamily="49" charset="-122"/>
                  </a:rPr>
                  <a:t>干扰分布图</a:t>
                </a:r>
                <a:endParaRPr lang="zh-CN" altLang="en-US" sz="1200" dirty="0">
                  <a:latin typeface="黑体" panose="02010609060101010101" pitchFamily="49" charset="-122"/>
                  <a:ea typeface="黑体" panose="02010609060101010101" pitchFamily="49" charset="-122"/>
                </a:endParaRPr>
              </a:p>
            </p:txBody>
          </p:sp>
          <p:sp>
            <p:nvSpPr>
              <p:cNvPr id="31" name="AutoShape 17"/>
              <p:cNvSpPr>
                <a:spLocks noChangeArrowheads="1"/>
              </p:cNvSpPr>
              <p:nvPr/>
            </p:nvSpPr>
            <p:spPr bwMode="auto">
              <a:xfrm>
                <a:off x="1329410" y="4138389"/>
                <a:ext cx="935567" cy="326768"/>
              </a:xfrm>
              <a:prstGeom prst="wedgeRoundRectCallout">
                <a:avLst>
                  <a:gd name="adj1" fmla="val 39549"/>
                  <a:gd name="adj2" fmla="val 9230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环境干扰</a:t>
                </a:r>
                <a:endParaRPr lang="zh-CN" altLang="en-US" sz="1100" b="1" dirty="0">
                  <a:latin typeface="黑体" panose="02010609060101010101" pitchFamily="49" charset="-122"/>
                  <a:ea typeface="黑体" panose="02010609060101010101" pitchFamily="49" charset="-122"/>
                </a:endParaRPr>
              </a:p>
            </p:txBody>
          </p:sp>
          <p:sp>
            <p:nvSpPr>
              <p:cNvPr id="32" name="AutoShape 17"/>
              <p:cNvSpPr>
                <a:spLocks noChangeArrowheads="1"/>
              </p:cNvSpPr>
              <p:nvPr/>
            </p:nvSpPr>
            <p:spPr bwMode="auto">
              <a:xfrm>
                <a:off x="3516205" y="4121693"/>
                <a:ext cx="1248833" cy="326768"/>
              </a:xfrm>
              <a:prstGeom prst="wedgeRoundRectCallout">
                <a:avLst>
                  <a:gd name="adj1" fmla="val 38186"/>
                  <a:gd name="adj2" fmla="val 111169"/>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近炮点强能量</a:t>
                </a:r>
                <a:endParaRPr lang="zh-CN" altLang="en-US" sz="1100" b="1" dirty="0">
                  <a:latin typeface="黑体" panose="02010609060101010101" pitchFamily="49" charset="-122"/>
                  <a:ea typeface="黑体" panose="02010609060101010101" pitchFamily="49" charset="-122"/>
                </a:endParaRPr>
              </a:p>
            </p:txBody>
          </p:sp>
          <p:pic>
            <p:nvPicPr>
              <p:cNvPr id="33" name="Picture 13"/>
              <p:cNvPicPr>
                <a:picLocks noChangeAspect="1" noChangeArrowheads="1"/>
              </p:cNvPicPr>
              <p:nvPr/>
            </p:nvPicPr>
            <p:blipFill>
              <a:blip r:embed="rId10"/>
              <a:srcRect l="11279" t="10602" r="1302" b="7710"/>
              <a:stretch>
                <a:fillRect/>
              </a:stretch>
            </p:blipFill>
            <p:spPr bwMode="auto">
              <a:xfrm>
                <a:off x="6049436" y="3598780"/>
                <a:ext cx="2783417" cy="2298123"/>
              </a:xfrm>
              <a:prstGeom prst="rect">
                <a:avLst/>
              </a:prstGeom>
              <a:noFill/>
              <a:ln w="9525">
                <a:solidFill>
                  <a:schemeClr val="tx1"/>
                </a:solidFill>
                <a:miter lim="800000"/>
                <a:headEnd/>
                <a:tailEnd/>
              </a:ln>
            </p:spPr>
          </p:pic>
          <p:sp>
            <p:nvSpPr>
              <p:cNvPr id="34" name="Text Box 17"/>
              <p:cNvSpPr txBox="1">
                <a:spLocks noChangeArrowheads="1"/>
              </p:cNvSpPr>
              <p:nvPr/>
            </p:nvSpPr>
            <p:spPr bwMode="auto">
              <a:xfrm>
                <a:off x="8255003" y="5604532"/>
                <a:ext cx="527050" cy="262274"/>
              </a:xfrm>
              <a:prstGeom prst="rect">
                <a:avLst/>
              </a:prstGeom>
              <a:solidFill>
                <a:srgbClr val="FFFFFF"/>
              </a:solidFill>
              <a:ln w="9525">
                <a:noFill/>
                <a:miter lim="800000"/>
              </a:ln>
            </p:spPr>
            <p:txBody>
              <a:bodyPr>
                <a:spAutoFit/>
              </a:bodyPr>
              <a:lstStyle/>
              <a:p>
                <a:pPr>
                  <a:spcBef>
                    <a:spcPct val="50000"/>
                  </a:spcBef>
                  <a:buFontTx/>
                  <a:buNone/>
                </a:pPr>
                <a:r>
                  <a:rPr lang="zh-CN" altLang="en-US" sz="1100">
                    <a:latin typeface="黑体" panose="02010609060101010101" pitchFamily="49" charset="-122"/>
                    <a:ea typeface="黑体" panose="02010609060101010101" pitchFamily="49" charset="-122"/>
                  </a:rPr>
                  <a:t>叠加</a:t>
                </a:r>
                <a:endParaRPr lang="zh-CN" altLang="en-US" sz="1100">
                  <a:latin typeface="黑体" panose="02010609060101010101" pitchFamily="49" charset="-122"/>
                  <a:ea typeface="黑体" panose="02010609060101010101" pitchFamily="49" charset="-122"/>
                </a:endParaRPr>
              </a:p>
            </p:txBody>
          </p:sp>
          <p:sp>
            <p:nvSpPr>
              <p:cNvPr id="41" name="AutoShape 17"/>
              <p:cNvSpPr>
                <a:spLocks noChangeArrowheads="1"/>
              </p:cNvSpPr>
              <p:nvPr/>
            </p:nvSpPr>
            <p:spPr bwMode="auto">
              <a:xfrm>
                <a:off x="1894166" y="2986173"/>
                <a:ext cx="777070" cy="217045"/>
              </a:xfrm>
              <a:prstGeom prst="wedgeRoundRectCallout">
                <a:avLst>
                  <a:gd name="adj1" fmla="val 31370"/>
                  <a:gd name="adj2" fmla="val -113761"/>
                  <a:gd name="adj3" fmla="val 16667"/>
                </a:avLst>
              </a:prstGeom>
              <a:solidFill>
                <a:schemeClr val="bg1"/>
              </a:solidFill>
              <a:ln w="9525">
                <a:solidFill>
                  <a:schemeClr val="tx1"/>
                </a:solidFill>
                <a:miter lim="800000"/>
              </a:ln>
            </p:spPr>
            <p:txBody>
              <a:bodyPr/>
              <a:lstStyle/>
              <a:p>
                <a:pPr algn="ctr" eaLnBrk="0" hangingPunct="0"/>
                <a:r>
                  <a:rPr lang="zh-CN" altLang="en-US" sz="1100" b="1" dirty="0" smtClean="0">
                    <a:latin typeface="黑体" panose="02010609060101010101" pitchFamily="49" charset="-122"/>
                    <a:ea typeface="黑体" panose="02010609060101010101" pitchFamily="49" charset="-122"/>
                  </a:rPr>
                  <a:t>外源干扰</a:t>
                </a:r>
                <a:endParaRPr lang="zh-CN" altLang="en-US" sz="1100" b="1" dirty="0">
                  <a:latin typeface="黑体" panose="02010609060101010101" pitchFamily="49" charset="-122"/>
                  <a:ea typeface="黑体" panose="02010609060101010101" pitchFamily="49" charset="-122"/>
                </a:endParaRPr>
              </a:p>
            </p:txBody>
          </p:sp>
          <p:sp>
            <p:nvSpPr>
              <p:cNvPr id="42" name="AutoShape 17"/>
              <p:cNvSpPr>
                <a:spLocks noChangeArrowheads="1"/>
              </p:cNvSpPr>
              <p:nvPr/>
            </p:nvSpPr>
            <p:spPr bwMode="auto">
              <a:xfrm>
                <a:off x="6600428" y="2564904"/>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sp>
            <p:nvSpPr>
              <p:cNvPr id="43" name="AutoShape 17"/>
              <p:cNvSpPr>
                <a:spLocks noChangeArrowheads="1"/>
              </p:cNvSpPr>
              <p:nvPr/>
            </p:nvSpPr>
            <p:spPr bwMode="auto">
              <a:xfrm>
                <a:off x="3431704" y="5287205"/>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sp>
            <p:nvSpPr>
              <p:cNvPr id="44" name="AutoShape 17"/>
              <p:cNvSpPr>
                <a:spLocks noChangeArrowheads="1"/>
              </p:cNvSpPr>
              <p:nvPr/>
            </p:nvSpPr>
            <p:spPr bwMode="auto">
              <a:xfrm>
                <a:off x="1192745" y="5748568"/>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sp>
            <p:nvSpPr>
              <p:cNvPr id="45" name="AutoShape 17"/>
              <p:cNvSpPr>
                <a:spLocks noChangeArrowheads="1"/>
              </p:cNvSpPr>
              <p:nvPr/>
            </p:nvSpPr>
            <p:spPr bwMode="auto">
              <a:xfrm>
                <a:off x="3922185" y="3211817"/>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grpSp>
        <p:sp>
          <p:nvSpPr>
            <p:cNvPr id="47" name="矩形标注 46"/>
            <p:cNvSpPr/>
            <p:nvPr/>
          </p:nvSpPr>
          <p:spPr>
            <a:xfrm>
              <a:off x="1309654" y="6143644"/>
              <a:ext cx="714380" cy="285752"/>
            </a:xfrm>
            <a:prstGeom prst="wedgeRectCallout">
              <a:avLst>
                <a:gd name="adj1" fmla="val 37395"/>
                <a:gd name="adj2" fmla="val -89091"/>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chemeClr val="tx1"/>
                  </a:solidFill>
                </a:rPr>
                <a:t>外源</a:t>
              </a:r>
              <a:endParaRPr lang="zh-CN" altLang="en-US" sz="1100" b="1" dirty="0">
                <a:solidFill>
                  <a:schemeClr val="tx1"/>
                </a:solidFill>
              </a:endParaRPr>
            </a:p>
          </p:txBody>
        </p:sp>
      </p:grpSp>
      <p:sp>
        <p:nvSpPr>
          <p:cNvPr id="49" name="矩形标注 48"/>
          <p:cNvSpPr/>
          <p:nvPr/>
        </p:nvSpPr>
        <p:spPr>
          <a:xfrm>
            <a:off x="5095868" y="5500702"/>
            <a:ext cx="785818" cy="285752"/>
          </a:xfrm>
          <a:prstGeom prst="wedgeRectCallout">
            <a:avLst>
              <a:gd name="adj1" fmla="val 37395"/>
              <a:gd name="adj2" fmla="val -89091"/>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b="1" dirty="0" smtClean="0">
                <a:solidFill>
                  <a:schemeClr val="tx1"/>
                </a:solidFill>
              </a:rPr>
              <a:t>异常振幅</a:t>
            </a:r>
            <a:endParaRPr lang="zh-CN" altLang="en-US" sz="1100" b="1" dirty="0">
              <a:solidFill>
                <a:schemeClr val="tx1"/>
              </a:solidFill>
            </a:endParaRPr>
          </a:p>
        </p:txBody>
      </p:sp>
      <p:sp>
        <p:nvSpPr>
          <p:cNvPr id="50" name="AutoShape 17"/>
          <p:cNvSpPr>
            <a:spLocks noChangeArrowheads="1"/>
          </p:cNvSpPr>
          <p:nvPr/>
        </p:nvSpPr>
        <p:spPr bwMode="auto">
          <a:xfrm>
            <a:off x="1733524" y="5556427"/>
            <a:ext cx="647700" cy="230027"/>
          </a:xfrm>
          <a:prstGeom prst="wedgeRoundRectCallout">
            <a:avLst>
              <a:gd name="adj1" fmla="val 47236"/>
              <a:gd name="adj2" fmla="val -80625"/>
              <a:gd name="adj3" fmla="val 16667"/>
            </a:avLst>
          </a:prstGeom>
          <a:solidFill>
            <a:schemeClr val="bg1"/>
          </a:solidFill>
          <a:ln w="9525">
            <a:solidFill>
              <a:schemeClr val="tx1"/>
            </a:solidFill>
            <a:miter lim="800000"/>
          </a:ln>
        </p:spPr>
        <p:txBody>
          <a:bodyPr/>
          <a:lstStyle/>
          <a:p>
            <a:pPr algn="ctr" eaLnBrk="0" hangingPunct="0"/>
            <a:r>
              <a:rPr lang="zh-CN" altLang="en-US" sz="1100" b="1" dirty="0">
                <a:latin typeface="黑体" panose="02010609060101010101" pitchFamily="49" charset="-122"/>
                <a:ea typeface="黑体" panose="02010609060101010101" pitchFamily="49" charset="-122"/>
              </a:rPr>
              <a:t>面波</a:t>
            </a:r>
            <a:endParaRPr lang="zh-CN" altLang="en-US" sz="1100" b="1" dirty="0">
              <a:latin typeface="黑体" panose="02010609060101010101" pitchFamily="49" charset="-122"/>
              <a:ea typeface="黑体" panose="02010609060101010101" pitchFamily="49" charset="-122"/>
            </a:endParaRPr>
          </a:p>
        </p:txBody>
      </p:sp>
      <p:sp>
        <p:nvSpPr>
          <p:cNvPr id="56" name="矩形 55"/>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面波压制</a:t>
            </a:r>
            <a:r>
              <a:rPr lang="zh-CN" altLang="en-US" sz="2400" b="1" kern="100" dirty="0">
                <a:solidFill>
                  <a:srgbClr val="000000"/>
                </a:solidFill>
                <a:latin typeface="微软雅黑" panose="020B0503020204020204" pitchFamily="34" charset="-122"/>
                <a:ea typeface="微软雅黑" panose="020B0503020204020204" pitchFamily="34" charset="-122"/>
              </a:rPr>
              <a:t>技术</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53" name="矩形 52"/>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5</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887760" y="2204864"/>
          <a:ext cx="10920535" cy="4261385"/>
        </p:xfrm>
        <a:graphic>
          <a:graphicData uri="http://schemas.openxmlformats.org/drawingml/2006/table">
            <a:tbl>
              <a:tblPr firstRow="1" bandRow="1">
                <a:tableStyleId>{5C22544A-7EE6-4342-B048-85BDC9FD1C3A}</a:tableStyleId>
              </a:tblPr>
              <a:tblGrid>
                <a:gridCol w="1611226"/>
                <a:gridCol w="2577472"/>
                <a:gridCol w="6731837"/>
              </a:tblGrid>
              <a:tr h="802211">
                <a:tc rowSpan="5">
                  <a:txBody>
                    <a:bodyPr/>
                    <a:lstStyle/>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ctr" defTabSz="914400" rtl="0" eaLnBrk="1" latinLnBrk="0" hangingPunct="1"/>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50000"/>
                        </a:lnSpc>
                      </a:pPr>
                      <a:r>
                        <a:rPr lang="zh-CN" altLang="en-US" sz="2400" b="1" i="0" kern="1200" dirty="0">
                          <a:solidFill>
                            <a:srgbClr val="800000"/>
                          </a:solidFill>
                          <a:effectLst/>
                          <a:latin typeface="微软雅黑" panose="020B0503020204020204" pitchFamily="34" charset="-122"/>
                          <a:ea typeface="微软雅黑" panose="020B0503020204020204" pitchFamily="34" charset="-122"/>
                          <a:cs typeface="+mn-cs"/>
                        </a:rPr>
                        <a:t>面波压制</a:t>
                      </a:r>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txBody>
                  <a:tcPr>
                    <a:solidFill>
                      <a:schemeClr val="bg1">
                        <a:lumMod val="85000"/>
                      </a:schemeClr>
                    </a:solidFill>
                  </a:tcPr>
                </a:tc>
                <a:tc>
                  <a:txBody>
                    <a:bodyPr/>
                    <a:lstStyle/>
                    <a:p>
                      <a:pPr algn="ctr"/>
                      <a:r>
                        <a:rPr lang="zh-CN" altLang="en-US" sz="2000" b="1" baseline="0" dirty="0">
                          <a:solidFill>
                            <a:schemeClr val="tx1"/>
                          </a:solidFill>
                          <a:latin typeface="微软雅黑" panose="020B0503020204020204" pitchFamily="34" charset="-122"/>
                          <a:ea typeface="微软雅黑" panose="020B0503020204020204" pitchFamily="34" charset="-122"/>
                        </a:rPr>
                        <a:t>噪声类型</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c>
                  <a:txBody>
                    <a:bodyPr/>
                    <a:lstStyle/>
                    <a:p>
                      <a:pPr algn="l"/>
                      <a:r>
                        <a:rPr lang="zh-CN" altLang="en-US" sz="2000" b="1" baseline="0" dirty="0">
                          <a:solidFill>
                            <a:schemeClr val="tx1"/>
                          </a:solidFill>
                          <a:latin typeface="微软雅黑" panose="020B0503020204020204" pitchFamily="34" charset="-122"/>
                          <a:ea typeface="微软雅黑" panose="020B0503020204020204" pitchFamily="34" charset="-122"/>
                        </a:rPr>
                        <a:t>面波、地滚波</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r>
              <a:tr h="802211">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latin typeface="微软雅黑" panose="020B0503020204020204" pitchFamily="34" charset="-122"/>
                          <a:ea typeface="微软雅黑" panose="020B0503020204020204" pitchFamily="34" charset="-122"/>
                        </a:rPr>
                        <a:t>噪声特征</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lgn="l"/>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速度低、频率低、能量强、频散严重、局部线性、区域分布</a:t>
                      </a:r>
                      <a:endParaRPr lang="zh-CN" altLang="en-US" sz="2000" b="1" dirty="0">
                        <a:latin typeface="微软雅黑" panose="020B0503020204020204" pitchFamily="34" charset="-122"/>
                        <a:ea typeface="微软雅黑" panose="020B0503020204020204" pitchFamily="34" charset="-122"/>
                      </a:endParaRPr>
                    </a:p>
                  </a:txBody>
                  <a:tcPr/>
                </a:tc>
              </a:tr>
              <a:tr h="848912">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压制方法</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b="1" kern="100" dirty="0">
                          <a:solidFill>
                            <a:srgbClr val="FF0000"/>
                          </a:solidFill>
                          <a:latin typeface="微软雅黑" panose="020B0503020204020204" pitchFamily="34" charset="-122"/>
                          <a:ea typeface="微软雅黑" panose="020B0503020204020204" pitchFamily="34" charset="-122"/>
                        </a:rPr>
                        <a:t>FKK</a:t>
                      </a:r>
                      <a:r>
                        <a:rPr lang="zh-CN" altLang="en-US" sz="2000" b="1" kern="100" dirty="0">
                          <a:solidFill>
                            <a:srgbClr val="FF0000"/>
                          </a:solidFill>
                          <a:latin typeface="微软雅黑" panose="020B0503020204020204" pitchFamily="34" charset="-122"/>
                          <a:ea typeface="微软雅黑" panose="020B0503020204020204" pitchFamily="34" charset="-122"/>
                        </a:rPr>
                        <a:t>、</a:t>
                      </a:r>
                      <a:r>
                        <a:rPr lang="en-US" altLang="zh-CN" sz="2000" b="1" kern="100" dirty="0">
                          <a:solidFill>
                            <a:srgbClr val="FF0000"/>
                          </a:solidFill>
                          <a:latin typeface="微软雅黑" panose="020B0503020204020204" pitchFamily="34" charset="-122"/>
                          <a:ea typeface="微软雅黑" panose="020B0503020204020204" pitchFamily="34" charset="-122"/>
                        </a:rPr>
                        <a:t>FK</a:t>
                      </a:r>
                      <a:r>
                        <a:rPr lang="zh-CN" altLang="en-US" sz="2000" b="1" kern="100" dirty="0">
                          <a:solidFill>
                            <a:srgbClr val="FF0000"/>
                          </a:solidFill>
                          <a:latin typeface="微软雅黑" panose="020B0503020204020204" pitchFamily="34" charset="-122"/>
                          <a:ea typeface="微软雅黑" panose="020B0503020204020204" pitchFamily="34" charset="-122"/>
                        </a:rPr>
                        <a:t>滤波、</a:t>
                      </a:r>
                      <a:r>
                        <a:rPr lang="zh-CN" altLang="en-US" sz="2000" b="1" kern="100" dirty="0">
                          <a:solidFill>
                            <a:srgbClr val="000000"/>
                          </a:solidFill>
                          <a:latin typeface="微软雅黑" panose="020B0503020204020204" pitchFamily="34" charset="-122"/>
                          <a:ea typeface="微软雅黑" panose="020B0503020204020204" pitchFamily="34" charset="-122"/>
                        </a:rPr>
                        <a:t>倾角扫描滤波、</a:t>
                      </a:r>
                      <a:r>
                        <a:rPr lang="en-US" altLang="zh-CN" sz="2000" b="1" kern="100" dirty="0">
                          <a:solidFill>
                            <a:srgbClr val="000000"/>
                          </a:solidFill>
                          <a:latin typeface="微软雅黑" panose="020B0503020204020204" pitchFamily="34" charset="-122"/>
                          <a:ea typeface="微软雅黑" panose="020B0503020204020204" pitchFamily="34" charset="-122"/>
                          <a:cs typeface="+mn-cs"/>
                        </a:rPr>
                        <a:t>KL</a:t>
                      </a:r>
                      <a:r>
                        <a:rPr lang="zh-CN" altLang="en-US" sz="2000" b="1" kern="100" dirty="0">
                          <a:solidFill>
                            <a:srgbClr val="000000"/>
                          </a:solidFill>
                          <a:latin typeface="微软雅黑" panose="020B0503020204020204" pitchFamily="34" charset="-122"/>
                          <a:ea typeface="微软雅黑" panose="020B0503020204020204" pitchFamily="34" charset="-122"/>
                          <a:cs typeface="+mn-cs"/>
                        </a:rPr>
                        <a:t>变换滤波、</a:t>
                      </a:r>
                      <a:r>
                        <a:rPr lang="zh-CN" altLang="en-US" sz="2000" b="1" kern="100" dirty="0">
                          <a:solidFill>
                            <a:srgbClr val="000000"/>
                          </a:solidFill>
                          <a:latin typeface="微软雅黑" panose="020B0503020204020204" pitchFamily="34" charset="-122"/>
                          <a:ea typeface="微软雅黑" panose="020B0503020204020204" pitchFamily="34" charset="-122"/>
                        </a:rPr>
                        <a:t>自适应面波衰减</a:t>
                      </a:r>
                      <a:r>
                        <a:rPr lang="zh-CN" altLang="en-US" sz="2000" b="1" kern="100" dirty="0" smtClean="0">
                          <a:solidFill>
                            <a:srgbClr val="000000"/>
                          </a:solidFill>
                          <a:latin typeface="微软雅黑" panose="020B0503020204020204" pitchFamily="34" charset="-122"/>
                          <a:ea typeface="微软雅黑" panose="020B0503020204020204" pitchFamily="34" charset="-122"/>
                        </a:rPr>
                        <a:t>、频散面波压制等</a:t>
                      </a:r>
                      <a:endParaRPr lang="zh-CN" altLang="en-US" sz="2000" b="1" dirty="0">
                        <a:latin typeface="微软雅黑" panose="020B0503020204020204" pitchFamily="34" charset="-122"/>
                        <a:ea typeface="微软雅黑" panose="020B0503020204020204" pitchFamily="34" charset="-122"/>
                      </a:endParaRPr>
                    </a:p>
                  </a:txBody>
                  <a:tcPr/>
                </a:tc>
              </a:tr>
              <a:tr h="848912">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常用模块</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2000" b="1" kern="1200" dirty="0">
                          <a:solidFill>
                            <a:srgbClr val="FF0000"/>
                          </a:solidFill>
                          <a:latin typeface="微软雅黑" panose="020B0503020204020204" pitchFamily="34" charset="-122"/>
                          <a:ea typeface="微软雅黑" panose="020B0503020204020204" pitchFamily="34" charset="-122"/>
                          <a:cs typeface="+mn-cs"/>
                        </a:rPr>
                        <a:t> </a:t>
                      </a:r>
                      <a:r>
                        <a:rPr lang="en-US" altLang="zh-CN" sz="2000" b="1" kern="1200" dirty="0" err="1">
                          <a:solidFill>
                            <a:srgbClr val="FF0000"/>
                          </a:solidFill>
                          <a:latin typeface="微软雅黑" panose="020B0503020204020204" pitchFamily="34" charset="-122"/>
                          <a:ea typeface="微软雅黑" panose="020B0503020204020204" pitchFamily="34" charset="-122"/>
                          <a:cs typeface="+mn-cs"/>
                        </a:rPr>
                        <a:t>FKKFilter</a:t>
                      </a:r>
                      <a:r>
                        <a:rPr lang="zh-CN" altLang="en-US" sz="2000" b="1" kern="1200" dirty="0" smtClean="0">
                          <a:solidFill>
                            <a:srgbClr val="FF0000"/>
                          </a:solidFill>
                          <a:latin typeface="微软雅黑" panose="020B0503020204020204" pitchFamily="34" charset="-122"/>
                          <a:ea typeface="微软雅黑" panose="020B0503020204020204" pitchFamily="34" charset="-122"/>
                          <a:cs typeface="+mn-cs"/>
                        </a:rPr>
                        <a:t>、</a:t>
                      </a:r>
                      <a:r>
                        <a:rPr lang="en-US" altLang="zh-CN" sz="2000" b="1" kern="1200" dirty="0" smtClean="0">
                          <a:solidFill>
                            <a:srgbClr val="FF0000"/>
                          </a:solidFill>
                          <a:latin typeface="微软雅黑" panose="020B0503020204020204" pitchFamily="34" charset="-122"/>
                          <a:ea typeface="微软雅黑" panose="020B0503020204020204" pitchFamily="34" charset="-122"/>
                          <a:cs typeface="+mn-cs"/>
                        </a:rPr>
                        <a:t>FKKFilt3D</a:t>
                      </a:r>
                      <a:r>
                        <a:rPr lang="zh-CN" altLang="en-US" sz="2000" b="1" kern="1200" dirty="0" smtClean="0">
                          <a:solidFill>
                            <a:srgbClr val="FF0000"/>
                          </a:solidFill>
                          <a:latin typeface="微软雅黑" panose="020B0503020204020204" pitchFamily="34" charset="-122"/>
                          <a:ea typeface="微软雅黑" panose="020B0503020204020204" pitchFamily="34" charset="-122"/>
                          <a:cs typeface="+mn-cs"/>
                        </a:rPr>
                        <a:t>、</a:t>
                      </a:r>
                      <a:r>
                        <a:rPr lang="en-US" altLang="zh-CN" sz="2000" b="1" kern="1200" dirty="0" smtClean="0">
                          <a:solidFill>
                            <a:srgbClr val="FF0000"/>
                          </a:solidFill>
                          <a:latin typeface="微软雅黑" panose="020B0503020204020204" pitchFamily="34" charset="-122"/>
                          <a:ea typeface="微软雅黑" panose="020B0503020204020204" pitchFamily="34" charset="-122"/>
                          <a:cs typeface="+mn-cs"/>
                        </a:rPr>
                        <a:t>FK</a:t>
                      </a:r>
                      <a:r>
                        <a:rPr lang="zh-CN" altLang="en-US" sz="2000" b="1" kern="1200" dirty="0" smtClean="0">
                          <a:solidFill>
                            <a:srgbClr val="FF0000"/>
                          </a:solidFill>
                          <a:latin typeface="微软雅黑" panose="020B0503020204020204" pitchFamily="34" charset="-122"/>
                          <a:ea typeface="微软雅黑" panose="020B0503020204020204" pitchFamily="34" charset="-122"/>
                          <a:cs typeface="+mn-cs"/>
                        </a:rPr>
                        <a:t>、</a:t>
                      </a:r>
                      <a:r>
                        <a:rPr lang="en-US" altLang="zh-CN" sz="2000" b="1" kern="1200" dirty="0" smtClean="0">
                          <a:solidFill>
                            <a:srgbClr val="FF0000"/>
                          </a:solidFill>
                          <a:latin typeface="微软雅黑" panose="020B0503020204020204" pitchFamily="34" charset="-122"/>
                          <a:ea typeface="微软雅黑" panose="020B0503020204020204" pitchFamily="34" charset="-122"/>
                          <a:cs typeface="+mn-cs"/>
                        </a:rPr>
                        <a:t>CohNoiRemv3D</a:t>
                      </a:r>
                      <a:r>
                        <a:rPr lang="zh-CN" altLang="en-US" sz="2000" b="1" kern="1200" dirty="0">
                          <a:solidFill>
                            <a:srgbClr val="FF0000"/>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dk1"/>
                          </a:solidFill>
                          <a:latin typeface="微软雅黑" panose="020B0503020204020204" pitchFamily="34" charset="-122"/>
                          <a:ea typeface="微软雅黑" panose="020B0503020204020204" pitchFamily="34" charset="-122"/>
                          <a:cs typeface="+mn-cs"/>
                        </a:rPr>
                        <a:t>CohNoiatten</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dk1"/>
                          </a:solidFill>
                          <a:latin typeface="微软雅黑" panose="020B0503020204020204" pitchFamily="34" charset="-122"/>
                          <a:ea typeface="微软雅黑" panose="020B0503020204020204" pitchFamily="34" charset="-122"/>
                          <a:cs typeface="+mn-cs"/>
                        </a:rPr>
                        <a:t>KLLinNoiRemv</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dk1"/>
                          </a:solidFill>
                          <a:latin typeface="微软雅黑" panose="020B0503020204020204" pitchFamily="34" charset="-122"/>
                          <a:ea typeface="微软雅黑" panose="020B0503020204020204" pitchFamily="34" charset="-122"/>
                          <a:cs typeface="+mn-cs"/>
                        </a:rPr>
                        <a:t>GrndRolAtten</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zh-CN" sz="2000" b="1" kern="1200" dirty="0" err="1">
                          <a:solidFill>
                            <a:schemeClr val="dk1"/>
                          </a:solidFill>
                          <a:latin typeface="微软雅黑" panose="020B0503020204020204" pitchFamily="34" charset="-122"/>
                          <a:ea typeface="微软雅黑" panose="020B0503020204020204" pitchFamily="34" charset="-122"/>
                          <a:cs typeface="+mn-cs"/>
                        </a:rPr>
                        <a:t>SurfWvRemv</a:t>
                      </a:r>
                      <a:endParaRPr lang="en-US" altLang="zh-CN"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r h="802211">
                <a:tc vMerge="1">
                  <a:tcPr/>
                </a:tc>
                <a:tc>
                  <a:txBody>
                    <a:bodyPr/>
                    <a:lstStyle/>
                    <a:p>
                      <a:pPr marL="0" algn="ctr" defTabSz="914400" rtl="0" eaLnBrk="1" latinLnBrk="0" hangingPunct="1"/>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应用频次</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l"/>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很高</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bl>
          </a:graphicData>
        </a:graphic>
      </p:graphicFrame>
      <p:sp>
        <p:nvSpPr>
          <p:cNvPr id="7" name="矩形 6"/>
          <p:cNvSpPr/>
          <p:nvPr/>
        </p:nvSpPr>
        <p:spPr>
          <a:xfrm>
            <a:off x="9947361" y="139212"/>
            <a:ext cx="1693255"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479376" y="729347"/>
            <a:ext cx="11233248" cy="1200329"/>
          </a:xfrm>
          <a:prstGeom prst="rect">
            <a:avLst/>
          </a:prstGeom>
        </p:spPr>
        <p:txBody>
          <a:bodyPr wrap="square">
            <a:spAutoFit/>
          </a:bodyPr>
          <a:lstStyle/>
          <a:p>
            <a:pPr indent="304800" algn="just" fontAlgn="base">
              <a:lnSpc>
                <a:spcPct val="150000"/>
              </a:lnSpc>
            </a:pPr>
            <a:r>
              <a:rPr lang="zh-CN" altLang="en-US" sz="2400" b="1" kern="100" dirty="0">
                <a:solidFill>
                  <a:srgbClr val="000000"/>
                </a:solidFill>
                <a:latin typeface="微软雅黑" panose="020B0503020204020204" pitchFamily="34" charset="-122"/>
                <a:ea typeface="微软雅黑" panose="020B0503020204020204" pitchFamily="34" charset="-122"/>
              </a:rPr>
              <a:t> 面波产生机理：</a:t>
            </a:r>
            <a:r>
              <a:rPr lang="zh-CN" altLang="en-US" sz="2400" dirty="0">
                <a:latin typeface="微软雅黑" panose="020B0503020204020204" pitchFamily="34" charset="-122"/>
                <a:ea typeface="微软雅黑" panose="020B0503020204020204" pitchFamily="34" charset="-122"/>
              </a:rPr>
              <a:t>面波是一种</a:t>
            </a:r>
            <a:r>
              <a:rPr lang="zh-CN" altLang="en-US" sz="2400" b="1" dirty="0">
                <a:solidFill>
                  <a:srgbClr val="000000"/>
                </a:solidFill>
                <a:latin typeface="黑体" panose="02010609060101010101" pitchFamily="49" charset="-122"/>
                <a:ea typeface="黑体" panose="02010609060101010101" pitchFamily="49" charset="-122"/>
                <a:sym typeface="黑体" panose="02010609060101010101" pitchFamily="49" charset="-122"/>
              </a:rPr>
              <a:t>沿</a:t>
            </a:r>
            <a:r>
              <a:rPr lang="zh-CN" altLang="en-US" sz="2400" dirty="0">
                <a:latin typeface="微软雅黑" panose="020B0503020204020204" pitchFamily="34" charset="-122"/>
                <a:ea typeface="微软雅黑" panose="020B0503020204020204" pitchFamily="34" charset="-122"/>
              </a:rPr>
              <a:t>近地表传播的干扰波，视速度低、频率低，能量强</a:t>
            </a:r>
            <a:r>
              <a:rPr lang="zh-CN" altLang="en-US" sz="2400" dirty="0" smtClean="0">
                <a:latin typeface="微软雅黑" panose="020B0503020204020204" pitchFamily="34" charset="-122"/>
                <a:ea typeface="微软雅黑" panose="020B0503020204020204" pitchFamily="34" charset="-122"/>
              </a:rPr>
              <a:t>，频散严重，严重</a:t>
            </a:r>
            <a:r>
              <a:rPr lang="zh-CN" altLang="en-US" sz="2400" dirty="0">
                <a:latin typeface="微软雅黑" panose="020B0503020204020204" pitchFamily="34" charset="-122"/>
                <a:ea typeface="微软雅黑" panose="020B0503020204020204" pitchFamily="34" charset="-122"/>
              </a:rPr>
              <a:t>影响地震数据成像质量</a:t>
            </a:r>
            <a:r>
              <a:rPr lang="zh-CN" altLang="zh-CN"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5</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22" name="Picture 4" descr="Snap41"/>
          <p:cNvPicPr>
            <a:picLocks noChangeAspect="1" noChangeArrowheads="1"/>
          </p:cNvPicPr>
          <p:nvPr/>
        </p:nvPicPr>
        <p:blipFill>
          <a:blip r:embed="rId1" cstate="print"/>
          <a:srcRect/>
          <a:stretch>
            <a:fillRect/>
          </a:stretch>
        </p:blipFill>
        <p:spPr bwMode="auto">
          <a:xfrm>
            <a:off x="5466600" y="2098389"/>
            <a:ext cx="5813976" cy="2050691"/>
          </a:xfrm>
          <a:prstGeom prst="rect">
            <a:avLst/>
          </a:prstGeom>
          <a:noFill/>
          <a:ln w="9525">
            <a:noFill/>
            <a:miter lim="800000"/>
            <a:headEnd/>
            <a:tailEnd/>
          </a:ln>
        </p:spPr>
      </p:pic>
      <p:pic>
        <p:nvPicPr>
          <p:cNvPr id="23" name="Picture 3" descr="fkkcomp3"/>
          <p:cNvPicPr>
            <a:picLocks noChangeAspect="1" noChangeArrowheads="1"/>
          </p:cNvPicPr>
          <p:nvPr/>
        </p:nvPicPr>
        <p:blipFill>
          <a:blip r:embed="rId2" cstate="print"/>
          <a:srcRect/>
          <a:stretch>
            <a:fillRect/>
          </a:stretch>
        </p:blipFill>
        <p:spPr bwMode="auto">
          <a:xfrm>
            <a:off x="5343765" y="4149080"/>
            <a:ext cx="6080827" cy="2016224"/>
          </a:xfrm>
          <a:prstGeom prst="rect">
            <a:avLst/>
          </a:prstGeom>
          <a:noFill/>
          <a:ln w="9525">
            <a:noFill/>
            <a:miter lim="800000"/>
            <a:headEnd/>
            <a:tailEnd/>
          </a:ln>
        </p:spPr>
      </p:pic>
      <p:sp>
        <p:nvSpPr>
          <p:cNvPr id="24" name="TextBox 18"/>
          <p:cNvSpPr txBox="1">
            <a:spLocks noChangeArrowheads="1"/>
          </p:cNvSpPr>
          <p:nvPr/>
        </p:nvSpPr>
        <p:spPr bwMode="auto">
          <a:xfrm>
            <a:off x="8165010" y="6130612"/>
            <a:ext cx="936104" cy="369332"/>
          </a:xfrm>
          <a:prstGeom prst="rect">
            <a:avLst/>
          </a:prstGeom>
          <a:noFill/>
          <a:ln w="9525">
            <a:noFill/>
            <a:miter lim="800000"/>
          </a:ln>
        </p:spPr>
        <p:txBody>
          <a:bodyPr wrap="square">
            <a:spAutoFit/>
          </a:bodyPr>
          <a:lstStyle/>
          <a:p>
            <a:pPr>
              <a:defRPr/>
            </a:pPr>
            <a:r>
              <a:rPr lang="en-US" altLang="zh-CN" dirty="0" smtClean="0">
                <a:solidFill>
                  <a:schemeClr val="tx1">
                    <a:lumMod val="50000"/>
                  </a:schemeClr>
                </a:solidFill>
                <a:latin typeface="微软雅黑" panose="020B0503020204020204" pitchFamily="34" charset="-122"/>
                <a:ea typeface="微软雅黑" panose="020B0503020204020204" pitchFamily="34" charset="-122"/>
              </a:rPr>
              <a:t>F-K</a:t>
            </a: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谱</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911425" y="620688"/>
            <a:ext cx="10945214" cy="1200329"/>
          </a:xfrm>
          <a:prstGeom prst="rect">
            <a:avLst/>
          </a:prstGeom>
        </p:spPr>
        <p:txBody>
          <a:bodyPr wrap="square">
            <a:spAutoFit/>
          </a:bodyPr>
          <a:lstStyle/>
          <a:p>
            <a:pPr algn="just">
              <a:lnSpc>
                <a:spcPct val="150000"/>
              </a:lnSpc>
              <a:spcAft>
                <a:spcPts val="0"/>
              </a:spcAft>
            </a:pPr>
            <a:r>
              <a:rPr lang="en-US" altLang="zh-CN" sz="2400" kern="100" dirty="0" smtClean="0">
                <a:solidFill>
                  <a:srgbClr val="000000"/>
                </a:solidFill>
                <a:latin typeface="微软雅黑" panose="020B0503020204020204" pitchFamily="34" charset="-122"/>
                <a:ea typeface="微软雅黑" panose="020B0503020204020204" pitchFamily="34" charset="-122"/>
              </a:rPr>
              <a:t>    </a:t>
            </a: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滤波原理：</a:t>
            </a:r>
            <a:r>
              <a:rPr lang="en-US" altLang="zh-CN" sz="2400" kern="100" dirty="0">
                <a:solidFill>
                  <a:srgbClr val="000000"/>
                </a:solidFill>
                <a:latin typeface="微软雅黑" panose="020B0503020204020204" pitchFamily="34" charset="-122"/>
                <a:ea typeface="微软雅黑" panose="020B0503020204020204" pitchFamily="34" charset="-122"/>
              </a:rPr>
              <a:t>FK</a:t>
            </a:r>
            <a:r>
              <a:rPr lang="zh-CN" altLang="en-US" sz="2400" kern="100" dirty="0">
                <a:solidFill>
                  <a:srgbClr val="000000"/>
                </a:solidFill>
                <a:latin typeface="微软雅黑" panose="020B0503020204020204" pitchFamily="34" charset="-122"/>
                <a:ea typeface="微软雅黑" panose="020B0503020204020204" pitchFamily="34" charset="-122"/>
              </a:rPr>
              <a:t>滤波</a:t>
            </a:r>
            <a:r>
              <a:rPr lang="zh-CN" altLang="en-US" sz="2400" kern="100" dirty="0" smtClean="0">
                <a:solidFill>
                  <a:srgbClr val="000000"/>
                </a:solidFill>
                <a:latin typeface="微软雅黑" panose="020B0503020204020204" pitchFamily="34" charset="-122"/>
                <a:ea typeface="微软雅黑" panose="020B0503020204020204" pitchFamily="34" charset="-122"/>
              </a:rPr>
              <a:t>即频率波数</a:t>
            </a:r>
            <a:r>
              <a:rPr lang="zh-CN" altLang="en-US" sz="2400" kern="100" dirty="0">
                <a:solidFill>
                  <a:srgbClr val="000000"/>
                </a:solidFill>
                <a:latin typeface="微软雅黑" panose="020B0503020204020204" pitchFamily="34" charset="-122"/>
                <a:ea typeface="微软雅黑" panose="020B0503020204020204" pitchFamily="34" charset="-122"/>
              </a:rPr>
              <a:t>域</a:t>
            </a:r>
            <a:r>
              <a:rPr lang="zh-CN" altLang="en-US" sz="2400" kern="100" dirty="0" smtClean="0">
                <a:solidFill>
                  <a:srgbClr val="000000"/>
                </a:solidFill>
                <a:latin typeface="微软雅黑" panose="020B0503020204020204" pitchFamily="34" charset="-122"/>
                <a:ea typeface="微软雅黑" panose="020B0503020204020204" pitchFamily="34" charset="-122"/>
              </a:rPr>
              <a:t>滤波，它是</a:t>
            </a:r>
            <a:r>
              <a:rPr lang="zh-CN" altLang="en-US" sz="2400" kern="100" dirty="0">
                <a:solidFill>
                  <a:srgbClr val="000000"/>
                </a:solidFill>
                <a:latin typeface="微软雅黑" panose="020B0503020204020204" pitchFamily="34" charset="-122"/>
                <a:ea typeface="微软雅黑" panose="020B0503020204020204" pitchFamily="34" charset="-122"/>
              </a:rPr>
              <a:t>根据</a:t>
            </a:r>
            <a:r>
              <a:rPr lang="zh-CN" altLang="en-US" sz="2400" kern="100" dirty="0" smtClean="0">
                <a:solidFill>
                  <a:srgbClr val="000000"/>
                </a:solidFill>
                <a:latin typeface="微软雅黑" panose="020B0503020204020204" pitchFamily="34" charset="-122"/>
                <a:ea typeface="微软雅黑" panose="020B0503020204020204" pitchFamily="34" charset="-122"/>
              </a:rPr>
              <a:t>有效信号与噪声视速度差异进行滤波，又被称为速度选波器。</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grpSp>
        <p:nvGrpSpPr>
          <p:cNvPr id="2" name="组合 15"/>
          <p:cNvGrpSpPr/>
          <p:nvPr/>
        </p:nvGrpSpPr>
        <p:grpSpPr>
          <a:xfrm>
            <a:off x="407368" y="2204864"/>
            <a:ext cx="4801905" cy="4273921"/>
            <a:chOff x="407368" y="2204864"/>
            <a:chExt cx="4801905" cy="4273921"/>
          </a:xfrm>
        </p:grpSpPr>
        <p:grpSp>
          <p:nvGrpSpPr>
            <p:cNvPr id="3" name="组合 20"/>
            <p:cNvGrpSpPr/>
            <p:nvPr/>
          </p:nvGrpSpPr>
          <p:grpSpPr>
            <a:xfrm>
              <a:off x="407368" y="2204864"/>
              <a:ext cx="4801905" cy="4273921"/>
              <a:chOff x="3473952" y="2420888"/>
              <a:chExt cx="4278232" cy="4759450"/>
            </a:xfrm>
          </p:grpSpPr>
          <p:grpSp>
            <p:nvGrpSpPr>
              <p:cNvPr id="4" name="组合 15"/>
              <p:cNvGrpSpPr/>
              <p:nvPr/>
            </p:nvGrpSpPr>
            <p:grpSpPr bwMode="auto">
              <a:xfrm>
                <a:off x="5807968" y="2420888"/>
                <a:ext cx="1944216" cy="3852466"/>
                <a:chOff x="4535487" y="1153764"/>
                <a:chExt cx="4016430" cy="4727246"/>
              </a:xfrm>
            </p:grpSpPr>
            <p:pic>
              <p:nvPicPr>
                <p:cNvPr id="7" name="图片 12" descr="Snap16.png"/>
                <p:cNvPicPr>
                  <a:picLocks noChangeAspect="1"/>
                </p:cNvPicPr>
                <p:nvPr/>
              </p:nvPicPr>
              <p:blipFill>
                <a:blip r:embed="rId3" cstate="print"/>
                <a:srcRect/>
                <a:stretch>
                  <a:fillRect/>
                </a:stretch>
              </p:blipFill>
              <p:spPr bwMode="auto">
                <a:xfrm>
                  <a:off x="4535487" y="1153764"/>
                  <a:ext cx="4016430" cy="4727246"/>
                </a:xfrm>
                <a:prstGeom prst="rect">
                  <a:avLst/>
                </a:prstGeom>
                <a:noFill/>
                <a:ln w="9525">
                  <a:noFill/>
                  <a:miter lim="800000"/>
                  <a:headEnd/>
                  <a:tailEnd/>
                </a:ln>
              </p:spPr>
            </p:pic>
            <p:sp>
              <p:nvSpPr>
                <p:cNvPr id="8" name="矩形 13"/>
                <p:cNvSpPr>
                  <a:spLocks noChangeArrowheads="1"/>
                </p:cNvSpPr>
                <p:nvPr/>
              </p:nvSpPr>
              <p:spPr bwMode="auto">
                <a:xfrm>
                  <a:off x="5010157" y="1243544"/>
                  <a:ext cx="3359196" cy="4403048"/>
                </a:xfrm>
                <a:prstGeom prst="rect">
                  <a:avLst/>
                </a:prstGeom>
                <a:noFill/>
                <a:ln w="19050" algn="ctr">
                  <a:solidFill>
                    <a:schemeClr val="tx1"/>
                  </a:solidFill>
                  <a:round/>
                </a:ln>
              </p:spPr>
              <p:txBody>
                <a:bodyPr/>
                <a:lstStyle/>
                <a:p>
                  <a:pPr algn="ctr"/>
                  <a:endParaRPr lang="zh-CN" altLang="en-US" sz="1800">
                    <a:solidFill>
                      <a:srgbClr val="242428"/>
                    </a:solidFill>
                    <a:ea typeface="宋体" panose="02010600030101010101" pitchFamily="2" charset="-122"/>
                  </a:endParaRPr>
                </a:p>
              </p:txBody>
            </p:sp>
          </p:grpSp>
          <p:grpSp>
            <p:nvGrpSpPr>
              <p:cNvPr id="6" name="组合 28"/>
              <p:cNvGrpSpPr/>
              <p:nvPr/>
            </p:nvGrpSpPr>
            <p:grpSpPr bwMode="auto">
              <a:xfrm>
                <a:off x="3473952" y="2420889"/>
                <a:ext cx="2045985" cy="4679260"/>
                <a:chOff x="60140" y="1020667"/>
                <a:chExt cx="4380858" cy="5795269"/>
              </a:xfrm>
            </p:grpSpPr>
            <p:pic>
              <p:nvPicPr>
                <p:cNvPr id="10" name="图片 1" descr="Snap15.png"/>
                <p:cNvPicPr>
                  <a:picLocks noChangeAspect="1"/>
                </p:cNvPicPr>
                <p:nvPr/>
              </p:nvPicPr>
              <p:blipFill>
                <a:blip r:embed="rId4" cstate="print"/>
                <a:srcRect/>
                <a:stretch>
                  <a:fillRect/>
                </a:stretch>
              </p:blipFill>
              <p:spPr bwMode="auto">
                <a:xfrm>
                  <a:off x="688617" y="1020667"/>
                  <a:ext cx="3752381" cy="4673663"/>
                </a:xfrm>
                <a:prstGeom prst="rect">
                  <a:avLst/>
                </a:prstGeom>
                <a:noFill/>
                <a:ln w="9525">
                  <a:noFill/>
                  <a:miter lim="800000"/>
                  <a:headEnd/>
                  <a:tailEnd/>
                </a:ln>
              </p:spPr>
            </p:pic>
            <p:sp>
              <p:nvSpPr>
                <p:cNvPr id="11" name="TextBox 3"/>
                <p:cNvSpPr txBox="1"/>
                <p:nvPr/>
              </p:nvSpPr>
              <p:spPr>
                <a:xfrm>
                  <a:off x="1259597" y="5648390"/>
                  <a:ext cx="2528323" cy="1167546"/>
                </a:xfrm>
                <a:prstGeom prst="rect">
                  <a:avLst/>
                </a:prstGeom>
                <a:noFill/>
              </p:spPr>
              <p:txBody>
                <a:bodyPr wrap="square">
                  <a:spAutoFit/>
                </a:bodyPr>
                <a:lstStyle/>
                <a:p>
                  <a:pPr>
                    <a:defRPr/>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地震道</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3" name="TextBox 10"/>
                <p:cNvSpPr txBox="1"/>
                <p:nvPr/>
              </p:nvSpPr>
              <p:spPr>
                <a:xfrm>
                  <a:off x="60140" y="1902049"/>
                  <a:ext cx="763285" cy="842043"/>
                </a:xfrm>
                <a:prstGeom prst="rect">
                  <a:avLst/>
                </a:prstGeom>
                <a:noFill/>
              </p:spPr>
              <p:txBody>
                <a:bodyPr vert="eaVert" wrap="square">
                  <a:spAutoFit/>
                </a:bodyPr>
                <a:lstStyle/>
                <a:p>
                  <a:pPr>
                    <a:defRPr/>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时间</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cxnSp>
              <p:nvCxnSpPr>
                <p:cNvPr id="14" name="直接箭头连接符 24"/>
                <p:cNvCxnSpPr>
                  <a:cxnSpLocks noChangeShapeType="1"/>
                </p:cNvCxnSpPr>
                <p:nvPr/>
              </p:nvCxnSpPr>
              <p:spPr bwMode="auto">
                <a:xfrm>
                  <a:off x="428408" y="2808305"/>
                  <a:ext cx="0" cy="706889"/>
                </a:xfrm>
                <a:prstGeom prst="straightConnector1">
                  <a:avLst/>
                </a:prstGeom>
                <a:noFill/>
                <a:ln w="25400" algn="ctr">
                  <a:solidFill>
                    <a:schemeClr val="tx1"/>
                  </a:solidFill>
                  <a:round/>
                  <a:tailEnd type="arrow" w="med" len="med"/>
                </a:ln>
              </p:spPr>
            </p:cxnSp>
          </p:grpSp>
          <p:cxnSp>
            <p:nvCxnSpPr>
              <p:cNvPr id="15" name="直接箭头连接符 14"/>
              <p:cNvCxnSpPr/>
              <p:nvPr/>
            </p:nvCxnSpPr>
            <p:spPr bwMode="auto">
              <a:xfrm>
                <a:off x="4774612" y="6343218"/>
                <a:ext cx="385284" cy="0"/>
              </a:xfrm>
              <a:prstGeom prst="straightConnector1">
                <a:avLst/>
              </a:prstGeom>
              <a:ln w="25400">
                <a:solidFill>
                  <a:schemeClr val="tx1">
                    <a:lumMod val="95000"/>
                    <a:lumOff val="5000"/>
                  </a:schemeClr>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7" name="TextBox 19"/>
              <p:cNvSpPr txBox="1"/>
              <p:nvPr/>
            </p:nvSpPr>
            <p:spPr>
              <a:xfrm>
                <a:off x="6120258" y="6237629"/>
                <a:ext cx="876300" cy="942709"/>
              </a:xfrm>
              <a:prstGeom prst="rect">
                <a:avLst/>
              </a:prstGeom>
              <a:noFill/>
            </p:spPr>
            <p:txBody>
              <a:bodyPr>
                <a:spAutoFit/>
              </a:bodyPr>
              <a:lstStyle/>
              <a:p>
                <a:pPr>
                  <a:defRPr/>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波数</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cxnSp>
            <p:nvCxnSpPr>
              <p:cNvPr id="18" name="直接箭头连接符 17"/>
              <p:cNvCxnSpPr/>
              <p:nvPr/>
            </p:nvCxnSpPr>
            <p:spPr bwMode="auto">
              <a:xfrm>
                <a:off x="6660229" y="6384749"/>
                <a:ext cx="385284" cy="0"/>
              </a:xfrm>
              <a:prstGeom prst="straightConnector1">
                <a:avLst/>
              </a:prstGeom>
              <a:ln w="25400">
                <a:solidFill>
                  <a:schemeClr val="tx1">
                    <a:lumMod val="95000"/>
                    <a:lumOff val="5000"/>
                  </a:schemeClr>
                </a:solidFill>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9" name="TextBox 22"/>
              <p:cNvSpPr txBox="1"/>
              <p:nvPr/>
            </p:nvSpPr>
            <p:spPr>
              <a:xfrm>
                <a:off x="5523499" y="3083469"/>
                <a:ext cx="356476" cy="648773"/>
              </a:xfrm>
              <a:prstGeom prst="rect">
                <a:avLst/>
              </a:prstGeom>
              <a:noFill/>
            </p:spPr>
            <p:txBody>
              <a:bodyPr vert="eaVert" wrap="square">
                <a:spAutoFit/>
              </a:bodyPr>
              <a:lstStyle/>
              <a:p>
                <a:pPr>
                  <a:defRPr/>
                </a:pP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频率</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grpSp>
        <p:cxnSp>
          <p:nvCxnSpPr>
            <p:cNvPr id="43" name="直接箭头连接符 24"/>
            <p:cNvCxnSpPr>
              <a:cxnSpLocks noChangeShapeType="1"/>
            </p:cNvCxnSpPr>
            <p:nvPr/>
          </p:nvCxnSpPr>
          <p:spPr bwMode="auto">
            <a:xfrm>
              <a:off x="2855640" y="3492528"/>
              <a:ext cx="0" cy="512536"/>
            </a:xfrm>
            <a:prstGeom prst="straightConnector1">
              <a:avLst/>
            </a:prstGeom>
            <a:noFill/>
            <a:ln w="25400" algn="ctr">
              <a:solidFill>
                <a:schemeClr val="tx1"/>
              </a:solidFill>
              <a:round/>
              <a:tailEnd type="arrow" w="med" len="med"/>
            </a:ln>
          </p:spPr>
        </p:cxnSp>
      </p:grpSp>
      <p:sp>
        <p:nvSpPr>
          <p:cNvPr id="44" name="TextBox 18"/>
          <p:cNvSpPr txBox="1">
            <a:spLocks noChangeArrowheads="1"/>
          </p:cNvSpPr>
          <p:nvPr/>
        </p:nvSpPr>
        <p:spPr bwMode="auto">
          <a:xfrm>
            <a:off x="1847528" y="6048173"/>
            <a:ext cx="1739744" cy="369332"/>
          </a:xfrm>
          <a:prstGeom prst="rect">
            <a:avLst/>
          </a:prstGeom>
          <a:noFill/>
          <a:ln w="9525">
            <a:noFill/>
            <a:miter lim="800000"/>
          </a:ln>
        </p:spPr>
        <p:txBody>
          <a:bodyPr wrap="square">
            <a:spAutoFit/>
          </a:bodyPr>
          <a:lstStyle/>
          <a:p>
            <a:pPr>
              <a:defRPr/>
            </a:pPr>
            <a:r>
              <a:rPr lang="en-US" altLang="zh-CN" dirty="0" smtClean="0">
                <a:solidFill>
                  <a:schemeClr val="tx1">
                    <a:lumMod val="50000"/>
                  </a:schemeClr>
                </a:solidFill>
                <a:latin typeface="微软雅黑" panose="020B0503020204020204" pitchFamily="34" charset="-122"/>
                <a:ea typeface="微软雅黑" panose="020B0503020204020204" pitchFamily="34" charset="-122"/>
              </a:rPr>
              <a:t>F-K</a:t>
            </a: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域滤波原理</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5</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5" name="矩形 24"/>
          <p:cNvSpPr/>
          <p:nvPr/>
        </p:nvSpPr>
        <p:spPr>
          <a:xfrm>
            <a:off x="547068" y="620688"/>
            <a:ext cx="11309571" cy="1200329"/>
          </a:xfrm>
          <a:prstGeom prst="rect">
            <a:avLst/>
          </a:prstGeom>
        </p:spPr>
        <p:txBody>
          <a:bodyPr wrap="square">
            <a:spAutoFit/>
          </a:bodyPr>
          <a:lstStyle/>
          <a:p>
            <a:pPr algn="just">
              <a:lnSpc>
                <a:spcPct val="150000"/>
              </a:lnSpc>
              <a:spcAft>
                <a:spcPts val="0"/>
              </a:spcAft>
            </a:pPr>
            <a:r>
              <a:rPr lang="en-US" altLang="zh-CN" sz="2400" kern="100" dirty="0" smtClean="0">
                <a:solidFill>
                  <a:srgbClr val="000000"/>
                </a:solidFill>
                <a:latin typeface="微软雅黑" panose="020B0503020204020204" pitchFamily="34" charset="-122"/>
                <a:ea typeface="微软雅黑" panose="020B0503020204020204" pitchFamily="34" charset="-122"/>
              </a:rPr>
              <a:t>    </a:t>
            </a: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a:solidFill>
                  <a:srgbClr val="000000"/>
                </a:solidFill>
                <a:latin typeface="微软雅黑" panose="020B0503020204020204" pitchFamily="34" charset="-122"/>
                <a:ea typeface="微软雅黑" panose="020B0503020204020204" pitchFamily="34" charset="-122"/>
              </a:rPr>
              <a:t>交互滤波</a:t>
            </a:r>
            <a:r>
              <a:rPr lang="zh-CN" altLang="en-US" sz="2400" b="1" kern="100" dirty="0" smtClean="0">
                <a:solidFill>
                  <a:srgbClr val="000000"/>
                </a:solidFill>
                <a:latin typeface="微软雅黑" panose="020B0503020204020204" pitchFamily="34" charset="-122"/>
                <a:ea typeface="微软雅黑" panose="020B0503020204020204" pitchFamily="34" charset="-122"/>
              </a:rPr>
              <a:t>模块：</a:t>
            </a:r>
            <a:r>
              <a:rPr lang="zh-CN" altLang="en-US" sz="2400" kern="100" dirty="0" smtClean="0">
                <a:solidFill>
                  <a:srgbClr val="000000"/>
                </a:solidFill>
                <a:latin typeface="微软雅黑" panose="020B0503020204020204" pitchFamily="34" charset="-122"/>
                <a:ea typeface="微软雅黑" panose="020B0503020204020204" pitchFamily="34" charset="-122"/>
              </a:rPr>
              <a:t>首先在时间域定义噪声区域，</a:t>
            </a:r>
            <a:r>
              <a:rPr lang="zh-CN" altLang="en-US" sz="2400" kern="100" dirty="0">
                <a:solidFill>
                  <a:srgbClr val="000000"/>
                </a:solidFill>
                <a:latin typeface="微软雅黑" panose="020B0503020204020204" pitchFamily="34" charset="-122"/>
                <a:ea typeface="微软雅黑" panose="020B0503020204020204" pitchFamily="34" charset="-122"/>
              </a:rPr>
              <a:t>在</a:t>
            </a:r>
            <a:r>
              <a:rPr lang="en-US" altLang="zh-CN" sz="2400" kern="100" dirty="0">
                <a:solidFill>
                  <a:srgbClr val="000000"/>
                </a:solidFill>
                <a:latin typeface="微软雅黑" panose="020B0503020204020204" pitchFamily="34" charset="-122"/>
                <a:ea typeface="微软雅黑" panose="020B0503020204020204" pitchFamily="34" charset="-122"/>
              </a:rPr>
              <a:t>FK</a:t>
            </a:r>
            <a:r>
              <a:rPr lang="zh-CN" altLang="en-US" sz="2400" kern="100" dirty="0">
                <a:solidFill>
                  <a:srgbClr val="000000"/>
                </a:solidFill>
                <a:latin typeface="微软雅黑" panose="020B0503020204020204" pitchFamily="34" charset="-122"/>
                <a:ea typeface="微软雅黑" panose="020B0503020204020204" pitchFamily="34" charset="-122"/>
              </a:rPr>
              <a:t>域人工</a:t>
            </a:r>
            <a:r>
              <a:rPr lang="zh-CN" altLang="en-US" sz="2400" kern="100" dirty="0" smtClean="0">
                <a:solidFill>
                  <a:srgbClr val="000000"/>
                </a:solidFill>
                <a:latin typeface="微软雅黑" panose="020B0503020204020204" pitchFamily="34" charset="-122"/>
                <a:ea typeface="微软雅黑" panose="020B0503020204020204" pitchFamily="34" charset="-122"/>
              </a:rPr>
              <a:t>交付定义面波噪声区域</a:t>
            </a:r>
            <a:r>
              <a:rPr lang="zh-CN" altLang="en-US" sz="2400" kern="100" dirty="0">
                <a:solidFill>
                  <a:srgbClr val="000000"/>
                </a:solidFill>
                <a:latin typeface="微软雅黑" panose="020B0503020204020204" pitchFamily="34" charset="-122"/>
                <a:ea typeface="微软雅黑" panose="020B0503020204020204" pitchFamily="34" charset="-122"/>
              </a:rPr>
              <a:t>，设计扇形或多边形二维滤波器，在</a:t>
            </a:r>
            <a:r>
              <a:rPr lang="en-US" altLang="zh-CN" sz="2400" kern="100" dirty="0">
                <a:solidFill>
                  <a:srgbClr val="000000"/>
                </a:solidFill>
                <a:latin typeface="微软雅黑" panose="020B0503020204020204" pitchFamily="34" charset="-122"/>
                <a:ea typeface="微软雅黑" panose="020B0503020204020204" pitchFamily="34" charset="-122"/>
              </a:rPr>
              <a:t>f-k</a:t>
            </a:r>
            <a:r>
              <a:rPr lang="zh-CN" altLang="en-US" sz="2400" kern="100" dirty="0">
                <a:solidFill>
                  <a:srgbClr val="000000"/>
                </a:solidFill>
                <a:latin typeface="微软雅黑" panose="020B0503020204020204" pitchFamily="34" charset="-122"/>
                <a:ea typeface="微软雅黑" panose="020B0503020204020204" pitchFamily="34" charset="-122"/>
              </a:rPr>
              <a:t>域实现滤波处理。</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41" name="矩形 40"/>
          <p:cNvSpPr/>
          <p:nvPr/>
        </p:nvSpPr>
        <p:spPr>
          <a:xfrm>
            <a:off x="6312024" y="6127254"/>
            <a:ext cx="2262158" cy="369332"/>
          </a:xfrm>
          <a:prstGeom prst="rect">
            <a:avLst/>
          </a:prstGeom>
          <a:solidFill>
            <a:schemeClr val="bg1"/>
          </a:solidFill>
        </p:spPr>
        <p:txBody>
          <a:bodyPr wrap="none">
            <a:spAutoFit/>
          </a:bodyPr>
          <a:lstStyle/>
          <a:p>
            <a:r>
              <a:rPr lang="zh-CN" altLang="en-US" kern="100" dirty="0" smtClean="0">
                <a:solidFill>
                  <a:srgbClr val="000000"/>
                </a:solidFill>
                <a:latin typeface="微软雅黑" panose="020B0503020204020204" pitchFamily="34" charset="-122"/>
                <a:ea typeface="微软雅黑" panose="020B0503020204020204" pitchFamily="34" charset="-122"/>
              </a:rPr>
              <a:t>时间域定义面波区域</a:t>
            </a:r>
            <a:endParaRPr lang="zh-CN" altLang="en-US" dirty="0"/>
          </a:p>
        </p:txBody>
      </p:sp>
      <p:sp>
        <p:nvSpPr>
          <p:cNvPr id="42" name="矩形 41"/>
          <p:cNvSpPr/>
          <p:nvPr/>
        </p:nvSpPr>
        <p:spPr>
          <a:xfrm>
            <a:off x="8848705" y="6156012"/>
            <a:ext cx="3223959" cy="369332"/>
          </a:xfrm>
          <a:prstGeom prst="rect">
            <a:avLst/>
          </a:prstGeom>
          <a:solidFill>
            <a:schemeClr val="bg1"/>
          </a:solidFill>
        </p:spPr>
        <p:txBody>
          <a:bodyPr wrap="none">
            <a:spAutoFit/>
          </a:bodyPr>
          <a:lstStyle/>
          <a:p>
            <a:r>
              <a:rPr lang="en-US" altLang="zh-CN" kern="100" dirty="0" smtClean="0">
                <a:solidFill>
                  <a:srgbClr val="000000"/>
                </a:solidFill>
                <a:latin typeface="微软雅黑" panose="020B0503020204020204" pitchFamily="34" charset="-122"/>
                <a:ea typeface="微软雅黑" panose="020B0503020204020204" pitchFamily="34" charset="-122"/>
              </a:rPr>
              <a:t>FK</a:t>
            </a:r>
            <a:r>
              <a:rPr lang="zh-CN" altLang="en-US" kern="100" dirty="0" smtClean="0">
                <a:solidFill>
                  <a:srgbClr val="000000"/>
                </a:solidFill>
                <a:latin typeface="微软雅黑" panose="020B0503020204020204" pitchFamily="34" charset="-122"/>
                <a:ea typeface="微软雅黑" panose="020B0503020204020204" pitchFamily="34" charset="-122"/>
              </a:rPr>
              <a:t>域定义扇形</a:t>
            </a:r>
            <a:r>
              <a:rPr lang="zh-CN" altLang="en-US" kern="100" dirty="0">
                <a:solidFill>
                  <a:srgbClr val="000000"/>
                </a:solidFill>
                <a:latin typeface="微软雅黑" panose="020B0503020204020204" pitchFamily="34" charset="-122"/>
                <a:ea typeface="微软雅黑" panose="020B0503020204020204" pitchFamily="34" charset="-122"/>
              </a:rPr>
              <a:t>或</a:t>
            </a:r>
            <a:r>
              <a:rPr lang="zh-CN" altLang="en-US" kern="100" dirty="0" smtClean="0">
                <a:solidFill>
                  <a:srgbClr val="000000"/>
                </a:solidFill>
                <a:latin typeface="微软雅黑" panose="020B0503020204020204" pitchFamily="34" charset="-122"/>
                <a:ea typeface="微软雅黑" panose="020B0503020204020204" pitchFamily="34" charset="-122"/>
              </a:rPr>
              <a:t>多边形滤波器</a:t>
            </a:r>
            <a:endParaRPr lang="zh-CN" altLang="en-US" dirty="0"/>
          </a:p>
        </p:txBody>
      </p:sp>
      <p:grpSp>
        <p:nvGrpSpPr>
          <p:cNvPr id="4" name="组合 31"/>
          <p:cNvGrpSpPr/>
          <p:nvPr/>
        </p:nvGrpSpPr>
        <p:grpSpPr>
          <a:xfrm>
            <a:off x="6023992" y="1821017"/>
            <a:ext cx="5931888" cy="4272279"/>
            <a:chOff x="6023992" y="2106697"/>
            <a:chExt cx="5931888" cy="3986599"/>
          </a:xfrm>
        </p:grpSpPr>
        <p:grpSp>
          <p:nvGrpSpPr>
            <p:cNvPr id="6" name="组合 11"/>
            <p:cNvGrpSpPr/>
            <p:nvPr/>
          </p:nvGrpSpPr>
          <p:grpSpPr>
            <a:xfrm>
              <a:off x="6023992" y="2106697"/>
              <a:ext cx="5931888" cy="3986599"/>
              <a:chOff x="5359471" y="1941056"/>
              <a:chExt cx="6591658" cy="3986599"/>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84833" y="1943408"/>
                <a:ext cx="3166296" cy="3984247"/>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471" y="1941056"/>
                <a:ext cx="3442768" cy="3986599"/>
              </a:xfrm>
              <a:prstGeom prst="rect">
                <a:avLst/>
              </a:prstGeom>
            </p:spPr>
          </p:pic>
        </p:grpSp>
        <p:sp>
          <p:nvSpPr>
            <p:cNvPr id="31" name="圆角矩形标注 30"/>
            <p:cNvSpPr/>
            <p:nvPr/>
          </p:nvSpPr>
          <p:spPr>
            <a:xfrm>
              <a:off x="10619951" y="5652740"/>
              <a:ext cx="1079973" cy="360040"/>
            </a:xfrm>
            <a:prstGeom prst="wedgeRoundRectCallout">
              <a:avLst>
                <a:gd name="adj1" fmla="val 329"/>
                <a:gd name="adj2" fmla="val -153846"/>
                <a:gd name="adj3" fmla="val 1666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3366FF"/>
                  </a:solidFill>
                </a:rPr>
                <a:t>扇形滤器</a:t>
              </a:r>
              <a:endParaRPr lang="zh-CN" altLang="en-US" sz="1400" b="1" dirty="0">
                <a:solidFill>
                  <a:srgbClr val="3366FF"/>
                </a:solidFill>
              </a:endParaRPr>
            </a:p>
          </p:txBody>
        </p:sp>
        <p:sp>
          <p:nvSpPr>
            <p:cNvPr id="34" name="圆角矩形标注 33"/>
            <p:cNvSpPr/>
            <p:nvPr/>
          </p:nvSpPr>
          <p:spPr>
            <a:xfrm>
              <a:off x="9120483" y="5665440"/>
              <a:ext cx="1260974" cy="360040"/>
            </a:xfrm>
            <a:prstGeom prst="wedgeRoundRectCallout">
              <a:avLst>
                <a:gd name="adj1" fmla="val 16623"/>
                <a:gd name="adj2" fmla="val -115633"/>
                <a:gd name="adj3" fmla="val 16667"/>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rgbClr val="3366FF"/>
                  </a:solidFill>
                </a:rPr>
                <a:t>多边</a:t>
              </a:r>
              <a:r>
                <a:rPr lang="zh-CN" altLang="en-US" sz="1400" b="1" dirty="0" smtClean="0">
                  <a:solidFill>
                    <a:srgbClr val="3366FF"/>
                  </a:solidFill>
                </a:rPr>
                <a:t>形滤器</a:t>
              </a:r>
              <a:endParaRPr lang="zh-CN" altLang="en-US" sz="1400" b="1" dirty="0">
                <a:solidFill>
                  <a:srgbClr val="3366FF"/>
                </a:solidFill>
              </a:endParaRPr>
            </a:p>
          </p:txBody>
        </p:sp>
      </p:grpSp>
      <p:sp>
        <p:nvSpPr>
          <p:cNvPr id="33" name="任意多边形 32"/>
          <p:cNvSpPr/>
          <p:nvPr/>
        </p:nvSpPr>
        <p:spPr>
          <a:xfrm>
            <a:off x="9499600" y="4762500"/>
            <a:ext cx="876300" cy="647700"/>
          </a:xfrm>
          <a:custGeom>
            <a:avLst/>
            <a:gdLst>
              <a:gd name="connsiteX0" fmla="*/ 25400 w 876300"/>
              <a:gd name="connsiteY0" fmla="*/ 0 h 647700"/>
              <a:gd name="connsiteX1" fmla="*/ 406400 w 876300"/>
              <a:gd name="connsiteY1" fmla="*/ 165100 h 647700"/>
              <a:gd name="connsiteX2" fmla="*/ 698500 w 876300"/>
              <a:gd name="connsiteY2" fmla="*/ 406400 h 647700"/>
              <a:gd name="connsiteX3" fmla="*/ 876300 w 876300"/>
              <a:gd name="connsiteY3" fmla="*/ 584200 h 647700"/>
              <a:gd name="connsiteX4" fmla="*/ 850900 w 876300"/>
              <a:gd name="connsiteY4" fmla="*/ 635000 h 647700"/>
              <a:gd name="connsiteX5" fmla="*/ 749300 w 876300"/>
              <a:gd name="connsiteY5" fmla="*/ 647700 h 647700"/>
              <a:gd name="connsiteX6" fmla="*/ 419100 w 876300"/>
              <a:gd name="connsiteY6" fmla="*/ 609600 h 647700"/>
              <a:gd name="connsiteX7" fmla="*/ 127000 w 876300"/>
              <a:gd name="connsiteY7" fmla="*/ 393700 h 647700"/>
              <a:gd name="connsiteX8" fmla="*/ 12700 w 876300"/>
              <a:gd name="connsiteY8" fmla="*/ 304800 h 647700"/>
              <a:gd name="connsiteX9" fmla="*/ 0 w 876300"/>
              <a:gd name="connsiteY9" fmla="*/ 165100 h 647700"/>
              <a:gd name="connsiteX10" fmla="*/ 25400 w 876300"/>
              <a:gd name="connsiteY10"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6300" h="647700">
                <a:moveTo>
                  <a:pt x="25400" y="0"/>
                </a:moveTo>
                <a:lnTo>
                  <a:pt x="406400" y="165100"/>
                </a:lnTo>
                <a:lnTo>
                  <a:pt x="698500" y="406400"/>
                </a:lnTo>
                <a:lnTo>
                  <a:pt x="876300" y="584200"/>
                </a:lnTo>
                <a:lnTo>
                  <a:pt x="850900" y="635000"/>
                </a:lnTo>
                <a:lnTo>
                  <a:pt x="749300" y="647700"/>
                </a:lnTo>
                <a:lnTo>
                  <a:pt x="419100" y="609600"/>
                </a:lnTo>
                <a:lnTo>
                  <a:pt x="127000" y="393700"/>
                </a:lnTo>
                <a:lnTo>
                  <a:pt x="12700" y="304800"/>
                </a:lnTo>
                <a:lnTo>
                  <a:pt x="0" y="165100"/>
                </a:lnTo>
                <a:lnTo>
                  <a:pt x="25400" y="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10515600" y="4305300"/>
            <a:ext cx="1117600" cy="1384300"/>
          </a:xfrm>
          <a:custGeom>
            <a:avLst/>
            <a:gdLst>
              <a:gd name="connsiteX0" fmla="*/ 1092200 w 1117600"/>
              <a:gd name="connsiteY0" fmla="*/ 0 h 1384300"/>
              <a:gd name="connsiteX1" fmla="*/ 0 w 1117600"/>
              <a:gd name="connsiteY1" fmla="*/ 1384300 h 1384300"/>
              <a:gd name="connsiteX2" fmla="*/ 1117600 w 1117600"/>
              <a:gd name="connsiteY2" fmla="*/ 520700 h 1384300"/>
              <a:gd name="connsiteX3" fmla="*/ 1092200 w 1117600"/>
              <a:gd name="connsiteY3" fmla="*/ 0 h 1384300"/>
            </a:gdLst>
            <a:ahLst/>
            <a:cxnLst>
              <a:cxn ang="0">
                <a:pos x="connsiteX0" y="connsiteY0"/>
              </a:cxn>
              <a:cxn ang="0">
                <a:pos x="connsiteX1" y="connsiteY1"/>
              </a:cxn>
              <a:cxn ang="0">
                <a:pos x="connsiteX2" y="connsiteY2"/>
              </a:cxn>
              <a:cxn ang="0">
                <a:pos x="connsiteX3" y="connsiteY3"/>
              </a:cxn>
            </a:cxnLst>
            <a:rect l="l" t="t" r="r" b="b"/>
            <a:pathLst>
              <a:path w="1117600" h="1384300">
                <a:moveTo>
                  <a:pt x="1092200" y="0"/>
                </a:moveTo>
                <a:lnTo>
                  <a:pt x="0" y="1384300"/>
                </a:lnTo>
                <a:lnTo>
                  <a:pt x="1117600" y="520700"/>
                </a:lnTo>
                <a:lnTo>
                  <a:pt x="1092200" y="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2207568" y="6218117"/>
            <a:ext cx="2101857" cy="369332"/>
          </a:xfrm>
          <a:prstGeom prst="rect">
            <a:avLst/>
          </a:prstGeom>
          <a:solidFill>
            <a:schemeClr val="bg1"/>
          </a:solidFill>
        </p:spPr>
        <p:txBody>
          <a:bodyPr wrap="none">
            <a:spAutoFit/>
          </a:bodyPr>
          <a:lstStyle/>
          <a:p>
            <a:r>
              <a:rPr lang="en-US" altLang="zh-CN" kern="100" dirty="0" smtClean="0">
                <a:solidFill>
                  <a:srgbClr val="000000"/>
                </a:solidFill>
                <a:latin typeface="微软雅黑" panose="020B0503020204020204" pitchFamily="34" charset="-122"/>
                <a:ea typeface="微软雅黑" panose="020B0503020204020204" pitchFamily="34" charset="-122"/>
              </a:rPr>
              <a:t>GeoEast4.0</a:t>
            </a:r>
            <a:r>
              <a:rPr lang="zh-CN" altLang="en-US" kern="100" dirty="0" smtClean="0">
                <a:solidFill>
                  <a:srgbClr val="000000"/>
                </a:solidFill>
                <a:latin typeface="微软雅黑" panose="020B0503020204020204" pitchFamily="34" charset="-122"/>
                <a:ea typeface="微软雅黑" panose="020B0503020204020204" pitchFamily="34" charset="-122"/>
              </a:rPr>
              <a:t>主界面</a:t>
            </a:r>
            <a:endParaRPr lang="zh-CN" altLang="en-US" dirty="0"/>
          </a:p>
        </p:txBody>
      </p:sp>
      <p:grpSp>
        <p:nvGrpSpPr>
          <p:cNvPr id="7" name="组合 44"/>
          <p:cNvGrpSpPr/>
          <p:nvPr/>
        </p:nvGrpSpPr>
        <p:grpSpPr>
          <a:xfrm>
            <a:off x="547068" y="1821017"/>
            <a:ext cx="5587032" cy="4296086"/>
            <a:chOff x="547068" y="1821017"/>
            <a:chExt cx="5587032" cy="4296086"/>
          </a:xfrm>
        </p:grpSpPr>
        <p:grpSp>
          <p:nvGrpSpPr>
            <p:cNvPr id="8" name="组合 19"/>
            <p:cNvGrpSpPr/>
            <p:nvPr/>
          </p:nvGrpSpPr>
          <p:grpSpPr>
            <a:xfrm>
              <a:off x="547068" y="1821017"/>
              <a:ext cx="5476924" cy="4296086"/>
              <a:chOff x="547068" y="1844824"/>
              <a:chExt cx="5476924" cy="4272279"/>
            </a:xfrm>
          </p:grpSpPr>
          <p:pic>
            <p:nvPicPr>
              <p:cNvPr id="26" name="图片 25"/>
              <p:cNvPicPr>
                <a:picLocks noChangeAspect="1"/>
              </p:cNvPicPr>
              <p:nvPr/>
            </p:nvPicPr>
            <p:blipFill rotWithShape="1">
              <a:blip r:embed="rId3">
                <a:extLst>
                  <a:ext uri="{28A0092B-C50C-407E-A947-70E740481C1C}">
                    <a14:useLocalDpi xmlns:a14="http://schemas.microsoft.com/office/drawing/2010/main" val="0"/>
                  </a:ext>
                </a:extLst>
              </a:blip>
              <a:srcRect t="4530" b="12871"/>
              <a:stretch>
                <a:fillRect/>
              </a:stretch>
            </p:blipFill>
            <p:spPr>
              <a:xfrm>
                <a:off x="547068" y="1844824"/>
                <a:ext cx="5476924" cy="4272279"/>
              </a:xfrm>
              <a:prstGeom prst="rect">
                <a:avLst/>
              </a:prstGeom>
            </p:spPr>
          </p:pic>
          <p:sp>
            <p:nvSpPr>
              <p:cNvPr id="16" name="矩形 15"/>
              <p:cNvSpPr/>
              <p:nvPr/>
            </p:nvSpPr>
            <p:spPr>
              <a:xfrm>
                <a:off x="2567608" y="3789040"/>
                <a:ext cx="57606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4" name="直接箭头连接符 43"/>
            <p:cNvCxnSpPr/>
            <p:nvPr/>
          </p:nvCxnSpPr>
          <p:spPr>
            <a:xfrm flipV="1">
              <a:off x="3156372" y="3573016"/>
              <a:ext cx="2977728" cy="277890"/>
            </a:xfrm>
            <a:prstGeom prst="straightConnector1">
              <a:avLst/>
            </a:prstGeom>
            <a:ln w="25400">
              <a:solidFill>
                <a:srgbClr val="3366FF"/>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5</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1485920"/>
          </a:xfrm>
          <a:prstGeom prst="rect">
            <a:avLst/>
          </a:prstGeom>
        </p:spPr>
        <p:txBody>
          <a:bodyPr wrap="square">
            <a:spAutoFit/>
          </a:bodyPr>
          <a:lstStyle/>
          <a:p>
            <a:pPr indent="304800" algn="just">
              <a:lnSpc>
                <a:spcPct val="130000"/>
              </a:lnSpc>
              <a:spcAft>
                <a:spcPts val="0"/>
              </a:spcAft>
            </a:pPr>
            <a:r>
              <a:rPr lang="en-US" altLang="zh-CN" sz="2400" b="1" kern="100" dirty="0" smtClean="0">
                <a:solidFill>
                  <a:srgbClr val="000000"/>
                </a:solidFill>
                <a:latin typeface="微软雅黑" panose="020B0503020204020204" pitchFamily="34" charset="-122"/>
                <a:ea typeface="微软雅黑" panose="020B0503020204020204" pitchFamily="34" charset="-122"/>
              </a:rPr>
              <a:t>CohNoiRem3D</a:t>
            </a:r>
            <a:r>
              <a:rPr lang="zh-CN" altLang="en-US" sz="2400" b="1" kern="100" dirty="0" smtClean="0">
                <a:solidFill>
                  <a:srgbClr val="000000"/>
                </a:solidFill>
                <a:latin typeface="微软雅黑" panose="020B0503020204020204" pitchFamily="34" charset="-122"/>
                <a:ea typeface="微软雅黑" panose="020B0503020204020204" pitchFamily="34" charset="-122"/>
              </a:rPr>
              <a:t>批量模块</a:t>
            </a:r>
            <a:r>
              <a:rPr lang="zh-CN" altLang="en-US" sz="2400" kern="100" dirty="0" smtClean="0">
                <a:solidFill>
                  <a:srgbClr val="000000"/>
                </a:solidFill>
                <a:latin typeface="微软雅黑" panose="020B0503020204020204" pitchFamily="34" charset="-122"/>
                <a:ea typeface="微软雅黑" panose="020B0503020204020204" pitchFamily="34" charset="-122"/>
              </a:rPr>
              <a:t>：采用局域面波分频衰减方法，只在面波区域进行噪声压制处理，避免无面波区域信号损伤； 采用分频处理策略，提高面波压制精度；采用非</a:t>
            </a:r>
            <a:r>
              <a:rPr lang="zh-CN" altLang="en-US" sz="2400" kern="100" dirty="0">
                <a:solidFill>
                  <a:srgbClr val="000000"/>
                </a:solidFill>
                <a:latin typeface="微软雅黑" panose="020B0503020204020204" pitchFamily="34" charset="-122"/>
                <a:ea typeface="微软雅黑" panose="020B0503020204020204" pitchFamily="34" charset="-122"/>
              </a:rPr>
              <a:t>纵距校正处理，</a:t>
            </a:r>
            <a:r>
              <a:rPr lang="zh-CN" altLang="en-US" sz="2400" kern="100" dirty="0" smtClean="0">
                <a:solidFill>
                  <a:srgbClr val="000000"/>
                </a:solidFill>
                <a:latin typeface="微软雅黑" panose="020B0503020204020204" pitchFamily="34" charset="-122"/>
                <a:ea typeface="微软雅黑" panose="020B0503020204020204" pitchFamily="34" charset="-122"/>
              </a:rPr>
              <a:t>适应</a:t>
            </a:r>
            <a:r>
              <a:rPr lang="zh-CN" altLang="en-US" sz="2400" kern="100" dirty="0">
                <a:solidFill>
                  <a:srgbClr val="000000"/>
                </a:solidFill>
                <a:latin typeface="微软雅黑" panose="020B0503020204020204" pitchFamily="34" charset="-122"/>
                <a:ea typeface="微软雅黑" panose="020B0503020204020204" pitchFamily="34" charset="-122"/>
              </a:rPr>
              <a:t>远排列</a:t>
            </a:r>
            <a:r>
              <a:rPr lang="zh-CN" altLang="en-US" sz="2400" kern="100" dirty="0" smtClean="0">
                <a:solidFill>
                  <a:srgbClr val="000000"/>
                </a:solidFill>
                <a:latin typeface="微软雅黑" panose="020B0503020204020204" pitchFamily="34" charset="-122"/>
                <a:ea typeface="微软雅黑" panose="020B0503020204020204" pitchFamily="34" charset="-122"/>
              </a:rPr>
              <a:t>面波衰减。</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25657"/>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pSp>
        <p:nvGrpSpPr>
          <p:cNvPr id="2" name="Group 1"/>
          <p:cNvGrpSpPr>
            <a:grpSpLocks noChangeAspect="1"/>
          </p:cNvGrpSpPr>
          <p:nvPr/>
        </p:nvGrpSpPr>
        <p:grpSpPr bwMode="auto">
          <a:xfrm>
            <a:off x="1559496" y="5455406"/>
            <a:ext cx="3091609" cy="1188304"/>
            <a:chOff x="3889" y="7324"/>
            <a:chExt cx="5733" cy="2928"/>
          </a:xfrm>
        </p:grpSpPr>
        <p:sp>
          <p:nvSpPr>
            <p:cNvPr id="59" name="AutoShape 13"/>
            <p:cNvSpPr>
              <a:spLocks noChangeAspect="1" noChangeArrowheads="1" noTextEdit="1"/>
            </p:cNvSpPr>
            <p:nvPr/>
          </p:nvSpPr>
          <p:spPr bwMode="auto">
            <a:xfrm>
              <a:off x="3889" y="7324"/>
              <a:ext cx="5733" cy="2928"/>
            </a:xfrm>
            <a:prstGeom prst="rect">
              <a:avLst/>
            </a:prstGeom>
            <a:no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60" name="Line 12"/>
            <p:cNvSpPr>
              <a:spLocks noChangeShapeType="1"/>
            </p:cNvSpPr>
            <p:nvPr/>
          </p:nvSpPr>
          <p:spPr bwMode="auto">
            <a:xfrm>
              <a:off x="4669" y="7912"/>
              <a:ext cx="4104" cy="0"/>
            </a:xfrm>
            <a:prstGeom prst="line">
              <a:avLst/>
            </a:prstGeom>
            <a:noFill/>
            <a:ln w="9525">
              <a:solidFill>
                <a:srgbClr val="000000"/>
              </a:solidFill>
              <a:round/>
              <a:headEnd type="triangle" w="med" len="med"/>
            </a:ln>
          </p:spPr>
          <p:txBody>
            <a:bodyPr vert="horz" wrap="square" lIns="91440" tIns="45720" rIns="91440" bIns="45720" numCol="1" anchor="t" anchorCtr="0" compatLnSpc="1"/>
            <a:lstStyle/>
            <a:p>
              <a:endParaRPr lang="zh-CN" altLang="en-US"/>
            </a:p>
          </p:txBody>
        </p:sp>
        <p:sp>
          <p:nvSpPr>
            <p:cNvPr id="61" name="Line 11"/>
            <p:cNvSpPr>
              <a:spLocks noChangeShapeType="1"/>
            </p:cNvSpPr>
            <p:nvPr/>
          </p:nvSpPr>
          <p:spPr bwMode="auto">
            <a:xfrm>
              <a:off x="8758" y="7896"/>
              <a:ext cx="1" cy="2103"/>
            </a:xfrm>
            <a:prstGeom prst="line">
              <a:avLst/>
            </a:pr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62" name="Text Box 10"/>
            <p:cNvSpPr txBox="1">
              <a:spLocks noChangeArrowheads="1"/>
            </p:cNvSpPr>
            <p:nvPr/>
          </p:nvSpPr>
          <p:spPr bwMode="auto">
            <a:xfrm>
              <a:off x="8845" y="9724"/>
              <a:ext cx="525"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3" name="Text Box 9"/>
            <p:cNvSpPr txBox="1">
              <a:spLocks noChangeArrowheads="1"/>
            </p:cNvSpPr>
            <p:nvPr/>
          </p:nvSpPr>
          <p:spPr bwMode="auto">
            <a:xfrm>
              <a:off x="4162" y="7420"/>
              <a:ext cx="1554"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a:t>
              </a:r>
              <a:r>
                <a:rPr kumimoji="0" lang="zh-CN" altLang="en-US"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Offset</a:t>
              </a:r>
              <a:r>
                <a:rPr kumimoji="0" lang="zh-CN" altLang="en-US"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4" name="Line 8"/>
            <p:cNvSpPr>
              <a:spLocks noChangeShapeType="1"/>
            </p:cNvSpPr>
            <p:nvPr/>
          </p:nvSpPr>
          <p:spPr bwMode="auto">
            <a:xfrm flipV="1">
              <a:off x="5737" y="8836"/>
              <a:ext cx="1869" cy="720"/>
            </a:xfrm>
            <a:prstGeom prst="line">
              <a:avLst/>
            </a:prstGeom>
            <a:noFill/>
            <a:ln w="19050">
              <a:solidFill>
                <a:srgbClr val="000000"/>
              </a:solidFill>
              <a:round/>
            </a:ln>
          </p:spPr>
          <p:txBody>
            <a:bodyPr vert="horz" wrap="square" lIns="91440" tIns="45720" rIns="91440" bIns="45720" numCol="1" anchor="t" anchorCtr="0" compatLnSpc="1"/>
            <a:lstStyle/>
            <a:p>
              <a:endParaRPr lang="zh-CN" altLang="en-US"/>
            </a:p>
          </p:txBody>
        </p:sp>
        <p:sp>
          <p:nvSpPr>
            <p:cNvPr id="65" name="Line 7"/>
            <p:cNvSpPr>
              <a:spLocks noChangeShapeType="1"/>
            </p:cNvSpPr>
            <p:nvPr/>
          </p:nvSpPr>
          <p:spPr bwMode="auto">
            <a:xfrm flipV="1">
              <a:off x="7404" y="8404"/>
              <a:ext cx="1378" cy="495"/>
            </a:xfrm>
            <a:prstGeom prst="line">
              <a:avLst/>
            </a:prstGeom>
            <a:noFill/>
            <a:ln w="19050">
              <a:solidFill>
                <a:srgbClr val="000000"/>
              </a:solidFill>
              <a:prstDash val="dash"/>
              <a:round/>
            </a:ln>
          </p:spPr>
          <p:txBody>
            <a:bodyPr vert="horz" wrap="square" lIns="91440" tIns="45720" rIns="91440" bIns="45720" numCol="1" anchor="t" anchorCtr="0" compatLnSpc="1"/>
            <a:lstStyle/>
            <a:p>
              <a:endParaRPr lang="zh-CN" altLang="en-US"/>
            </a:p>
          </p:txBody>
        </p:sp>
        <p:sp>
          <p:nvSpPr>
            <p:cNvPr id="66" name="Oval 6"/>
            <p:cNvSpPr>
              <a:spLocks noChangeArrowheads="1"/>
            </p:cNvSpPr>
            <p:nvPr/>
          </p:nvSpPr>
          <p:spPr bwMode="auto">
            <a:xfrm>
              <a:off x="5716" y="9484"/>
              <a:ext cx="84" cy="120"/>
            </a:xfrm>
            <a:prstGeom prst="ellipse">
              <a:avLst/>
            </a:prstGeom>
            <a:solidFill>
              <a:srgbClr val="FFFFFF"/>
            </a:solidFill>
            <a:ln w="9525">
              <a:solidFill>
                <a:srgbClr val="000000"/>
              </a:solidFill>
              <a:round/>
            </a:ln>
          </p:spPr>
          <p:txBody>
            <a:bodyPr vert="horz" wrap="square" lIns="91440" tIns="45720" rIns="91440" bIns="45720" numCol="1" anchor="t" anchorCtr="0" compatLnSpc="1"/>
            <a:lstStyle/>
            <a:p>
              <a:endParaRPr lang="zh-CN" altLang="en-US"/>
            </a:p>
          </p:txBody>
        </p:sp>
        <p:sp>
          <p:nvSpPr>
            <p:cNvPr id="67" name="Oval 5"/>
            <p:cNvSpPr>
              <a:spLocks noChangeArrowheads="1"/>
            </p:cNvSpPr>
            <p:nvPr/>
          </p:nvSpPr>
          <p:spPr bwMode="auto">
            <a:xfrm>
              <a:off x="7463" y="8788"/>
              <a:ext cx="84" cy="120"/>
            </a:xfrm>
            <a:prstGeom prst="ellipse">
              <a:avLst/>
            </a:prstGeom>
            <a:solidFill>
              <a:srgbClr val="FFFFFF"/>
            </a:solidFill>
            <a:ln w="9525">
              <a:solidFill>
                <a:srgbClr val="000000"/>
              </a:solidFill>
              <a:round/>
            </a:ln>
          </p:spPr>
          <p:txBody>
            <a:bodyPr vert="horz" wrap="square" lIns="91440" tIns="45720" rIns="91440" bIns="45720" numCol="1" anchor="t" anchorCtr="0" compatLnSpc="1"/>
            <a:lstStyle/>
            <a:p>
              <a:endParaRPr lang="zh-CN" altLang="en-US"/>
            </a:p>
          </p:txBody>
        </p:sp>
        <p:sp>
          <p:nvSpPr>
            <p:cNvPr id="68" name="Text Box 4"/>
            <p:cNvSpPr txBox="1">
              <a:spLocks noChangeArrowheads="1"/>
            </p:cNvSpPr>
            <p:nvPr/>
          </p:nvSpPr>
          <p:spPr bwMode="auto">
            <a:xfrm>
              <a:off x="4750" y="9052"/>
              <a:ext cx="1575"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Xmax, Tmax</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9" name="Text Box 3"/>
            <p:cNvSpPr txBox="1">
              <a:spLocks noChangeArrowheads="1"/>
            </p:cNvSpPr>
            <p:nvPr/>
          </p:nvSpPr>
          <p:spPr bwMode="auto">
            <a:xfrm>
              <a:off x="6640" y="8356"/>
              <a:ext cx="1575"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Xmin</a:t>
              </a: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9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Tmin</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70" name="Text Box 2"/>
            <p:cNvSpPr txBox="1">
              <a:spLocks noChangeArrowheads="1"/>
            </p:cNvSpPr>
            <p:nvPr/>
          </p:nvSpPr>
          <p:spPr bwMode="auto">
            <a:xfrm>
              <a:off x="8677" y="7948"/>
              <a:ext cx="861"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Tcept</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grpSp>
        <p:nvGrpSpPr>
          <p:cNvPr id="3" name="组合 1"/>
          <p:cNvGrpSpPr/>
          <p:nvPr/>
        </p:nvGrpSpPr>
        <p:grpSpPr>
          <a:xfrm>
            <a:off x="5082939" y="5598282"/>
            <a:ext cx="6557677" cy="1042104"/>
            <a:chOff x="5303912" y="5013176"/>
            <a:chExt cx="5908104" cy="1512168"/>
          </a:xfrm>
        </p:grpSpPr>
        <p:cxnSp>
          <p:nvCxnSpPr>
            <p:cNvPr id="79" name="直接连接符 78"/>
            <p:cNvCxnSpPr/>
            <p:nvPr/>
          </p:nvCxnSpPr>
          <p:spPr>
            <a:xfrm>
              <a:off x="5303912" y="50131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5456312" y="51655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608712" y="53179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761112" y="54703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913512" y="56227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065912" y="57751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6218312" y="59275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6370712" y="60799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6523112" y="62323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6675512" y="63847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0" name="爆炸形 1 99"/>
            <p:cNvSpPr/>
            <p:nvPr/>
          </p:nvSpPr>
          <p:spPr>
            <a:xfrm>
              <a:off x="7188820" y="5675903"/>
              <a:ext cx="171670" cy="20136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箭头连接符 103"/>
            <p:cNvCxnSpPr>
              <a:stCxn id="100" idx="0"/>
            </p:cNvCxnSpPr>
            <p:nvPr/>
          </p:nvCxnSpPr>
          <p:spPr>
            <a:xfrm flipV="1">
              <a:off x="7304236" y="5157192"/>
              <a:ext cx="493965" cy="518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H="1" flipV="1">
              <a:off x="6168008" y="5085184"/>
              <a:ext cx="13320" cy="13290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p:nvPr/>
          </p:nvCxnSpPr>
          <p:spPr>
            <a:xfrm flipV="1">
              <a:off x="6181328" y="6382829"/>
              <a:ext cx="2935560" cy="31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本框 110"/>
            <p:cNvSpPr txBox="1"/>
            <p:nvPr/>
          </p:nvSpPr>
          <p:spPr>
            <a:xfrm>
              <a:off x="5879976" y="6156012"/>
              <a:ext cx="304800" cy="369332"/>
            </a:xfrm>
            <a:prstGeom prst="rect">
              <a:avLst/>
            </a:prstGeom>
            <a:noFill/>
          </p:spPr>
          <p:txBody>
            <a:bodyPr wrap="square" rtlCol="0">
              <a:spAutoFit/>
            </a:bodyPr>
            <a:lstStyle/>
            <a:p>
              <a:r>
                <a:rPr lang="en-US" altLang="zh-CN" b="1" dirty="0" smtClean="0"/>
                <a:t>0</a:t>
              </a:r>
              <a:endParaRPr lang="zh-CN" altLang="en-US" b="1" dirty="0"/>
            </a:p>
          </p:txBody>
        </p:sp>
        <p:sp>
          <p:nvSpPr>
            <p:cNvPr id="115" name="椭圆 114"/>
            <p:cNvSpPr/>
            <p:nvPr/>
          </p:nvSpPr>
          <p:spPr>
            <a:xfrm>
              <a:off x="7775298" y="5139155"/>
              <a:ext cx="50291" cy="41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7680176" y="5400872"/>
              <a:ext cx="792088" cy="369332"/>
            </a:xfrm>
            <a:prstGeom prst="rect">
              <a:avLst/>
            </a:prstGeom>
            <a:noFill/>
          </p:spPr>
          <p:txBody>
            <a:bodyPr wrap="square" rtlCol="0">
              <a:spAutoFit/>
            </a:bodyPr>
            <a:lstStyle/>
            <a:p>
              <a:r>
                <a:rPr lang="en-US" altLang="zh-CN" dirty="0" smtClean="0"/>
                <a:t>offset</a:t>
              </a:r>
              <a:endParaRPr lang="zh-CN" altLang="en-US" dirty="0"/>
            </a:p>
          </p:txBody>
        </p:sp>
        <p:cxnSp>
          <p:nvCxnSpPr>
            <p:cNvPr id="117" name="直接箭头连接符 116"/>
            <p:cNvCxnSpPr>
              <a:stCxn id="100" idx="0"/>
            </p:cNvCxnSpPr>
            <p:nvPr/>
          </p:nvCxnSpPr>
          <p:spPr>
            <a:xfrm flipV="1">
              <a:off x="7304236" y="5157191"/>
              <a:ext cx="280628" cy="518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p:cNvCxnSpPr>
              <a:stCxn id="100" idx="0"/>
            </p:cNvCxnSpPr>
            <p:nvPr/>
          </p:nvCxnSpPr>
          <p:spPr>
            <a:xfrm flipV="1">
              <a:off x="7304236" y="5145307"/>
              <a:ext cx="105364" cy="530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a:stCxn id="100" idx="0"/>
            </p:cNvCxnSpPr>
            <p:nvPr/>
          </p:nvCxnSpPr>
          <p:spPr>
            <a:xfrm flipH="1" flipV="1">
              <a:off x="7226920" y="5169892"/>
              <a:ext cx="77316" cy="506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752184" y="5223687"/>
              <a:ext cx="0" cy="577122"/>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00" idx="3"/>
            </p:cNvCxnSpPr>
            <p:nvPr/>
          </p:nvCxnSpPr>
          <p:spPr>
            <a:xfrm flipV="1">
              <a:off x="7360490" y="5794203"/>
              <a:ext cx="404394" cy="5598"/>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30" name="文本框 129"/>
            <p:cNvSpPr txBox="1"/>
            <p:nvPr/>
          </p:nvSpPr>
          <p:spPr>
            <a:xfrm>
              <a:off x="7032104" y="5877272"/>
              <a:ext cx="1269617" cy="369332"/>
            </a:xfrm>
            <a:prstGeom prst="rect">
              <a:avLst/>
            </a:prstGeom>
            <a:noFill/>
          </p:spPr>
          <p:txBody>
            <a:bodyPr wrap="square" rtlCol="0">
              <a:spAutoFit/>
            </a:bodyPr>
            <a:lstStyle/>
            <a:p>
              <a:r>
                <a:rPr lang="en-US" altLang="zh-CN" dirty="0" err="1" smtClean="0"/>
                <a:t>Pro_offset</a:t>
              </a:r>
              <a:endParaRPr lang="zh-CN" altLang="en-US" dirty="0"/>
            </a:p>
          </p:txBody>
        </p:sp>
        <p:sp>
          <p:nvSpPr>
            <p:cNvPr id="131" name="左大括号 130"/>
            <p:cNvSpPr/>
            <p:nvPr/>
          </p:nvSpPr>
          <p:spPr>
            <a:xfrm rot="2700000" flipH="1">
              <a:off x="7568400" y="5107717"/>
              <a:ext cx="125454" cy="779232"/>
            </a:xfrm>
            <a:prstGeom prst="leftBrac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左大括号 47"/>
            <p:cNvSpPr/>
            <p:nvPr/>
          </p:nvSpPr>
          <p:spPr>
            <a:xfrm rot="5400000" flipH="1">
              <a:off x="7476490" y="5631893"/>
              <a:ext cx="88017" cy="510958"/>
            </a:xfrm>
            <a:prstGeom prst="leftBrac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1" name="矩形 50"/>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6</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 name="组合 57"/>
          <p:cNvGrpSpPr/>
          <p:nvPr/>
        </p:nvGrpSpPr>
        <p:grpSpPr>
          <a:xfrm>
            <a:off x="1558130" y="2143116"/>
            <a:ext cx="9349086" cy="3286148"/>
            <a:chOff x="1558130" y="2357430"/>
            <a:chExt cx="9349086" cy="3143272"/>
          </a:xfrm>
        </p:grpSpPr>
        <p:grpSp>
          <p:nvGrpSpPr>
            <p:cNvPr id="5" name="组合 71"/>
            <p:cNvGrpSpPr/>
            <p:nvPr/>
          </p:nvGrpSpPr>
          <p:grpSpPr>
            <a:xfrm>
              <a:off x="1558130" y="2357430"/>
              <a:ext cx="3139561" cy="3000396"/>
              <a:chOff x="5580112" y="4365104"/>
              <a:chExt cx="2519685" cy="1988840"/>
            </a:xfrm>
          </p:grpSpPr>
          <p:pic>
            <p:nvPicPr>
              <p:cNvPr id="73" name="图片 7" descr="Snap15.jpg"/>
              <p:cNvPicPr preferRelativeResize="0"/>
              <p:nvPr/>
            </p:nvPicPr>
            <p:blipFill>
              <a:blip r:embed="rId1" cstate="print"/>
              <a:srcRect/>
              <a:stretch>
                <a:fillRect/>
              </a:stretch>
            </p:blipFill>
            <p:spPr bwMode="auto">
              <a:xfrm>
                <a:off x="5580112" y="4365104"/>
                <a:ext cx="2519685" cy="1988840"/>
              </a:xfrm>
              <a:prstGeom prst="rect">
                <a:avLst/>
              </a:prstGeom>
              <a:noFill/>
              <a:ln w="9525">
                <a:noFill/>
                <a:miter lim="800000"/>
                <a:headEnd/>
                <a:tailEnd/>
              </a:ln>
            </p:spPr>
          </p:pic>
          <p:cxnSp>
            <p:nvCxnSpPr>
              <p:cNvPr id="74" name="直接连接符 73"/>
              <p:cNvCxnSpPr/>
              <p:nvPr/>
            </p:nvCxnSpPr>
            <p:spPr>
              <a:xfrm flipH="1">
                <a:off x="5652120" y="4509120"/>
                <a:ext cx="1152128" cy="1584176"/>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6876256" y="4509120"/>
                <a:ext cx="1152128" cy="1512168"/>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grpSp>
          <p:nvGrpSpPr>
            <p:cNvPr id="6" name="组合 2"/>
            <p:cNvGrpSpPr/>
            <p:nvPr/>
          </p:nvGrpSpPr>
          <p:grpSpPr>
            <a:xfrm>
              <a:off x="5229431" y="2357430"/>
              <a:ext cx="5677785" cy="3143272"/>
              <a:chOff x="5229431" y="2837753"/>
              <a:chExt cx="4899903" cy="1935780"/>
            </a:xfrm>
          </p:grpSpPr>
          <p:pic>
            <p:nvPicPr>
              <p:cNvPr id="76" name="Picture 2" descr="Snap1"/>
              <p:cNvPicPr preferRelativeResize="0">
                <a:picLocks noChangeArrowheads="1"/>
              </p:cNvPicPr>
              <p:nvPr/>
            </p:nvPicPr>
            <p:blipFill>
              <a:blip r:embed="rId2" cstate="print"/>
              <a:srcRect t="2852"/>
              <a:stretch>
                <a:fillRect/>
              </a:stretch>
            </p:blipFill>
            <p:spPr bwMode="auto">
              <a:xfrm>
                <a:off x="7608168" y="2837753"/>
                <a:ext cx="2521166" cy="1935780"/>
              </a:xfrm>
              <a:prstGeom prst="rect">
                <a:avLst/>
              </a:prstGeom>
              <a:noFill/>
              <a:ln w="9525">
                <a:noFill/>
                <a:miter lim="800000"/>
                <a:headEnd/>
                <a:tailEnd/>
              </a:ln>
            </p:spPr>
          </p:pic>
          <p:pic>
            <p:nvPicPr>
              <p:cNvPr id="77" name="Picture 3" descr="Snap2"/>
              <p:cNvPicPr preferRelativeResize="0">
                <a:picLocks noChangeArrowheads="1"/>
              </p:cNvPicPr>
              <p:nvPr/>
            </p:nvPicPr>
            <p:blipFill>
              <a:blip r:embed="rId3" cstate="print"/>
              <a:srcRect t="2857"/>
              <a:stretch>
                <a:fillRect/>
              </a:stretch>
            </p:blipFill>
            <p:spPr bwMode="auto">
              <a:xfrm>
                <a:off x="5229431" y="2837753"/>
                <a:ext cx="2522753" cy="1932015"/>
              </a:xfrm>
              <a:prstGeom prst="rect">
                <a:avLst/>
              </a:prstGeom>
              <a:noFill/>
              <a:ln w="9525">
                <a:noFill/>
                <a:miter lim="800000"/>
                <a:headEnd/>
                <a:tailEnd/>
              </a:ln>
            </p:spPr>
          </p:pic>
        </p:grpSp>
        <p:sp>
          <p:nvSpPr>
            <p:cNvPr id="52" name="矩形 51"/>
            <p:cNvSpPr/>
            <p:nvPr/>
          </p:nvSpPr>
          <p:spPr>
            <a:xfrm>
              <a:off x="1670702" y="5111605"/>
              <a:ext cx="1210588" cy="246221"/>
            </a:xfrm>
            <a:prstGeom prst="rect">
              <a:avLst/>
            </a:prstGeom>
            <a:solidFill>
              <a:schemeClr val="bg1"/>
            </a:solidFill>
          </p:spPr>
          <p:txBody>
            <a:bodyPr wrap="none">
              <a:spAutoFit/>
            </a:bodyPr>
            <a:lstStyle/>
            <a:p>
              <a:r>
                <a:rPr lang="zh-CN" altLang="en-US" sz="1000" dirty="0" smtClean="0"/>
                <a:t>划定面波衰减区域</a:t>
              </a:r>
              <a:endParaRPr lang="zh-CN" altLang="en-US" sz="1000" dirty="0" smtClean="0"/>
            </a:p>
          </p:txBody>
        </p:sp>
        <p:sp>
          <p:nvSpPr>
            <p:cNvPr id="53" name="矩形 52"/>
            <p:cNvSpPr/>
            <p:nvPr/>
          </p:nvSpPr>
          <p:spPr>
            <a:xfrm>
              <a:off x="5406129" y="5254481"/>
              <a:ext cx="954107" cy="246221"/>
            </a:xfrm>
            <a:prstGeom prst="rect">
              <a:avLst/>
            </a:prstGeom>
            <a:solidFill>
              <a:schemeClr val="bg1"/>
            </a:solidFill>
          </p:spPr>
          <p:txBody>
            <a:bodyPr wrap="none">
              <a:spAutoFit/>
            </a:bodyPr>
            <a:lstStyle/>
            <a:p>
              <a:r>
                <a:rPr lang="zh-CN" altLang="en-US" sz="1000" dirty="0" smtClean="0"/>
                <a:t>非纵距校正前</a:t>
              </a:r>
              <a:endParaRPr lang="zh-CN" altLang="en-US" sz="1000" dirty="0" smtClean="0"/>
            </a:p>
          </p:txBody>
        </p:sp>
        <p:sp>
          <p:nvSpPr>
            <p:cNvPr id="56" name="矩形 55"/>
            <p:cNvSpPr/>
            <p:nvPr/>
          </p:nvSpPr>
          <p:spPr>
            <a:xfrm>
              <a:off x="8146186" y="5243356"/>
              <a:ext cx="954107" cy="246221"/>
            </a:xfrm>
            <a:prstGeom prst="rect">
              <a:avLst/>
            </a:prstGeom>
            <a:solidFill>
              <a:schemeClr val="bg1"/>
            </a:solidFill>
          </p:spPr>
          <p:txBody>
            <a:bodyPr wrap="none">
              <a:spAutoFit/>
            </a:bodyPr>
            <a:lstStyle/>
            <a:p>
              <a:r>
                <a:rPr lang="zh-CN" altLang="en-US" sz="1000" dirty="0" smtClean="0"/>
                <a:t>非纵距校正后</a:t>
              </a:r>
              <a:endParaRPr lang="zh-CN" altLang="en-US" sz="1000" dirty="0" smtClean="0"/>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738150" y="681827"/>
            <a:ext cx="11287203" cy="1532727"/>
          </a:xfrm>
          <a:prstGeom prst="rect">
            <a:avLst/>
          </a:prstGeom>
        </p:spPr>
        <p:txBody>
          <a:bodyPr wrap="square">
            <a:spAutoFit/>
          </a:bodyPr>
          <a:lstStyle/>
          <a:p>
            <a:pPr>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CohNoiRem3D</a:t>
            </a:r>
            <a:r>
              <a:rPr lang="zh-CN" altLang="en-US" sz="2400" b="1" kern="100" dirty="0" smtClean="0">
                <a:solidFill>
                  <a:srgbClr val="000000"/>
                </a:solidFill>
                <a:latin typeface="微软雅黑" panose="020B0503020204020204" pitchFamily="34" charset="-122"/>
                <a:ea typeface="微软雅黑" panose="020B0503020204020204" pitchFamily="34" charset="-122"/>
              </a:rPr>
              <a:t>模块</a:t>
            </a:r>
            <a:r>
              <a:rPr lang="zh-CN" altLang="en-US" sz="2400" kern="100" dirty="0" smtClean="0">
                <a:solidFill>
                  <a:srgbClr val="000000"/>
                </a:solidFill>
                <a:latin typeface="微软雅黑" panose="020B0503020204020204" pitchFamily="34" charset="-122"/>
                <a:ea typeface="微软雅黑" panose="020B0503020204020204" pitchFamily="34" charset="-122"/>
              </a:rPr>
              <a:t>：根据用户提供的视速度</a:t>
            </a:r>
            <a:r>
              <a:rPr lang="zh-CN" altLang="zh-CN" sz="2400" kern="100" dirty="0" smtClean="0">
                <a:solidFill>
                  <a:srgbClr val="000000"/>
                </a:solidFill>
                <a:latin typeface="微软雅黑" panose="020B0503020204020204" pitchFamily="34" charset="-122"/>
                <a:ea typeface="微软雅黑" panose="020B0503020204020204" pitchFamily="34" charset="-122"/>
              </a:rPr>
              <a:t>，频率</a:t>
            </a:r>
            <a:r>
              <a:rPr lang="zh-CN" altLang="en-US" sz="2400" kern="100" dirty="0" smtClean="0">
                <a:solidFill>
                  <a:srgbClr val="000000"/>
                </a:solidFill>
                <a:latin typeface="微软雅黑" panose="020B0503020204020204" pitchFamily="34" charset="-122"/>
                <a:ea typeface="微软雅黑" panose="020B0503020204020204" pitchFamily="34" charset="-122"/>
              </a:rPr>
              <a:t>，在</a:t>
            </a:r>
            <a:r>
              <a:rPr lang="en-US" altLang="zh-CN" sz="2400" kern="100" dirty="0" smtClean="0">
                <a:solidFill>
                  <a:srgbClr val="000000"/>
                </a:solidFill>
                <a:latin typeface="微软雅黑" panose="020B0503020204020204" pitchFamily="34" charset="-122"/>
                <a:ea typeface="微软雅黑" panose="020B0503020204020204" pitchFamily="34" charset="-122"/>
              </a:rPr>
              <a:t>FK</a:t>
            </a:r>
            <a:r>
              <a:rPr lang="zh-CN" altLang="en-US" sz="2400" kern="100" dirty="0" smtClean="0">
                <a:solidFill>
                  <a:srgbClr val="000000"/>
                </a:solidFill>
                <a:latin typeface="微软雅黑" panose="020B0503020204020204" pitchFamily="34" charset="-122"/>
                <a:ea typeface="微软雅黑" panose="020B0503020204020204" pitchFamily="34" charset="-122"/>
              </a:rPr>
              <a:t>域对视速度和频率参数范围内的</a:t>
            </a:r>
            <a:r>
              <a:rPr lang="zh-CN" altLang="zh-CN" sz="2400" kern="100" dirty="0" smtClean="0">
                <a:solidFill>
                  <a:srgbClr val="000000"/>
                </a:solidFill>
                <a:latin typeface="微软雅黑" panose="020B0503020204020204" pitchFamily="34" charset="-122"/>
                <a:ea typeface="微软雅黑" panose="020B0503020204020204" pitchFamily="34" charset="-122"/>
              </a:rPr>
              <a:t>线性</a:t>
            </a:r>
            <a:r>
              <a:rPr lang="zh-CN" altLang="zh-CN" sz="2400" kern="100" dirty="0">
                <a:solidFill>
                  <a:srgbClr val="000000"/>
                </a:solidFill>
                <a:latin typeface="微软雅黑" panose="020B0503020204020204" pitchFamily="34" charset="-122"/>
                <a:ea typeface="微软雅黑" panose="020B0503020204020204" pitchFamily="34" charset="-122"/>
              </a:rPr>
              <a:t>相干噪声进行</a:t>
            </a:r>
            <a:r>
              <a:rPr lang="zh-CN" altLang="zh-CN" sz="2400" kern="100" dirty="0" smtClean="0">
                <a:solidFill>
                  <a:srgbClr val="000000"/>
                </a:solidFill>
                <a:latin typeface="微软雅黑" panose="020B0503020204020204" pitchFamily="34" charset="-122"/>
                <a:ea typeface="微软雅黑" panose="020B0503020204020204" pitchFamily="34" charset="-122"/>
              </a:rPr>
              <a:t>压制，</a:t>
            </a:r>
            <a:r>
              <a:rPr lang="zh-CN" altLang="en-US" sz="2400" kern="100" dirty="0" smtClean="0">
                <a:solidFill>
                  <a:srgbClr val="000000"/>
                </a:solidFill>
                <a:latin typeface="微软雅黑" panose="020B0503020204020204" pitchFamily="34" charset="-122"/>
                <a:ea typeface="微软雅黑" panose="020B0503020204020204" pitchFamily="34" charset="-122"/>
              </a:rPr>
              <a:t>能很好解决远排列弧形面波压制困难的问题，但</a:t>
            </a:r>
            <a:r>
              <a:rPr lang="zh-CN" altLang="zh-CN" sz="2400" kern="100" dirty="0" smtClean="0">
                <a:solidFill>
                  <a:srgbClr val="000000"/>
                </a:solidFill>
                <a:latin typeface="微软雅黑" panose="020B0503020204020204" pitchFamily="34" charset="-122"/>
                <a:ea typeface="微软雅黑" panose="020B0503020204020204" pitchFamily="34" charset="-122"/>
              </a:rPr>
              <a:t>不</a:t>
            </a:r>
            <a:r>
              <a:rPr lang="zh-CN" altLang="en-US" sz="2400" kern="100" dirty="0" smtClean="0">
                <a:solidFill>
                  <a:srgbClr val="000000"/>
                </a:solidFill>
                <a:latin typeface="微软雅黑" panose="020B0503020204020204" pitchFamily="34" charset="-122"/>
                <a:ea typeface="微软雅黑" panose="020B0503020204020204" pitchFamily="34" charset="-122"/>
              </a:rPr>
              <a:t>适合视速度分布范围较大的面波衰减</a:t>
            </a:r>
            <a:r>
              <a:rPr lang="zh-CN" altLang="zh-CN" sz="2400" kern="100" dirty="0" smtClean="0">
                <a:solidFill>
                  <a:srgbClr val="000000"/>
                </a:solidFill>
                <a:latin typeface="微软雅黑" panose="020B0503020204020204" pitchFamily="34" charset="-122"/>
                <a:ea typeface="微软雅黑" panose="020B0503020204020204" pitchFamily="34" charset="-122"/>
              </a:rPr>
              <a:t>。</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25657"/>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3" name="TextBox 2"/>
          <p:cNvSpPr txBox="1"/>
          <p:nvPr/>
        </p:nvSpPr>
        <p:spPr>
          <a:xfrm>
            <a:off x="5881686" y="6256730"/>
            <a:ext cx="3143272" cy="369332"/>
          </a:xfrm>
          <a:prstGeom prst="rect">
            <a:avLst/>
          </a:prstGeom>
          <a:noFill/>
        </p:spPr>
        <p:txBody>
          <a:bodyPr wrap="square" rtlCol="0">
            <a:spAutoFit/>
          </a:bodyPr>
          <a:lstStyle/>
          <a:p>
            <a:r>
              <a:rPr lang="zh-CN" altLang="en-US" kern="100" dirty="0" smtClean="0">
                <a:solidFill>
                  <a:srgbClr val="000000"/>
                </a:solidFill>
                <a:latin typeface="微软雅黑" panose="020B0503020204020204" pitchFamily="34" charset="-122"/>
                <a:ea typeface="微软雅黑" panose="020B0503020204020204" pitchFamily="34" charset="-122"/>
              </a:rPr>
              <a:t>去噪前数据</a:t>
            </a:r>
            <a:r>
              <a:rPr lang="zh-CN" altLang="en-US" sz="1200" kern="100" dirty="0" smtClean="0">
                <a:solidFill>
                  <a:srgbClr val="000000"/>
                </a:solidFill>
                <a:latin typeface="微软雅黑" panose="020B0503020204020204" pitchFamily="34" charset="-122"/>
                <a:ea typeface="微软雅黑" panose="020B0503020204020204" pitchFamily="34" charset="-122"/>
              </a:rPr>
              <a:t>（含远排列典型弧形面波）</a:t>
            </a:r>
            <a:endParaRPr lang="zh-CN" altLang="en-US" sz="1200" dirty="0">
              <a:latin typeface="微软雅黑" panose="020B0503020204020204" pitchFamily="34" charset="-122"/>
              <a:ea typeface="微软雅黑" panose="020B0503020204020204" pitchFamily="34" charset="-122"/>
            </a:endParaRPr>
          </a:p>
        </p:txBody>
      </p:sp>
      <p:sp>
        <p:nvSpPr>
          <p:cNvPr id="41" name="TextBox 2"/>
          <p:cNvSpPr txBox="1"/>
          <p:nvPr/>
        </p:nvSpPr>
        <p:spPr>
          <a:xfrm>
            <a:off x="9667713" y="6213964"/>
            <a:ext cx="136911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去</a:t>
            </a:r>
            <a:r>
              <a:rPr lang="zh-CN" altLang="en-US" dirty="0" smtClean="0">
                <a:latin typeface="微软雅黑" panose="020B0503020204020204" pitchFamily="34" charset="-122"/>
                <a:ea typeface="微软雅黑" panose="020B0503020204020204" pitchFamily="34" charset="-122"/>
              </a:rPr>
              <a:t>噪后数据</a:t>
            </a:r>
            <a:endParaRPr lang="zh-CN" altLang="en-US" sz="1400" dirty="0">
              <a:latin typeface="微软雅黑" panose="020B0503020204020204" pitchFamily="34" charset="-122"/>
              <a:ea typeface="微软雅黑" panose="020B0503020204020204" pitchFamily="34" charset="-122"/>
            </a:endParaRPr>
          </a:p>
        </p:txBody>
      </p:sp>
      <p:sp>
        <p:nvSpPr>
          <p:cNvPr id="59" name="TextBox 2"/>
          <p:cNvSpPr txBox="1">
            <a:spLocks noChangeArrowheads="1"/>
          </p:cNvSpPr>
          <p:nvPr/>
        </p:nvSpPr>
        <p:spPr bwMode="auto">
          <a:xfrm>
            <a:off x="2915226" y="6228020"/>
            <a:ext cx="1966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控制好重要参数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60" name="矩形 59"/>
          <p:cNvSpPr/>
          <p:nvPr/>
        </p:nvSpPr>
        <p:spPr>
          <a:xfrm>
            <a:off x="2666976" y="6272768"/>
            <a:ext cx="285752" cy="2280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6</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26"/>
          <p:cNvGrpSpPr/>
          <p:nvPr/>
        </p:nvGrpSpPr>
        <p:grpSpPr>
          <a:xfrm>
            <a:off x="5881686" y="2285992"/>
            <a:ext cx="5857916" cy="4000528"/>
            <a:chOff x="6533660" y="1844824"/>
            <a:chExt cx="5106955" cy="4104456"/>
          </a:xfrm>
        </p:grpSpPr>
        <p:pic>
          <p:nvPicPr>
            <p:cNvPr id="24" name="Picture 2"/>
            <p:cNvPicPr preferRelativeResize="0">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33660" y="1850093"/>
              <a:ext cx="2611042" cy="40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573" y="1844824"/>
              <a:ext cx="2611042" cy="40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3"/>
          <p:cNvGrpSpPr/>
          <p:nvPr/>
        </p:nvGrpSpPr>
        <p:grpSpPr>
          <a:xfrm>
            <a:off x="782635" y="2357430"/>
            <a:ext cx="4956175" cy="3844633"/>
            <a:chOff x="782635" y="2928934"/>
            <a:chExt cx="4956175" cy="3273129"/>
          </a:xfrm>
        </p:grpSpPr>
        <p:grpSp>
          <p:nvGrpSpPr>
            <p:cNvPr id="5" name="组合 5"/>
            <p:cNvGrpSpPr/>
            <p:nvPr/>
          </p:nvGrpSpPr>
          <p:grpSpPr>
            <a:xfrm>
              <a:off x="782635" y="2928934"/>
              <a:ext cx="4956175" cy="3273129"/>
              <a:chOff x="695400" y="3118601"/>
              <a:chExt cx="4956175" cy="3083540"/>
            </a:xfrm>
          </p:grpSpPr>
          <p:grpSp>
            <p:nvGrpSpPr>
              <p:cNvPr id="6" name="组合 2"/>
              <p:cNvGrpSpPr/>
              <p:nvPr/>
            </p:nvGrpSpPr>
            <p:grpSpPr>
              <a:xfrm>
                <a:off x="695400" y="3118601"/>
                <a:ext cx="4956175" cy="3083540"/>
                <a:chOff x="645612" y="3132708"/>
                <a:chExt cx="4956175" cy="3355960"/>
              </a:xfrm>
              <a:noFill/>
            </p:grpSpPr>
            <p:pic>
              <p:nvPicPr>
                <p:cNvPr id="1029" name="Picture 5" descr="159921083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12" y="3132708"/>
                  <a:ext cx="4956175" cy="3355960"/>
                </a:xfrm>
                <a:prstGeom prst="rect">
                  <a:avLst/>
                </a:prstGeom>
                <a:grpFill/>
                <a:ln w="25400">
                  <a:solidFill>
                    <a:schemeClr val="bg1">
                      <a:lumMod val="65000"/>
                    </a:schemeClr>
                  </a:solidFill>
                  <a:miter lim="800000"/>
                  <a:headEnd/>
                  <a:tailEnd/>
                </a:ln>
              </p:spPr>
            </p:pic>
            <p:sp>
              <p:nvSpPr>
                <p:cNvPr id="2" name="矩形 1"/>
                <p:cNvSpPr/>
                <p:nvPr/>
              </p:nvSpPr>
              <p:spPr>
                <a:xfrm>
                  <a:off x="4284617" y="3789040"/>
                  <a:ext cx="1296144" cy="432048"/>
                </a:xfrm>
                <a:prstGeom prst="rect">
                  <a:avLst/>
                </a:prstGeom>
                <a:grpFill/>
                <a:ln w="254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4295800" y="4725144"/>
                  <a:ext cx="1296144" cy="936104"/>
                </a:xfrm>
                <a:prstGeom prst="rect">
                  <a:avLst/>
                </a:prstGeom>
                <a:grpFill/>
                <a:ln w="254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1" name="矩形 60"/>
              <p:cNvSpPr/>
              <p:nvPr/>
            </p:nvSpPr>
            <p:spPr>
              <a:xfrm>
                <a:off x="4321200" y="5517232"/>
                <a:ext cx="648072" cy="216024"/>
              </a:xfrm>
              <a:prstGeom prst="rect">
                <a:avLst/>
              </a:prstGeom>
              <a:noFill/>
              <a:ln w="254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矩形 27"/>
            <p:cNvSpPr/>
            <p:nvPr/>
          </p:nvSpPr>
          <p:spPr>
            <a:xfrm>
              <a:off x="4438357" y="3571876"/>
              <a:ext cx="1300453"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432253" y="4214818"/>
              <a:ext cx="1306557"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666712" y="642918"/>
            <a:ext cx="11382412" cy="646331"/>
          </a:xfrm>
          <a:prstGeom prst="rect">
            <a:avLst/>
          </a:prstGeom>
        </p:spPr>
        <p:txBody>
          <a:bodyPr wrap="square">
            <a:spAutoFit/>
          </a:bodyPr>
          <a:lstStyle/>
          <a:p>
            <a:pPr>
              <a:lnSpc>
                <a:spcPct val="15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CohNoiRem3D</a:t>
            </a:r>
            <a:r>
              <a:rPr lang="zh-CN" altLang="en-US" sz="2400" b="1" kern="100" dirty="0" smtClean="0">
                <a:solidFill>
                  <a:srgbClr val="000000"/>
                </a:solidFill>
                <a:latin typeface="微软雅黑" panose="020B0503020204020204" pitchFamily="34" charset="-122"/>
                <a:ea typeface="微软雅黑" panose="020B0503020204020204" pitchFamily="34" charset="-122"/>
              </a:rPr>
              <a:t>优点：</a:t>
            </a:r>
            <a:r>
              <a:rPr lang="zh-CN" altLang="en-US" sz="2400" kern="100" dirty="0" smtClean="0">
                <a:solidFill>
                  <a:srgbClr val="000000"/>
                </a:solidFill>
                <a:latin typeface="微软雅黑" panose="020B0503020204020204" pitchFamily="34" charset="-122"/>
                <a:ea typeface="微软雅黑" panose="020B0503020204020204" pitchFamily="34" charset="-122"/>
              </a:rPr>
              <a:t>可用于衰减</a:t>
            </a:r>
            <a:r>
              <a:rPr lang="en-US" altLang="zh-CN" sz="2400" kern="100" dirty="0" err="1" smtClean="0">
                <a:solidFill>
                  <a:srgbClr val="000000"/>
                </a:solidFill>
                <a:latin typeface="微软雅黑" panose="020B0503020204020204" pitchFamily="34" charset="-122"/>
                <a:ea typeface="微软雅黑" panose="020B0503020204020204" pitchFamily="34" charset="-122"/>
              </a:rPr>
              <a:t>Vz</a:t>
            </a:r>
            <a:r>
              <a:rPr lang="zh-CN" altLang="en-US" sz="2400" kern="100" dirty="0" smtClean="0">
                <a:solidFill>
                  <a:srgbClr val="000000"/>
                </a:solidFill>
                <a:latin typeface="微软雅黑" panose="020B0503020204020204" pitchFamily="34" charset="-122"/>
                <a:ea typeface="微软雅黑" panose="020B0503020204020204" pitchFamily="34" charset="-122"/>
              </a:rPr>
              <a:t>噪声，交叉线性干扰，很难识别的弱线性干扰。</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25657"/>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4" name="TextBox 2"/>
          <p:cNvSpPr txBox="1"/>
          <p:nvPr/>
        </p:nvSpPr>
        <p:spPr>
          <a:xfrm>
            <a:off x="3092372" y="6417254"/>
            <a:ext cx="2003496"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去</a:t>
            </a:r>
            <a:r>
              <a:rPr lang="zh-CN" altLang="en-US" dirty="0" smtClean="0">
                <a:latin typeface="微软雅黑" panose="020B0503020204020204" pitchFamily="34" charset="-122"/>
                <a:ea typeface="微软雅黑" panose="020B0503020204020204" pitchFamily="34" charset="-122"/>
              </a:rPr>
              <a:t>噪前数据</a:t>
            </a:r>
            <a:endParaRPr lang="zh-CN" altLang="en-US" sz="1400" dirty="0">
              <a:latin typeface="微软雅黑" panose="020B0503020204020204" pitchFamily="34" charset="-122"/>
              <a:ea typeface="微软雅黑" panose="020B0503020204020204" pitchFamily="34" charset="-122"/>
            </a:endParaRPr>
          </a:p>
        </p:txBody>
      </p:sp>
      <p:sp>
        <p:nvSpPr>
          <p:cNvPr id="17" name="TextBox 2"/>
          <p:cNvSpPr txBox="1"/>
          <p:nvPr/>
        </p:nvSpPr>
        <p:spPr>
          <a:xfrm>
            <a:off x="8596330" y="6417254"/>
            <a:ext cx="136911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去</a:t>
            </a:r>
            <a:r>
              <a:rPr lang="zh-CN" altLang="en-US" dirty="0" smtClean="0">
                <a:latin typeface="微软雅黑" panose="020B0503020204020204" pitchFamily="34" charset="-122"/>
                <a:ea typeface="微软雅黑" panose="020B0503020204020204" pitchFamily="34" charset="-122"/>
              </a:rPr>
              <a:t>噪后数据</a:t>
            </a:r>
            <a:endParaRPr lang="zh-CN" altLang="en-US" sz="1400" dirty="0">
              <a:latin typeface="微软雅黑" panose="020B0503020204020204" pitchFamily="34" charset="-122"/>
              <a:ea typeface="微软雅黑" panose="020B0503020204020204" pitchFamily="34" charset="-122"/>
            </a:endParaRPr>
          </a:p>
        </p:txBody>
      </p:sp>
      <p:grpSp>
        <p:nvGrpSpPr>
          <p:cNvPr id="2" name="组合 5"/>
          <p:cNvGrpSpPr/>
          <p:nvPr/>
        </p:nvGrpSpPr>
        <p:grpSpPr>
          <a:xfrm>
            <a:off x="1166778" y="1285860"/>
            <a:ext cx="10501386" cy="2807742"/>
            <a:chOff x="1339182" y="2485504"/>
            <a:chExt cx="10373442" cy="3141902"/>
          </a:xfrm>
        </p:grpSpPr>
        <p:grpSp>
          <p:nvGrpSpPr>
            <p:cNvPr id="3" name="组合 2"/>
            <p:cNvGrpSpPr/>
            <p:nvPr/>
          </p:nvGrpSpPr>
          <p:grpSpPr>
            <a:xfrm>
              <a:off x="1339182" y="2492896"/>
              <a:ext cx="5239105" cy="3134510"/>
              <a:chOff x="4367809" y="2204864"/>
              <a:chExt cx="3606822" cy="4032425"/>
            </a:xfrm>
          </p:grpSpPr>
          <p:pic>
            <p:nvPicPr>
              <p:cNvPr id="11" name="图片 4" descr="xdy_begore_VZ_xdy31.bmp"/>
              <p:cNvPicPr preferRelativeResize="0"/>
              <p:nvPr/>
            </p:nvPicPr>
            <p:blipFill>
              <a:blip r:embed="rId1" cstate="print">
                <a:extLst>
                  <a:ext uri="{28A0092B-C50C-407E-A947-70E740481C1C}">
                    <a14:useLocalDpi xmlns:a14="http://schemas.microsoft.com/office/drawing/2010/main" val="0"/>
                  </a:ext>
                </a:extLst>
              </a:blip>
              <a:srcRect/>
              <a:stretch>
                <a:fillRect/>
              </a:stretch>
            </p:blipFill>
            <p:spPr bwMode="auto">
              <a:xfrm>
                <a:off x="4367809" y="2204864"/>
                <a:ext cx="1871068" cy="40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5" descr="xdy_begore_VZ_xdy32.bmp"/>
              <p:cNvPicPr preferRelativeResize="0"/>
              <p:nvPr/>
            </p:nvPicPr>
            <p:blipFill>
              <a:blip r:embed="rId2" cstate="print">
                <a:extLst>
                  <a:ext uri="{28A0092B-C50C-407E-A947-70E740481C1C}">
                    <a14:useLocalDpi xmlns:a14="http://schemas.microsoft.com/office/drawing/2010/main" val="0"/>
                  </a:ext>
                </a:extLst>
              </a:blip>
              <a:srcRect/>
              <a:stretch>
                <a:fillRect/>
              </a:stretch>
            </p:blipFill>
            <p:spPr bwMode="auto">
              <a:xfrm>
                <a:off x="6102875" y="2204864"/>
                <a:ext cx="1871756" cy="40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4"/>
            <p:cNvGrpSpPr/>
            <p:nvPr/>
          </p:nvGrpSpPr>
          <p:grpSpPr>
            <a:xfrm>
              <a:off x="6642656" y="2485504"/>
              <a:ext cx="5069968" cy="3134510"/>
              <a:chOff x="6654680" y="3120628"/>
              <a:chExt cx="5387995" cy="3134510"/>
            </a:xfrm>
          </p:grpSpPr>
          <p:pic>
            <p:nvPicPr>
              <p:cNvPr id="18" name="图片 17" descr="raw4_1.bmp"/>
              <p:cNvPicPr preferRelativeResize="0"/>
              <p:nvPr/>
            </p:nvPicPr>
            <p:blipFill>
              <a:blip r:embed="rId3" cstate="print"/>
              <a:stretch>
                <a:fillRect/>
              </a:stretch>
            </p:blipFill>
            <p:spPr>
              <a:xfrm>
                <a:off x="6654680" y="3120628"/>
                <a:ext cx="2817577" cy="3134510"/>
              </a:xfrm>
              <a:prstGeom prst="rect">
                <a:avLst/>
              </a:prstGeom>
            </p:spPr>
          </p:pic>
          <p:pic>
            <p:nvPicPr>
              <p:cNvPr id="19" name="图片 18" descr="raw4_2.bmp"/>
              <p:cNvPicPr preferRelativeResize="0"/>
              <p:nvPr/>
            </p:nvPicPr>
            <p:blipFill>
              <a:blip r:embed="rId4" cstate="print"/>
              <a:stretch>
                <a:fillRect/>
              </a:stretch>
            </p:blipFill>
            <p:spPr>
              <a:xfrm>
                <a:off x="9225098" y="3120628"/>
                <a:ext cx="2817577" cy="3134510"/>
              </a:xfrm>
              <a:prstGeom prst="rect">
                <a:avLst/>
              </a:prstGeom>
            </p:spPr>
          </p:pic>
        </p:grpSp>
      </p:grpSp>
      <p:grpSp>
        <p:nvGrpSpPr>
          <p:cNvPr id="5" name="组合 19"/>
          <p:cNvGrpSpPr/>
          <p:nvPr/>
        </p:nvGrpSpPr>
        <p:grpSpPr>
          <a:xfrm>
            <a:off x="1184426" y="4143380"/>
            <a:ext cx="10483738" cy="2286016"/>
            <a:chOff x="1555806" y="2348880"/>
            <a:chExt cx="8476363" cy="2597150"/>
          </a:xfrm>
        </p:grpSpPr>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6444" r="1270" b="2550"/>
            <a:stretch>
              <a:fillRect/>
            </a:stretch>
          </p:blipFill>
          <p:spPr bwMode="auto">
            <a:xfrm>
              <a:off x="1555806" y="2348880"/>
              <a:ext cx="4225925" cy="2597150"/>
            </a:xfrm>
            <a:prstGeom prst="rect">
              <a:avLst/>
            </a:prstGeom>
            <a:solidFill>
              <a:srgbClr val="FFFFFF"/>
            </a:solidFill>
            <a:ln w="6350">
              <a:solidFill>
                <a:srgbClr val="000000"/>
              </a:solidFill>
              <a:miter lim="800000"/>
              <a:headEnd/>
              <a:tailEnd/>
            </a:ln>
          </p:spPr>
        </p:pic>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t="6131" r="1225" b="2045"/>
            <a:stretch>
              <a:fillRect/>
            </a:stretch>
          </p:blipFill>
          <p:spPr bwMode="auto">
            <a:xfrm>
              <a:off x="5820531" y="2348881"/>
              <a:ext cx="4211638" cy="2597149"/>
            </a:xfrm>
            <a:prstGeom prst="rect">
              <a:avLst/>
            </a:prstGeom>
            <a:solidFill>
              <a:srgbClr val="FFFFFF"/>
            </a:solidFill>
            <a:ln w="6350">
              <a:solidFill>
                <a:srgbClr val="000000"/>
              </a:solidFill>
              <a:miter lim="800000"/>
              <a:headEnd/>
              <a:tailEnd/>
            </a:ln>
          </p:spPr>
        </p:pic>
      </p:grpSp>
      <p:sp>
        <p:nvSpPr>
          <p:cNvPr id="23" name="TextBox 2"/>
          <p:cNvSpPr txBox="1"/>
          <p:nvPr/>
        </p:nvSpPr>
        <p:spPr>
          <a:xfrm>
            <a:off x="1363444" y="3714752"/>
            <a:ext cx="1668890" cy="307777"/>
          </a:xfrm>
          <a:prstGeom prst="rect">
            <a:avLst/>
          </a:prstGeom>
          <a:solidFill>
            <a:schemeClr val="bg1"/>
          </a:solidFill>
        </p:spPr>
        <p:txBody>
          <a:bodyPr wrap="square" rtlCol="0">
            <a:spAutoFit/>
          </a:bodyPr>
          <a:lstStyle/>
          <a:p>
            <a:r>
              <a:rPr lang="en-US" altLang="zh-CN" sz="1400" dirty="0" err="1" smtClean="0">
                <a:latin typeface="微软雅黑" panose="020B0503020204020204" pitchFamily="34" charset="-122"/>
                <a:ea typeface="微软雅黑" panose="020B0503020204020204" pitchFamily="34" charset="-122"/>
              </a:rPr>
              <a:t>Vz</a:t>
            </a:r>
            <a:r>
              <a:rPr lang="zh-CN" altLang="en-US" sz="1400" dirty="0" smtClean="0">
                <a:latin typeface="微软雅黑" panose="020B0503020204020204" pitchFamily="34" charset="-122"/>
                <a:ea typeface="微软雅黑" panose="020B0503020204020204" pitchFamily="34" charset="-122"/>
              </a:rPr>
              <a:t>噪声去噪前数据</a:t>
            </a:r>
            <a:endParaRPr lang="zh-CN" altLang="en-US" sz="1400" dirty="0">
              <a:latin typeface="微软雅黑" panose="020B0503020204020204" pitchFamily="34" charset="-122"/>
              <a:ea typeface="微软雅黑" panose="020B0503020204020204" pitchFamily="34" charset="-122"/>
            </a:endParaRPr>
          </a:p>
        </p:txBody>
      </p:sp>
      <p:sp>
        <p:nvSpPr>
          <p:cNvPr id="24" name="TextBox 2"/>
          <p:cNvSpPr txBox="1"/>
          <p:nvPr/>
        </p:nvSpPr>
        <p:spPr>
          <a:xfrm>
            <a:off x="3930136" y="3735466"/>
            <a:ext cx="1648582" cy="307777"/>
          </a:xfrm>
          <a:prstGeom prst="rect">
            <a:avLst/>
          </a:prstGeom>
          <a:solidFill>
            <a:schemeClr val="bg1"/>
          </a:solidFill>
        </p:spPr>
        <p:txBody>
          <a:bodyPr wrap="square" rtlCol="0">
            <a:spAutoFit/>
          </a:bodyPr>
          <a:lstStyle/>
          <a:p>
            <a:r>
              <a:rPr lang="en-US" altLang="zh-CN" sz="1400" dirty="0" err="1" smtClean="0">
                <a:latin typeface="微软雅黑" panose="020B0503020204020204" pitchFamily="34" charset="-122"/>
                <a:ea typeface="微软雅黑" panose="020B0503020204020204" pitchFamily="34" charset="-122"/>
              </a:rPr>
              <a:t>Vz</a:t>
            </a:r>
            <a:r>
              <a:rPr lang="zh-CN" altLang="en-US" sz="1400" dirty="0" smtClean="0">
                <a:latin typeface="微软雅黑" panose="020B0503020204020204" pitchFamily="34" charset="-122"/>
                <a:ea typeface="微软雅黑" panose="020B0503020204020204" pitchFamily="34" charset="-122"/>
              </a:rPr>
              <a:t>噪声去噪后数据</a:t>
            </a:r>
            <a:endParaRPr lang="zh-CN" altLang="en-US" sz="1400" dirty="0">
              <a:latin typeface="微软雅黑" panose="020B0503020204020204" pitchFamily="34" charset="-122"/>
              <a:ea typeface="微软雅黑" panose="020B0503020204020204" pitchFamily="34" charset="-122"/>
            </a:endParaRPr>
          </a:p>
        </p:txBody>
      </p:sp>
      <p:sp>
        <p:nvSpPr>
          <p:cNvPr id="26" name="TextBox 2"/>
          <p:cNvSpPr txBox="1"/>
          <p:nvPr/>
        </p:nvSpPr>
        <p:spPr>
          <a:xfrm>
            <a:off x="6818538" y="3728106"/>
            <a:ext cx="2232236" cy="307777"/>
          </a:xfrm>
          <a:prstGeom prst="rect">
            <a:avLst/>
          </a:prstGeom>
          <a:solidFill>
            <a:schemeClr val="bg1"/>
          </a:solid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去</a:t>
            </a:r>
            <a:r>
              <a:rPr lang="zh-CN" altLang="en-US" sz="1400" dirty="0" smtClean="0">
                <a:latin typeface="微软雅黑" panose="020B0503020204020204" pitchFamily="34" charset="-122"/>
                <a:ea typeface="微软雅黑" panose="020B0503020204020204" pitchFamily="34" charset="-122"/>
              </a:rPr>
              <a:t>噪前数据（含交叉假频）</a:t>
            </a:r>
            <a:endParaRPr lang="zh-CN" altLang="en-US" sz="1400" dirty="0">
              <a:latin typeface="微软雅黑" panose="020B0503020204020204" pitchFamily="34" charset="-122"/>
              <a:ea typeface="微软雅黑" panose="020B0503020204020204" pitchFamily="34" charset="-122"/>
            </a:endParaRPr>
          </a:p>
        </p:txBody>
      </p:sp>
      <p:sp>
        <p:nvSpPr>
          <p:cNvPr id="27" name="TextBox 2"/>
          <p:cNvSpPr txBox="1"/>
          <p:nvPr/>
        </p:nvSpPr>
        <p:spPr>
          <a:xfrm>
            <a:off x="9230713" y="3724044"/>
            <a:ext cx="1105945" cy="307777"/>
          </a:xfrm>
          <a:prstGeom prst="rect">
            <a:avLst/>
          </a:prstGeom>
          <a:solidFill>
            <a:schemeClr val="bg1"/>
          </a:solid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去</a:t>
            </a:r>
            <a:r>
              <a:rPr lang="zh-CN" altLang="en-US" sz="1400" dirty="0" smtClean="0">
                <a:latin typeface="微软雅黑" panose="020B0503020204020204" pitchFamily="34" charset="-122"/>
                <a:ea typeface="微软雅黑" panose="020B0503020204020204" pitchFamily="34" charset="-122"/>
              </a:rPr>
              <a:t>噪后数据</a:t>
            </a:r>
            <a:endParaRPr lang="zh-CN" altLang="en-US" sz="1400" dirty="0">
              <a:latin typeface="微软雅黑" panose="020B0503020204020204" pitchFamily="34" charset="-122"/>
              <a:ea typeface="微软雅黑" panose="020B0503020204020204" pitchFamily="34" charset="-122"/>
            </a:endParaRPr>
          </a:p>
        </p:txBody>
      </p:sp>
      <p:sp>
        <p:nvSpPr>
          <p:cNvPr id="28" name="矩形 2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6</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
          <p:cNvSpPr txBox="1"/>
          <p:nvPr/>
        </p:nvSpPr>
        <p:spPr>
          <a:xfrm>
            <a:off x="4198712" y="6215082"/>
            <a:ext cx="1682974"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一步：衰减面波</a:t>
            </a:r>
            <a:endParaRPr lang="zh-CN" altLang="en-US" sz="1400" dirty="0">
              <a:latin typeface="微软雅黑" panose="020B0503020204020204" pitchFamily="34" charset="-122"/>
              <a:ea typeface="微软雅黑" panose="020B0503020204020204" pitchFamily="34" charset="-122"/>
            </a:endParaRPr>
          </a:p>
        </p:txBody>
      </p:sp>
      <p:sp>
        <p:nvSpPr>
          <p:cNvPr id="26" name="矩形 25"/>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pSp>
        <p:nvGrpSpPr>
          <p:cNvPr id="2" name="组合 10"/>
          <p:cNvGrpSpPr/>
          <p:nvPr/>
        </p:nvGrpSpPr>
        <p:grpSpPr>
          <a:xfrm>
            <a:off x="768599" y="2214554"/>
            <a:ext cx="11160049" cy="3952460"/>
            <a:chOff x="-384720" y="710948"/>
            <a:chExt cx="7200000" cy="4320000"/>
          </a:xfrm>
        </p:grpSpPr>
        <p:pic>
          <p:nvPicPr>
            <p:cNvPr id="12" name="图片 11" descr="raw7.gif"/>
            <p:cNvPicPr preferRelativeResize="0"/>
            <p:nvPr/>
          </p:nvPicPr>
          <p:blipFill rotWithShape="1">
            <a:blip r:embed="rId1" cstate="print"/>
            <a:srcRect l="1290" t="11151" r="1698" b="4840"/>
            <a:stretch>
              <a:fillRect/>
            </a:stretch>
          </p:blipFill>
          <p:spPr>
            <a:xfrm>
              <a:off x="-384720" y="710948"/>
              <a:ext cx="1800000" cy="4320000"/>
            </a:xfrm>
            <a:prstGeom prst="rect">
              <a:avLst/>
            </a:prstGeom>
          </p:spPr>
        </p:pic>
        <p:pic>
          <p:nvPicPr>
            <p:cNvPr id="13" name="图片 12" descr="raw8.gif"/>
            <p:cNvPicPr preferRelativeResize="0"/>
            <p:nvPr/>
          </p:nvPicPr>
          <p:blipFill rotWithShape="1">
            <a:blip r:embed="rId2" cstate="print"/>
            <a:srcRect l="791" t="11136" r="2198" b="4243"/>
            <a:stretch>
              <a:fillRect/>
            </a:stretch>
          </p:blipFill>
          <p:spPr>
            <a:xfrm>
              <a:off x="1415280" y="710948"/>
              <a:ext cx="1800000" cy="4320000"/>
            </a:xfrm>
            <a:prstGeom prst="rect">
              <a:avLst/>
            </a:prstGeom>
          </p:spPr>
        </p:pic>
        <p:pic>
          <p:nvPicPr>
            <p:cNvPr id="14" name="图片 13" descr="raw9.gif"/>
            <p:cNvPicPr preferRelativeResize="0"/>
            <p:nvPr/>
          </p:nvPicPr>
          <p:blipFill rotWithShape="1">
            <a:blip r:embed="rId3" cstate="print"/>
            <a:srcRect l="1000" t="10668" r="1989" b="3989"/>
            <a:stretch>
              <a:fillRect/>
            </a:stretch>
          </p:blipFill>
          <p:spPr>
            <a:xfrm>
              <a:off x="5015280" y="710948"/>
              <a:ext cx="1800000" cy="4320000"/>
            </a:xfrm>
            <a:prstGeom prst="rect">
              <a:avLst/>
            </a:prstGeom>
          </p:spPr>
        </p:pic>
        <p:pic>
          <p:nvPicPr>
            <p:cNvPr id="17" name="图片 16" descr="raw10.gif"/>
            <p:cNvPicPr preferRelativeResize="0"/>
            <p:nvPr/>
          </p:nvPicPr>
          <p:blipFill rotWithShape="1">
            <a:blip r:embed="rId4" cstate="print"/>
            <a:srcRect l="1087" t="10657" r="1903" b="4000"/>
            <a:stretch>
              <a:fillRect/>
            </a:stretch>
          </p:blipFill>
          <p:spPr>
            <a:xfrm>
              <a:off x="3215280" y="710948"/>
              <a:ext cx="1800000" cy="4320000"/>
            </a:xfrm>
            <a:prstGeom prst="rect">
              <a:avLst/>
            </a:prstGeom>
          </p:spPr>
        </p:pic>
      </p:grpSp>
      <p:sp>
        <p:nvSpPr>
          <p:cNvPr id="15" name="矩形 14"/>
          <p:cNvSpPr/>
          <p:nvPr/>
        </p:nvSpPr>
        <p:spPr>
          <a:xfrm>
            <a:off x="666712" y="642918"/>
            <a:ext cx="11382412" cy="1532727"/>
          </a:xfrm>
          <a:prstGeom prst="rect">
            <a:avLst/>
          </a:prstGeom>
        </p:spPr>
        <p:txBody>
          <a:bodyPr wrap="square">
            <a:spAutoFit/>
          </a:bodyPr>
          <a:lstStyle/>
          <a:p>
            <a:pPr>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CohNoiRem3D</a:t>
            </a:r>
            <a:r>
              <a:rPr lang="zh-CN" altLang="en-US" sz="2400" b="1" kern="100" dirty="0" smtClean="0">
                <a:solidFill>
                  <a:srgbClr val="000000"/>
                </a:solidFill>
                <a:latin typeface="微软雅黑" panose="020B0503020204020204" pitchFamily="34" charset="-122"/>
                <a:ea typeface="微软雅黑" panose="020B0503020204020204" pitchFamily="34" charset="-122"/>
              </a:rPr>
              <a:t>缺点：</a:t>
            </a:r>
            <a:r>
              <a:rPr lang="zh-CN" altLang="en-US" sz="2400" kern="100" dirty="0" smtClean="0">
                <a:solidFill>
                  <a:srgbClr val="000000"/>
                </a:solidFill>
                <a:latin typeface="微软雅黑" panose="020B0503020204020204" pitchFamily="34" charset="-122"/>
                <a:ea typeface="微软雅黑" panose="020B0503020204020204" pitchFamily="34" charset="-122"/>
              </a:rPr>
              <a:t>不适合频散严重的面波以及复杂线性干扰噪声压制处理。对噪声复杂，面波视速度变化大、频率差别大的不同类别噪声，本方法可以采用分步串联方式进行压制。</a:t>
            </a:r>
            <a:endParaRPr lang="zh-CN" altLang="en-US" sz="2400" kern="100" dirty="0" smtClean="0">
              <a:solidFill>
                <a:srgbClr val="000000"/>
              </a:solidFill>
              <a:latin typeface="微软雅黑" panose="020B0503020204020204" pitchFamily="34" charset="-122"/>
              <a:ea typeface="微软雅黑" panose="020B0503020204020204" pitchFamily="34" charset="-122"/>
            </a:endParaRPr>
          </a:p>
        </p:txBody>
      </p:sp>
      <p:sp>
        <p:nvSpPr>
          <p:cNvPr id="16" name="TextBox 2"/>
          <p:cNvSpPr txBox="1"/>
          <p:nvPr/>
        </p:nvSpPr>
        <p:spPr>
          <a:xfrm>
            <a:off x="6770480" y="6193057"/>
            <a:ext cx="2040164"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二步：衰减线性干扰</a:t>
            </a:r>
            <a:endParaRPr lang="zh-CN" altLang="en-US" sz="1400" dirty="0">
              <a:latin typeface="微软雅黑" panose="020B0503020204020204" pitchFamily="34" charset="-122"/>
              <a:ea typeface="微软雅黑" panose="020B0503020204020204" pitchFamily="34" charset="-122"/>
            </a:endParaRPr>
          </a:p>
        </p:txBody>
      </p:sp>
      <p:sp>
        <p:nvSpPr>
          <p:cNvPr id="18" name="TextBox 2"/>
          <p:cNvSpPr txBox="1"/>
          <p:nvPr/>
        </p:nvSpPr>
        <p:spPr>
          <a:xfrm>
            <a:off x="9525024" y="6215082"/>
            <a:ext cx="2214578"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三步：衰减残余线性干扰</a:t>
            </a:r>
            <a:endParaRPr lang="zh-CN" altLang="en-US" sz="1400" dirty="0">
              <a:latin typeface="微软雅黑" panose="020B0503020204020204" pitchFamily="34" charset="-122"/>
              <a:ea typeface="微软雅黑" panose="020B0503020204020204" pitchFamily="34" charset="-122"/>
            </a:endParaRPr>
          </a:p>
        </p:txBody>
      </p:sp>
      <p:sp>
        <p:nvSpPr>
          <p:cNvPr id="19" name="TextBox 2"/>
          <p:cNvSpPr txBox="1"/>
          <p:nvPr/>
        </p:nvSpPr>
        <p:spPr>
          <a:xfrm>
            <a:off x="1595406" y="6225840"/>
            <a:ext cx="1000132" cy="307777"/>
          </a:xfrm>
          <a:prstGeom prst="rect">
            <a:avLst/>
          </a:prstGeom>
          <a:no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原始数据</a:t>
            </a:r>
            <a:endParaRPr lang="zh-CN" altLang="en-US" sz="1400" dirty="0">
              <a:latin typeface="微软雅黑" panose="020B0503020204020204" pitchFamily="34" charset="-122"/>
              <a:ea typeface="微软雅黑" panose="020B0503020204020204" pitchFamily="34" charset="-122"/>
            </a:endParaRPr>
          </a:p>
        </p:txBody>
      </p:sp>
      <p:sp>
        <p:nvSpPr>
          <p:cNvPr id="21" name="矩形 20"/>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6</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4" name="直接箭头连接符 3"/>
          <p:cNvCxnSpPr/>
          <p:nvPr/>
        </p:nvCxnSpPr>
        <p:spPr>
          <a:xfrm flipH="1" flipV="1">
            <a:off x="1343472" y="4581128"/>
            <a:ext cx="144016"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5805334" y="3717032"/>
            <a:ext cx="142306"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flipV="1">
            <a:off x="3935760" y="3880832"/>
            <a:ext cx="144016" cy="196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8328248" y="4519090"/>
            <a:ext cx="302613" cy="170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flipV="1">
            <a:off x="7084548" y="4581128"/>
            <a:ext cx="253888" cy="1930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623392" y="675340"/>
            <a:ext cx="11377264" cy="646331"/>
          </a:xfrm>
          <a:prstGeom prst="rect">
            <a:avLst/>
          </a:prstGeom>
        </p:spPr>
        <p:txBody>
          <a:bodyPr wrap="square">
            <a:spAutoFit/>
          </a:bodyPr>
          <a:lstStyle/>
          <a:p>
            <a:pPr marL="0" marR="0" lvl="0" indent="0" algn="l" defTabSz="1219200" rtl="0" eaLnBrk="1" fontAlgn="auto" latinLnBrk="0" hangingPunct="1">
              <a:lnSpc>
                <a:spcPct val="150000"/>
              </a:lnSpc>
              <a:spcBef>
                <a:spcPts val="0"/>
              </a:spcBef>
              <a:spcAft>
                <a:spcPts val="0"/>
              </a:spcAft>
              <a:buClrTx/>
              <a:buSzTx/>
              <a:buFontTx/>
              <a:buNone/>
              <a:defRPr/>
            </a:pPr>
            <a:r>
              <a:rPr kumimoji="0" lang="en-US" altLang="zh-CN"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GeoEast2023</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批量处理模块共</a:t>
            </a:r>
            <a:r>
              <a:rPr kumimoji="0" lang="en-US" altLang="zh-CN" sz="24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425</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个，其中噪音压制相关的模块</a:t>
            </a:r>
            <a:r>
              <a:rPr kumimoji="0" lang="en-US" altLang="zh-CN" sz="24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86</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个</a:t>
            </a:r>
            <a:r>
              <a:rPr kumimoji="0" lang="en-US" altLang="zh-CN"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约占</a:t>
            </a:r>
            <a:r>
              <a:rPr kumimoji="0" lang="en-US" altLang="zh-CN" sz="24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20%</a:t>
            </a: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00" cap="none" spc="0" normalizeH="0" baseline="0" noProof="0" dirty="0" smtClean="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a:t>
            </a:r>
            <a:endParaRPr kumimoji="0" lang="zh-CN" altLang="en-US" sz="2400" b="0" i="0" u="none" strike="noStrike" kern="1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grpSp>
        <p:nvGrpSpPr>
          <p:cNvPr id="2" name="组合 44"/>
          <p:cNvGrpSpPr/>
          <p:nvPr/>
        </p:nvGrpSpPr>
        <p:grpSpPr>
          <a:xfrm>
            <a:off x="407368" y="1321671"/>
            <a:ext cx="2098263" cy="5261069"/>
            <a:chOff x="791613" y="1643379"/>
            <a:chExt cx="1728192" cy="478597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1613" y="1643379"/>
              <a:ext cx="1728192" cy="4781890"/>
            </a:xfrm>
            <a:prstGeom prst="rect">
              <a:avLst/>
            </a:prstGeom>
          </p:spPr>
        </p:pic>
        <p:sp>
          <p:nvSpPr>
            <p:cNvPr id="28" name="矩形 27"/>
            <p:cNvSpPr/>
            <p:nvPr/>
          </p:nvSpPr>
          <p:spPr>
            <a:xfrm>
              <a:off x="983432" y="3512403"/>
              <a:ext cx="840509" cy="281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矩形 28"/>
            <p:cNvSpPr/>
            <p:nvPr/>
          </p:nvSpPr>
          <p:spPr>
            <a:xfrm>
              <a:off x="993823" y="4334660"/>
              <a:ext cx="840509" cy="126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矩形 29"/>
            <p:cNvSpPr/>
            <p:nvPr/>
          </p:nvSpPr>
          <p:spPr>
            <a:xfrm>
              <a:off x="1009746" y="5301208"/>
              <a:ext cx="840509" cy="420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矩形 37"/>
            <p:cNvSpPr/>
            <p:nvPr/>
          </p:nvSpPr>
          <p:spPr>
            <a:xfrm>
              <a:off x="1004887" y="5988078"/>
              <a:ext cx="840509" cy="441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017" y="1282041"/>
            <a:ext cx="2917818" cy="5357826"/>
          </a:xfrm>
          <a:prstGeom prst="rect">
            <a:avLst/>
          </a:prstGeom>
        </p:spPr>
      </p:pic>
      <p:grpSp>
        <p:nvGrpSpPr>
          <p:cNvPr id="4" name="组合 45"/>
          <p:cNvGrpSpPr/>
          <p:nvPr/>
        </p:nvGrpSpPr>
        <p:grpSpPr>
          <a:xfrm>
            <a:off x="5530573" y="1228034"/>
            <a:ext cx="3079270" cy="5443858"/>
            <a:chOff x="5461469" y="1333861"/>
            <a:chExt cx="3079270" cy="5443858"/>
          </a:xfrm>
        </p:grpSpPr>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303" y="6396185"/>
              <a:ext cx="2299890" cy="221295"/>
            </a:xfrm>
            <a:prstGeom prst="rect">
              <a:avLst/>
            </a:prstGeom>
          </p:spPr>
        </p:pic>
        <p:pic>
          <p:nvPicPr>
            <p:cNvPr id="27" name="图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469" y="1333861"/>
              <a:ext cx="3079270" cy="2167147"/>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938" y="3458083"/>
              <a:ext cx="2779092" cy="2344643"/>
            </a:xfrm>
            <a:prstGeom prst="rect">
              <a:avLst/>
            </a:prstGeom>
          </p:spPr>
        </p:pic>
        <p:pic>
          <p:nvPicPr>
            <p:cNvPr id="40" name="图片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3911" y="5780809"/>
              <a:ext cx="2405613" cy="184479"/>
            </a:xfrm>
            <a:prstGeom prst="rect">
              <a:avLst/>
            </a:prstGeom>
          </p:spPr>
        </p:pic>
        <p:pic>
          <p:nvPicPr>
            <p:cNvPr id="41" name="图片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1860" y="5953595"/>
              <a:ext cx="2952329" cy="496786"/>
            </a:xfrm>
            <a:prstGeom prst="rect">
              <a:avLst/>
            </a:prstGeom>
          </p:spPr>
        </p:pic>
        <p:pic>
          <p:nvPicPr>
            <p:cNvPr id="42" name="图片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2305" y="6588054"/>
              <a:ext cx="2762508" cy="189665"/>
            </a:xfrm>
            <a:prstGeom prst="rect">
              <a:avLst/>
            </a:prstGeom>
          </p:spPr>
        </p:pic>
      </p:grpSp>
      <p:sp>
        <p:nvSpPr>
          <p:cNvPr id="25" name="矩形 24"/>
          <p:cNvSpPr/>
          <p:nvPr/>
        </p:nvSpPr>
        <p:spPr>
          <a:xfrm>
            <a:off x="2809851" y="1571612"/>
            <a:ext cx="5663317" cy="5143536"/>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31"/>
          <p:cNvGrpSpPr/>
          <p:nvPr/>
        </p:nvGrpSpPr>
        <p:grpSpPr>
          <a:xfrm>
            <a:off x="8375504" y="1348482"/>
            <a:ext cx="3472299" cy="4992370"/>
            <a:chOff x="8375504" y="1348482"/>
            <a:chExt cx="3472299" cy="4992370"/>
          </a:xfrm>
        </p:grpSpPr>
        <p:grpSp>
          <p:nvGrpSpPr>
            <p:cNvPr id="9" name="组合 46"/>
            <p:cNvGrpSpPr/>
            <p:nvPr/>
          </p:nvGrpSpPr>
          <p:grpSpPr>
            <a:xfrm>
              <a:off x="8375504" y="1348482"/>
              <a:ext cx="3472299" cy="4992370"/>
              <a:chOff x="8294192" y="1403815"/>
              <a:chExt cx="3472299" cy="4992370"/>
            </a:xfrm>
          </p:grpSpPr>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6924" y="4332196"/>
                <a:ext cx="3185759" cy="1069728"/>
              </a:xfrm>
              <a:prstGeom prst="rect">
                <a:avLst/>
              </a:prstGeom>
            </p:spPr>
          </p:pic>
          <p:pic>
            <p:nvPicPr>
              <p:cNvPr id="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5610" y="1403815"/>
                <a:ext cx="2833596" cy="1851094"/>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94192" y="3215551"/>
                <a:ext cx="3293558" cy="1172537"/>
              </a:xfrm>
              <a:prstGeom prst="rect">
                <a:avLst/>
              </a:prstGeom>
            </p:spPr>
          </p:pic>
          <p:pic>
            <p:nvPicPr>
              <p:cNvPr id="43" name="图片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66240" y="5769667"/>
                <a:ext cx="3300251" cy="626518"/>
              </a:xfrm>
              <a:prstGeom prst="rect">
                <a:avLst/>
              </a:prstGeom>
            </p:spPr>
          </p:pic>
          <p:pic>
            <p:nvPicPr>
              <p:cNvPr id="44" name="图片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8386" y="5567640"/>
                <a:ext cx="2871917" cy="220239"/>
              </a:xfrm>
              <a:prstGeom prst="rect">
                <a:avLst/>
              </a:prstGeom>
            </p:spPr>
          </p:pic>
        </p:grpSp>
        <p:sp>
          <p:nvSpPr>
            <p:cNvPr id="31" name="矩形 30"/>
            <p:cNvSpPr/>
            <p:nvPr/>
          </p:nvSpPr>
          <p:spPr>
            <a:xfrm>
              <a:off x="9670714" y="5286388"/>
              <a:ext cx="497252" cy="338554"/>
            </a:xfrm>
            <a:prstGeom prst="rect">
              <a:avLst/>
            </a:prstGeom>
          </p:spPr>
          <p:txBody>
            <a:bodyPr wrap="none">
              <a:spAutoFit/>
            </a:bodyPr>
            <a:lstStyle/>
            <a:p>
              <a:r>
                <a:rPr lang="en-US" altLang="zh-CN" sz="1600" b="1" dirty="0" err="1" smtClean="0">
                  <a:solidFill>
                    <a:srgbClr val="00B050"/>
                  </a:solidFill>
                  <a:latin typeface="+mj-ea"/>
                  <a:ea typeface="+mj-ea"/>
                </a:rPr>
                <a:t>vsp</a:t>
              </a:r>
              <a:endParaRPr lang="zh-CN" altLang="en-US" sz="1600" b="1" dirty="0">
                <a:solidFill>
                  <a:srgbClr val="00B050"/>
                </a:solidFill>
                <a:latin typeface="+mj-ea"/>
                <a:ea typeface="+mj-ea"/>
              </a:endParaRPr>
            </a:p>
          </p:txBody>
        </p:sp>
      </p:grpSp>
      <p:sp>
        <p:nvSpPr>
          <p:cNvPr id="32" name="矩形 31"/>
          <p:cNvSpPr/>
          <p:nvPr/>
        </p:nvSpPr>
        <p:spPr>
          <a:xfrm>
            <a:off x="3667108" y="-71462"/>
            <a:ext cx="2768707" cy="830997"/>
          </a:xfrm>
          <a:prstGeom prst="rect">
            <a:avLst/>
          </a:prstGeom>
        </p:spPr>
        <p:txBody>
          <a:bodyPr wrap="none">
            <a:spAutoFit/>
          </a:bodyPr>
          <a:lstStyle/>
          <a:p>
            <a:pPr indent="539750">
              <a:lnSpc>
                <a:spcPct val="150000"/>
              </a:lnSpc>
            </a:pPr>
            <a:r>
              <a:rPr lang="zh-CN" altLang="en-US" sz="3200" b="1" dirty="0" smtClean="0">
                <a:latin typeface="微软雅黑" panose="020B0503020204020204" pitchFamily="34" charset="-122"/>
                <a:ea typeface="微软雅黑" panose="020B0503020204020204" pitchFamily="34" charset="-122"/>
              </a:rPr>
              <a:t>      概    况</a:t>
            </a:r>
            <a:endParaRPr lang="en-US" altLang="zh-CN" sz="3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666712" y="642918"/>
            <a:ext cx="6858048" cy="572464"/>
          </a:xfrm>
          <a:prstGeom prst="rect">
            <a:avLst/>
          </a:prstGeom>
        </p:spPr>
        <p:txBody>
          <a:bodyPr wrap="square">
            <a:spAutoFit/>
          </a:bodyPr>
          <a:lstStyle/>
          <a:p>
            <a:pPr>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CohNoiRem3D</a:t>
            </a:r>
            <a:r>
              <a:rPr lang="zh-CN" altLang="en-US" sz="2400" b="1" kern="100" dirty="0" smtClean="0">
                <a:solidFill>
                  <a:srgbClr val="000000"/>
                </a:solidFill>
                <a:latin typeface="微软雅黑" panose="020B0503020204020204" pitchFamily="34" charset="-122"/>
                <a:ea typeface="微软雅黑" panose="020B0503020204020204" pitchFamily="34" charset="-122"/>
              </a:rPr>
              <a:t>与西方软件噪声压制效果对比</a:t>
            </a:r>
            <a:endParaRPr lang="zh-CN" altLang="en-US" sz="2400" kern="100" dirty="0" smtClean="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6</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24"/>
          <p:cNvGrpSpPr/>
          <p:nvPr/>
        </p:nvGrpSpPr>
        <p:grpSpPr>
          <a:xfrm>
            <a:off x="952464" y="1214422"/>
            <a:ext cx="10644262" cy="2571768"/>
            <a:chOff x="1309654" y="1857364"/>
            <a:chExt cx="7377784" cy="4320000"/>
          </a:xfrm>
        </p:grpSpPr>
        <p:pic>
          <p:nvPicPr>
            <p:cNvPr id="20" name="图片 2" descr="Snap1.gif"/>
            <p:cNvPicPr preferRelativeResize="0"/>
            <p:nvPr/>
          </p:nvPicPr>
          <p:blipFill>
            <a:blip r:embed="rId1" cstate="print"/>
            <a:srcRect t="6078" r="1493"/>
            <a:stretch>
              <a:fillRect/>
            </a:stretch>
          </p:blipFill>
          <p:spPr bwMode="auto">
            <a:xfrm>
              <a:off x="1309654" y="1857364"/>
              <a:ext cx="2520000" cy="4320000"/>
            </a:xfrm>
            <a:prstGeom prst="rect">
              <a:avLst/>
            </a:prstGeom>
            <a:noFill/>
            <a:ln w="9525">
              <a:noFill/>
              <a:miter lim="800000"/>
              <a:headEnd/>
              <a:tailEnd/>
            </a:ln>
          </p:spPr>
        </p:pic>
        <p:pic>
          <p:nvPicPr>
            <p:cNvPr id="22" name="图片 2" descr="Snap3.gif"/>
            <p:cNvPicPr preferRelativeResize="0"/>
            <p:nvPr/>
          </p:nvPicPr>
          <p:blipFill>
            <a:blip r:embed="rId2" cstate="print"/>
            <a:srcRect t="6078" r="2529"/>
            <a:stretch>
              <a:fillRect/>
            </a:stretch>
          </p:blipFill>
          <p:spPr bwMode="auto">
            <a:xfrm>
              <a:off x="3727788" y="1857364"/>
              <a:ext cx="2520000" cy="4320000"/>
            </a:xfrm>
            <a:prstGeom prst="rect">
              <a:avLst/>
            </a:prstGeom>
            <a:noFill/>
            <a:ln w="9525">
              <a:noFill/>
              <a:miter lim="800000"/>
              <a:headEnd/>
              <a:tailEnd/>
            </a:ln>
          </p:spPr>
        </p:pic>
        <p:pic>
          <p:nvPicPr>
            <p:cNvPr id="23" name="图片 2" descr="Snap4.gif"/>
            <p:cNvPicPr preferRelativeResize="0"/>
            <p:nvPr/>
          </p:nvPicPr>
          <p:blipFill>
            <a:blip r:embed="rId3" cstate="print"/>
            <a:srcRect t="6078" r="1648"/>
            <a:stretch>
              <a:fillRect/>
            </a:stretch>
          </p:blipFill>
          <p:spPr bwMode="auto">
            <a:xfrm>
              <a:off x="6167438" y="1857364"/>
              <a:ext cx="2520000" cy="4320000"/>
            </a:xfrm>
            <a:prstGeom prst="rect">
              <a:avLst/>
            </a:prstGeom>
            <a:noFill/>
            <a:ln w="9525">
              <a:noFill/>
              <a:miter lim="800000"/>
              <a:headEnd/>
              <a:tailEnd/>
            </a:ln>
          </p:spPr>
        </p:pic>
      </p:grpSp>
      <p:sp>
        <p:nvSpPr>
          <p:cNvPr id="27" name="TextBox 2"/>
          <p:cNvSpPr txBox="1"/>
          <p:nvPr/>
        </p:nvSpPr>
        <p:spPr>
          <a:xfrm>
            <a:off x="5095868" y="6335933"/>
            <a:ext cx="2714644" cy="307777"/>
          </a:xfrm>
          <a:prstGeom prst="rect">
            <a:avLst/>
          </a:prstGeom>
          <a:solidFill>
            <a:schemeClr val="bg1"/>
          </a:solid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压制后噪声（西方</a:t>
            </a:r>
            <a:r>
              <a:rPr lang="en-US" altLang="zh-CN" sz="1400" dirty="0" smtClean="0">
                <a:latin typeface="微软雅黑" panose="020B0503020204020204" pitchFamily="34" charset="-122"/>
                <a:ea typeface="微软雅黑" panose="020B0503020204020204" pitchFamily="34" charset="-122"/>
              </a:rPr>
              <a:t>omega</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grpSp>
        <p:nvGrpSpPr>
          <p:cNvPr id="3" name="组合 11"/>
          <p:cNvGrpSpPr/>
          <p:nvPr/>
        </p:nvGrpSpPr>
        <p:grpSpPr>
          <a:xfrm>
            <a:off x="4452926" y="3775432"/>
            <a:ext cx="7143800" cy="2571768"/>
            <a:chOff x="452398" y="1285860"/>
            <a:chExt cx="5655324" cy="4320000"/>
          </a:xfrm>
        </p:grpSpPr>
        <p:pic>
          <p:nvPicPr>
            <p:cNvPr id="13" name="图片 2" descr="Snap6.gif"/>
            <p:cNvPicPr preferRelativeResize="0"/>
            <p:nvPr/>
          </p:nvPicPr>
          <p:blipFill>
            <a:blip r:embed="rId4" cstate="print"/>
            <a:srcRect t="6078" r="1648"/>
            <a:stretch>
              <a:fillRect/>
            </a:stretch>
          </p:blipFill>
          <p:spPr bwMode="auto">
            <a:xfrm>
              <a:off x="452398" y="1285860"/>
              <a:ext cx="2880000" cy="4320000"/>
            </a:xfrm>
            <a:prstGeom prst="rect">
              <a:avLst/>
            </a:prstGeom>
            <a:noFill/>
            <a:ln w="9525">
              <a:noFill/>
              <a:miter lim="800000"/>
              <a:headEnd/>
              <a:tailEnd/>
            </a:ln>
          </p:spPr>
        </p:pic>
        <p:pic>
          <p:nvPicPr>
            <p:cNvPr id="14" name="图片 2" descr="Snap7.gif"/>
            <p:cNvPicPr preferRelativeResize="0"/>
            <p:nvPr/>
          </p:nvPicPr>
          <p:blipFill>
            <a:blip r:embed="rId5" cstate="print"/>
            <a:srcRect t="6078" r="1648"/>
            <a:stretch>
              <a:fillRect/>
            </a:stretch>
          </p:blipFill>
          <p:spPr bwMode="auto">
            <a:xfrm>
              <a:off x="3227722" y="1285860"/>
              <a:ext cx="2880000" cy="4320000"/>
            </a:xfrm>
            <a:prstGeom prst="rect">
              <a:avLst/>
            </a:prstGeom>
            <a:noFill/>
            <a:ln w="9525">
              <a:noFill/>
              <a:miter lim="800000"/>
              <a:headEnd/>
              <a:tailEnd/>
            </a:ln>
          </p:spPr>
        </p:pic>
      </p:grpSp>
      <p:sp>
        <p:nvSpPr>
          <p:cNvPr id="16" name="TextBox 2"/>
          <p:cNvSpPr txBox="1"/>
          <p:nvPr/>
        </p:nvSpPr>
        <p:spPr>
          <a:xfrm>
            <a:off x="5024430" y="3571876"/>
            <a:ext cx="2643206" cy="307777"/>
          </a:xfrm>
          <a:prstGeom prst="rect">
            <a:avLst/>
          </a:prstGeom>
          <a:solidFill>
            <a:schemeClr val="bg1"/>
          </a:solid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噪声压制后数据（西方</a:t>
            </a:r>
            <a:r>
              <a:rPr lang="en-US" altLang="zh-CN" sz="1400" dirty="0" smtClean="0">
                <a:latin typeface="微软雅黑" panose="020B0503020204020204" pitchFamily="34" charset="-122"/>
                <a:ea typeface="微软雅黑" panose="020B0503020204020204" pitchFamily="34" charset="-122"/>
              </a:rPr>
              <a:t>omega</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7" name="TextBox 2"/>
          <p:cNvSpPr txBox="1"/>
          <p:nvPr/>
        </p:nvSpPr>
        <p:spPr>
          <a:xfrm>
            <a:off x="8596330" y="3571876"/>
            <a:ext cx="2357454" cy="307777"/>
          </a:xfrm>
          <a:prstGeom prst="rect">
            <a:avLst/>
          </a:prstGeom>
          <a:solidFill>
            <a:schemeClr val="bg1"/>
          </a:solid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噪声压制后数据（</a:t>
            </a:r>
            <a:r>
              <a:rPr lang="en-US" altLang="zh-CN" sz="1400" dirty="0" err="1" smtClean="0">
                <a:latin typeface="微软雅黑" panose="020B0503020204020204" pitchFamily="34" charset="-122"/>
                <a:ea typeface="微软雅黑" panose="020B0503020204020204" pitchFamily="34" charset="-122"/>
              </a:rPr>
              <a:t>GeoEast</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18" name="TextBox 2"/>
          <p:cNvSpPr txBox="1"/>
          <p:nvPr/>
        </p:nvSpPr>
        <p:spPr>
          <a:xfrm>
            <a:off x="1809720" y="3571367"/>
            <a:ext cx="1500198" cy="307777"/>
          </a:xfrm>
          <a:prstGeom prst="rect">
            <a:avLst/>
          </a:prstGeom>
          <a:solidFill>
            <a:schemeClr val="bg1"/>
          </a:solid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噪声压制前数据</a:t>
            </a:r>
            <a:endParaRPr lang="zh-CN" altLang="en-US" sz="1400" dirty="0">
              <a:latin typeface="微软雅黑" panose="020B0503020204020204" pitchFamily="34" charset="-122"/>
              <a:ea typeface="微软雅黑" panose="020B0503020204020204" pitchFamily="34" charset="-122"/>
            </a:endParaRPr>
          </a:p>
        </p:txBody>
      </p:sp>
      <p:sp>
        <p:nvSpPr>
          <p:cNvPr id="25" name="TextBox 2"/>
          <p:cNvSpPr txBox="1"/>
          <p:nvPr/>
        </p:nvSpPr>
        <p:spPr>
          <a:xfrm>
            <a:off x="8739206" y="6335933"/>
            <a:ext cx="2071702" cy="307777"/>
          </a:xfrm>
          <a:prstGeom prst="rect">
            <a:avLst/>
          </a:prstGeom>
          <a:solidFill>
            <a:schemeClr val="bg1"/>
          </a:solidFill>
        </p:spPr>
        <p:txBody>
          <a:bodyPr wrap="square" rtlCol="0">
            <a:spAutoFit/>
          </a:bodyPr>
          <a:lstStyle/>
          <a:p>
            <a:r>
              <a:rPr lang="zh-CN" altLang="en-US" sz="1400" dirty="0" smtClean="0">
                <a:latin typeface="微软雅黑" panose="020B0503020204020204" pitchFamily="34" charset="-122"/>
                <a:ea typeface="微软雅黑" panose="020B0503020204020204" pitchFamily="34" charset="-122"/>
              </a:rPr>
              <a:t>压制后噪声（</a:t>
            </a:r>
            <a:r>
              <a:rPr lang="en-US" altLang="zh-CN" sz="1400" dirty="0" err="1" smtClean="0">
                <a:latin typeface="微软雅黑" panose="020B0503020204020204" pitchFamily="34" charset="-122"/>
                <a:ea typeface="微软雅黑" panose="020B0503020204020204" pitchFamily="34" charset="-122"/>
              </a:rPr>
              <a:t>GeoEast</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29" name="矩形 28"/>
          <p:cNvSpPr/>
          <p:nvPr/>
        </p:nvSpPr>
        <p:spPr>
          <a:xfrm>
            <a:off x="881026" y="4182289"/>
            <a:ext cx="3571900" cy="1532727"/>
          </a:xfrm>
          <a:prstGeom prst="rect">
            <a:avLst/>
          </a:prstGeom>
        </p:spPr>
        <p:txBody>
          <a:bodyPr wrap="square">
            <a:spAutoFit/>
          </a:bodyPr>
          <a:lstStyle/>
          <a:p>
            <a:pPr>
              <a:lnSpc>
                <a:spcPct val="130000"/>
              </a:lnSpc>
            </a:pPr>
            <a:r>
              <a:rPr lang="zh-CN" altLang="en-US" dirty="0" smtClean="0"/>
              <a:t>     通过对比分析：该方法与西方软件噪声压制方法效果大致相当，都能衰减面波，噪声无信号，保真度较高。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52757"/>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1023902" y="2428868"/>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4253219"/>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14422"/>
            <a:ext cx="8532660" cy="1052596"/>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、频率扫描确定面波分布频带范围。</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、估算面波视速度范围。</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2786058"/>
            <a:ext cx="10072758" cy="1421928"/>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FK</a:t>
            </a:r>
            <a:r>
              <a:rPr lang="zh-CN" altLang="en-US" sz="2400" dirty="0" smtClean="0">
                <a:latin typeface="微软雅黑" panose="020B0503020204020204" pitchFamily="34" charset="-122"/>
                <a:ea typeface="微软雅黑" panose="020B0503020204020204" pitchFamily="34" charset="-122"/>
              </a:rPr>
              <a:t>面波衰减采用分频，分类，分时的噪声压制策略，可以利用批量或者交付方式压制噪声，效率高，衰减精度高，适合较规则面波的压制处理，能在一定程度上满足面波衰减需求。</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309654" y="4750857"/>
            <a:ext cx="10429948" cy="535531"/>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问题：噪声压制容易产生假频或者蚯蚓化现象，严重时可能影响后续处理。</a:t>
            </a:r>
            <a:endParaRPr lang="en-US" altLang="zh-CN" sz="24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6</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矩形 12"/>
          <p:cNvSpPr/>
          <p:nvPr/>
        </p:nvSpPr>
        <p:spPr>
          <a:xfrm>
            <a:off x="1309654" y="5225708"/>
            <a:ext cx="9858444"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策略：判断本工区是否适合采用</a:t>
            </a:r>
            <a:r>
              <a:rPr lang="en-US" altLang="zh-CN" sz="2400" dirty="0" smtClean="0">
                <a:latin typeface="微软雅黑" panose="020B0503020204020204" pitchFamily="34" charset="-122"/>
                <a:ea typeface="微软雅黑" panose="020B0503020204020204" pitchFamily="34" charset="-122"/>
              </a:rPr>
              <a:t>FK</a:t>
            </a:r>
            <a:r>
              <a:rPr lang="zh-CN" altLang="en-US" sz="2400" dirty="0" smtClean="0">
                <a:latin typeface="微软雅黑" panose="020B0503020204020204" pitchFamily="34" charset="-122"/>
                <a:ea typeface="微软雅黑" panose="020B0503020204020204" pitchFamily="34" charset="-122"/>
              </a:rPr>
              <a:t>面波衰减方法，如果不适合可以选择其它面波压制技术和方法：倾角时差扫描法，自适应面波衰减法等。</a:t>
            </a:r>
            <a:endParaRPr lang="en-US" altLang="zh-CN" sz="2400" dirty="0" smtClean="0">
              <a:latin typeface="微软雅黑" panose="020B0503020204020204" pitchFamily="34" charset="-122"/>
              <a:ea typeface="微软雅黑" panose="020B0503020204020204" pitchFamily="34" charset="-122"/>
            </a:endParaRPr>
          </a:p>
        </p:txBody>
      </p:sp>
      <p:sp>
        <p:nvSpPr>
          <p:cNvPr id="14" name="矩形 13"/>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1754326"/>
          </a:xfrm>
          <a:prstGeom prst="rect">
            <a:avLst/>
          </a:prstGeom>
        </p:spPr>
        <p:txBody>
          <a:bodyPr wrap="square">
            <a:spAutoFit/>
          </a:bodyPr>
          <a:lstStyle/>
          <a:p>
            <a:pPr indent="304800" algn="just">
              <a:lnSpc>
                <a:spcPct val="15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FKKFilt3D</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滤波方法</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kern="100" dirty="0" smtClean="0">
                <a:solidFill>
                  <a:srgbClr val="000000"/>
                </a:solidFill>
                <a:latin typeface="微软雅黑" panose="020B0503020204020204" pitchFamily="34" charset="-122"/>
                <a:ea typeface="微软雅黑" panose="020B0503020204020204" pitchFamily="34" charset="-122"/>
              </a:rPr>
              <a:t>三维</a:t>
            </a:r>
            <a:r>
              <a:rPr lang="zh-CN" altLang="zh-CN" sz="2400" kern="100" dirty="0">
                <a:solidFill>
                  <a:srgbClr val="000000"/>
                </a:solidFill>
                <a:latin typeface="微软雅黑" panose="020B0503020204020204" pitchFamily="34" charset="-122"/>
                <a:ea typeface="微软雅黑" panose="020B0503020204020204" pitchFamily="34" charset="-122"/>
              </a:rPr>
              <a:t>高密度空间采样数据叠前规则干扰压制</a:t>
            </a:r>
            <a:r>
              <a:rPr lang="zh-CN" altLang="en-US" sz="2400" kern="100" dirty="0" smtClean="0">
                <a:solidFill>
                  <a:srgbClr val="000000"/>
                </a:solidFill>
                <a:latin typeface="微软雅黑" panose="020B0503020204020204" pitchFamily="34" charset="-122"/>
                <a:ea typeface="微软雅黑" panose="020B0503020204020204" pitchFamily="34" charset="-122"/>
              </a:rPr>
              <a:t>，模块</a:t>
            </a:r>
            <a:r>
              <a:rPr lang="zh-CN" altLang="zh-CN" sz="2400" kern="100" dirty="0" smtClean="0">
                <a:solidFill>
                  <a:srgbClr val="000000"/>
                </a:solidFill>
                <a:latin typeface="微软雅黑" panose="020B0503020204020204" pitchFamily="34" charset="-122"/>
                <a:ea typeface="微软雅黑" panose="020B0503020204020204" pitchFamily="34" charset="-122"/>
              </a:rPr>
              <a:t>根据</a:t>
            </a:r>
            <a:r>
              <a:rPr lang="zh-CN" altLang="zh-CN" sz="2400" kern="100" dirty="0">
                <a:solidFill>
                  <a:srgbClr val="000000"/>
                </a:solidFill>
                <a:latin typeface="微软雅黑" panose="020B0503020204020204" pitchFamily="34" charset="-122"/>
                <a:ea typeface="微软雅黑" panose="020B0503020204020204" pitchFamily="34" charset="-122"/>
              </a:rPr>
              <a:t>信号和规则干扰在三维傅氏变换域可分离的特征，进行视速度滤波，达到叠前真三维压制规则干扰的</a:t>
            </a:r>
            <a:r>
              <a:rPr lang="zh-CN" altLang="zh-CN" sz="2400" kern="100" dirty="0" smtClean="0">
                <a:solidFill>
                  <a:srgbClr val="000000"/>
                </a:solidFill>
                <a:latin typeface="微软雅黑" panose="020B0503020204020204" pitchFamily="34" charset="-122"/>
                <a:ea typeface="微软雅黑" panose="020B0503020204020204" pitchFamily="34" charset="-122"/>
              </a:rPr>
              <a:t>效果</a:t>
            </a:r>
            <a:r>
              <a:rPr lang="zh-CN" altLang="en-US" sz="2400" kern="100" dirty="0" smtClean="0">
                <a:solidFill>
                  <a:srgbClr val="000000"/>
                </a:solidFill>
                <a:latin typeface="微软雅黑" panose="020B0503020204020204" pitchFamily="34" charset="-122"/>
                <a:ea typeface="微软雅黑" panose="020B0503020204020204" pitchFamily="34" charset="-122"/>
              </a:rPr>
              <a:t>，适合高密度采集数据面波衰减处理</a:t>
            </a:r>
            <a:r>
              <a:rPr lang="zh-CN" altLang="zh-CN" sz="2400" kern="100" dirty="0" smtClean="0">
                <a:solidFill>
                  <a:srgbClr val="000000"/>
                </a:solidFill>
                <a:latin typeface="微软雅黑" panose="020B0503020204020204" pitchFamily="34" charset="-122"/>
                <a:ea typeface="微软雅黑" panose="020B0503020204020204" pitchFamily="34" charset="-122"/>
              </a:rPr>
              <a:t> </a:t>
            </a:r>
            <a:r>
              <a:rPr lang="zh-CN" altLang="en-US" sz="2400" kern="100" dirty="0" smtClean="0">
                <a:solidFill>
                  <a:srgbClr val="000000"/>
                </a:solidFill>
                <a:latin typeface="微软雅黑" panose="020B0503020204020204" pitchFamily="34" charset="-122"/>
                <a:ea typeface="微软雅黑" panose="020B0503020204020204" pitchFamily="34" charset="-122"/>
              </a:rPr>
              <a:t>。</a:t>
            </a:r>
            <a:endParaRPr lang="en-US"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51" name="Picture 1" descr="onepass"/>
          <p:cNvPicPr>
            <a:picLocks noChangeAspect="1" noChangeArrowheads="1"/>
          </p:cNvPicPr>
          <p:nvPr/>
        </p:nvPicPr>
        <p:blipFill>
          <a:blip r:embed="rId1" cstate="print"/>
          <a:srcRect/>
          <a:stretch>
            <a:fillRect/>
          </a:stretch>
        </p:blipFill>
        <p:spPr bwMode="auto">
          <a:xfrm>
            <a:off x="4860585" y="2386611"/>
            <a:ext cx="3960441" cy="2803384"/>
          </a:xfrm>
          <a:prstGeom prst="rect">
            <a:avLst/>
          </a:prstGeom>
          <a:noFill/>
          <a:ln w="9525">
            <a:noFill/>
            <a:miter lim="800000"/>
            <a:headEnd/>
            <a:tailEnd/>
          </a:ln>
        </p:spPr>
      </p:pic>
      <p:pic>
        <p:nvPicPr>
          <p:cNvPr id="53" name="Picture 2"/>
          <p:cNvPicPr>
            <a:picLocks noChangeAspect="1" noChangeArrowheads="1"/>
          </p:cNvPicPr>
          <p:nvPr/>
        </p:nvPicPr>
        <p:blipFill>
          <a:blip r:embed="rId2" cstate="print"/>
          <a:srcRect/>
          <a:stretch>
            <a:fillRect/>
          </a:stretch>
        </p:blipFill>
        <p:spPr bwMode="auto">
          <a:xfrm>
            <a:off x="8608961" y="3161679"/>
            <a:ext cx="3238500" cy="2982913"/>
          </a:xfrm>
          <a:prstGeom prst="rect">
            <a:avLst/>
          </a:prstGeom>
          <a:noFill/>
          <a:ln w="9525">
            <a:noFill/>
            <a:miter lim="800000"/>
            <a:headEnd/>
            <a:tailEnd/>
          </a:ln>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2381303"/>
            <a:ext cx="4176464" cy="3890666"/>
          </a:xfrm>
          <a:prstGeom prst="rect">
            <a:avLst/>
          </a:prstGeom>
        </p:spPr>
      </p:pic>
      <p:sp>
        <p:nvSpPr>
          <p:cNvPr id="8" name="矩形 7"/>
          <p:cNvSpPr/>
          <p:nvPr/>
        </p:nvSpPr>
        <p:spPr>
          <a:xfrm>
            <a:off x="5375920" y="5297961"/>
            <a:ext cx="2446504" cy="369332"/>
          </a:xfrm>
          <a:prstGeom prst="rect">
            <a:avLst/>
          </a:prstGeom>
        </p:spPr>
        <p:txBody>
          <a:bodyPr wrap="none">
            <a:spAutoFit/>
          </a:bodyPr>
          <a:lstStyle/>
          <a:p>
            <a:r>
              <a:rPr lang="zh-CN" altLang="zh-CN" kern="100" dirty="0">
                <a:solidFill>
                  <a:srgbClr val="000000"/>
                </a:solidFill>
                <a:latin typeface="微软雅黑" panose="020B0503020204020204" pitchFamily="34" charset="-122"/>
                <a:ea typeface="微软雅黑" panose="020B0503020204020204" pitchFamily="34" charset="-122"/>
              </a:rPr>
              <a:t>一步法</a:t>
            </a:r>
            <a:r>
              <a:rPr lang="en-US" altLang="zh-CN" kern="100" dirty="0">
                <a:solidFill>
                  <a:srgbClr val="000000"/>
                </a:solidFill>
                <a:latin typeface="微软雅黑" panose="020B0503020204020204" pitchFamily="34" charset="-122"/>
                <a:ea typeface="微软雅黑" panose="020B0503020204020204" pitchFamily="34" charset="-122"/>
              </a:rPr>
              <a:t>FKK</a:t>
            </a:r>
            <a:r>
              <a:rPr lang="zh-CN" altLang="zh-CN" kern="100" dirty="0">
                <a:solidFill>
                  <a:srgbClr val="000000"/>
                </a:solidFill>
                <a:latin typeface="微软雅黑" panose="020B0503020204020204" pitchFamily="34" charset="-122"/>
                <a:ea typeface="微软雅黑" panose="020B0503020204020204" pitchFamily="34" charset="-122"/>
              </a:rPr>
              <a:t>滤波示意图</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7</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 name="矩形 6"/>
          <p:cNvSpPr/>
          <p:nvPr/>
        </p:nvSpPr>
        <p:spPr>
          <a:xfrm>
            <a:off x="5440635" y="6084004"/>
            <a:ext cx="1754006"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FKK</a:t>
            </a:r>
            <a:r>
              <a:rPr lang="zh-CN" altLang="en-US" dirty="0">
                <a:latin typeface="微软雅黑" panose="020B0503020204020204" pitchFamily="34" charset="-122"/>
                <a:ea typeface="微软雅黑" panose="020B0503020204020204" pitchFamily="34" charset="-122"/>
              </a:rPr>
              <a:t>去噪前数据</a:t>
            </a:r>
            <a:endParaRPr lang="zh-CN" altLang="en-US"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4583829" y="1917804"/>
            <a:ext cx="6984779" cy="4178337"/>
            <a:chOff x="-1464840" y="1218028"/>
            <a:chExt cx="13896744" cy="4337742"/>
          </a:xfrm>
        </p:grpSpPr>
        <p:pic>
          <p:nvPicPr>
            <p:cNvPr id="6" name="图片 5" descr="ma10_model_raw_16_raw100_rna2.bmp"/>
            <p:cNvPicPr preferRelativeResize="0"/>
            <p:nvPr/>
          </p:nvPicPr>
          <p:blipFill>
            <a:blip r:embed="rId1" cstate="print"/>
            <a:stretch>
              <a:fillRect/>
            </a:stretch>
          </p:blipFill>
          <p:spPr>
            <a:xfrm>
              <a:off x="-1464840" y="1218028"/>
              <a:ext cx="7200000" cy="4320000"/>
            </a:xfrm>
            <a:prstGeom prst="rect">
              <a:avLst/>
            </a:prstGeom>
          </p:spPr>
        </p:pic>
        <p:pic>
          <p:nvPicPr>
            <p:cNvPr id="9" name="图片 8" descr="ma10_model_raw_16_raw100_rna22.bmp"/>
            <p:cNvPicPr preferRelativeResize="0"/>
            <p:nvPr/>
          </p:nvPicPr>
          <p:blipFill>
            <a:blip r:embed="rId2" cstate="print"/>
            <a:stretch>
              <a:fillRect/>
            </a:stretch>
          </p:blipFill>
          <p:spPr>
            <a:xfrm>
              <a:off x="5231904" y="1235770"/>
              <a:ext cx="7200000" cy="4320000"/>
            </a:xfrm>
            <a:prstGeom prst="rect">
              <a:avLst/>
            </a:prstGeom>
          </p:spPr>
        </p:pic>
      </p:grpSp>
      <p:sp>
        <p:nvSpPr>
          <p:cNvPr id="12" name="矩形 11"/>
          <p:cNvSpPr/>
          <p:nvPr/>
        </p:nvSpPr>
        <p:spPr>
          <a:xfrm>
            <a:off x="695400" y="620688"/>
            <a:ext cx="11161239" cy="1200329"/>
          </a:xfrm>
          <a:prstGeom prst="rect">
            <a:avLst/>
          </a:prstGeom>
        </p:spPr>
        <p:txBody>
          <a:bodyPr wrap="square">
            <a:spAutoFit/>
          </a:bodyPr>
          <a:lstStyle/>
          <a:p>
            <a:pPr indent="304800" algn="just">
              <a:lnSpc>
                <a:spcPct val="15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FKKFilt3D</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滤波方法</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kern="100" dirty="0" smtClean="0">
                <a:solidFill>
                  <a:srgbClr val="000000"/>
                </a:solidFill>
                <a:latin typeface="微软雅黑" panose="020B0503020204020204" pitchFamily="34" charset="-122"/>
                <a:ea typeface="微软雅黑" panose="020B0503020204020204" pitchFamily="34" charset="-122"/>
              </a:rPr>
              <a:t>炮</a:t>
            </a:r>
            <a:r>
              <a:rPr lang="zh-CN" altLang="zh-CN" sz="2400" kern="100" dirty="0">
                <a:solidFill>
                  <a:srgbClr val="000000"/>
                </a:solidFill>
                <a:latin typeface="微软雅黑" panose="020B0503020204020204" pitchFamily="34" charset="-122"/>
                <a:ea typeface="微软雅黑" panose="020B0503020204020204" pitchFamily="34" charset="-122"/>
              </a:rPr>
              <a:t>线和接收线之间满足正交</a:t>
            </a:r>
            <a:r>
              <a:rPr lang="zh-CN" altLang="zh-CN" sz="2400" kern="100" dirty="0" smtClean="0">
                <a:solidFill>
                  <a:srgbClr val="000000"/>
                </a:solidFill>
                <a:latin typeface="微软雅黑" panose="020B0503020204020204" pitchFamily="34" charset="-122"/>
                <a:ea typeface="微软雅黑" panose="020B0503020204020204" pitchFamily="34" charset="-122"/>
              </a:rPr>
              <a:t>要求，</a:t>
            </a:r>
            <a:r>
              <a:rPr lang="zh-CN" altLang="zh-CN" sz="2400" kern="100" dirty="0">
                <a:solidFill>
                  <a:srgbClr val="000000"/>
                </a:solidFill>
                <a:latin typeface="微软雅黑" panose="020B0503020204020204" pitchFamily="34" charset="-122"/>
                <a:ea typeface="微软雅黑" panose="020B0503020204020204" pitchFamily="34" charset="-122"/>
              </a:rPr>
              <a:t>从而使得数据中的</a:t>
            </a:r>
            <a:r>
              <a:rPr lang="zh-CN" altLang="zh-CN" sz="2400" kern="100" dirty="0" smtClean="0">
                <a:solidFill>
                  <a:srgbClr val="000000"/>
                </a:solidFill>
                <a:latin typeface="微软雅黑" panose="020B0503020204020204" pitchFamily="34" charset="-122"/>
                <a:ea typeface="微软雅黑" panose="020B0503020204020204" pitchFamily="34" charset="-122"/>
              </a:rPr>
              <a:t>相</a:t>
            </a:r>
            <a:r>
              <a:rPr lang="zh-CN" altLang="en-US" sz="2400" kern="100" dirty="0" smtClean="0">
                <a:solidFill>
                  <a:srgbClr val="000000"/>
                </a:solidFill>
                <a:latin typeface="微软雅黑" panose="020B0503020204020204" pitchFamily="34" charset="-122"/>
                <a:ea typeface="微软雅黑" panose="020B0503020204020204" pitchFamily="34" charset="-122"/>
              </a:rPr>
              <a:t>干</a:t>
            </a:r>
            <a:r>
              <a:rPr lang="zh-CN" altLang="en-US" sz="2400" kern="100" dirty="0">
                <a:solidFill>
                  <a:srgbClr val="000000"/>
                </a:solidFill>
                <a:latin typeface="微软雅黑" panose="020B0503020204020204" pitchFamily="34" charset="-122"/>
                <a:ea typeface="微软雅黑" panose="020B0503020204020204" pitchFamily="34" charset="-122"/>
              </a:rPr>
              <a:t>信号</a:t>
            </a:r>
            <a:r>
              <a:rPr lang="zh-CN" altLang="zh-CN" sz="2400" kern="100" dirty="0" smtClean="0">
                <a:solidFill>
                  <a:srgbClr val="000000"/>
                </a:solidFill>
                <a:latin typeface="微软雅黑" panose="020B0503020204020204" pitchFamily="34" charset="-122"/>
                <a:ea typeface="微软雅黑" panose="020B0503020204020204" pitchFamily="34" charset="-122"/>
              </a:rPr>
              <a:t>在</a:t>
            </a:r>
            <a:r>
              <a:rPr lang="en-US" altLang="zh-CN" sz="2400" kern="100" dirty="0">
                <a:solidFill>
                  <a:srgbClr val="000000"/>
                </a:solidFill>
                <a:latin typeface="微软雅黑" panose="020B0503020204020204" pitchFamily="34" charset="-122"/>
                <a:ea typeface="微软雅黑" panose="020B0503020204020204" pitchFamily="34" charset="-122"/>
              </a:rPr>
              <a:t>FKK</a:t>
            </a:r>
            <a:r>
              <a:rPr lang="zh-CN" altLang="zh-CN" sz="2400" kern="100" dirty="0">
                <a:solidFill>
                  <a:srgbClr val="000000"/>
                </a:solidFill>
                <a:latin typeface="微软雅黑" panose="020B0503020204020204" pitchFamily="34" charset="-122"/>
                <a:ea typeface="微软雅黑" panose="020B0503020204020204" pitchFamily="34" charset="-122"/>
              </a:rPr>
              <a:t>域呈</a:t>
            </a:r>
            <a:r>
              <a:rPr lang="zh-CN" altLang="zh-CN" sz="2400" kern="100" dirty="0" smtClean="0">
                <a:solidFill>
                  <a:srgbClr val="000000"/>
                </a:solidFill>
                <a:latin typeface="微软雅黑" panose="020B0503020204020204" pitchFamily="34" charset="-122"/>
                <a:ea typeface="微软雅黑" panose="020B0503020204020204" pitchFamily="34" charset="-122"/>
              </a:rPr>
              <a:t>圆锥</a:t>
            </a:r>
            <a:r>
              <a:rPr lang="zh-CN" altLang="en-US" sz="2400" kern="100" dirty="0">
                <a:solidFill>
                  <a:srgbClr val="000000"/>
                </a:solidFill>
                <a:latin typeface="微软雅黑" panose="020B0503020204020204" pitchFamily="34" charset="-122"/>
                <a:ea typeface="微软雅黑" panose="020B0503020204020204" pitchFamily="34" charset="-122"/>
              </a:rPr>
              <a:t>型</a:t>
            </a:r>
            <a:r>
              <a:rPr lang="zh-CN" altLang="zh-CN" sz="2400" kern="100" dirty="0" smtClean="0">
                <a:solidFill>
                  <a:srgbClr val="000000"/>
                </a:solidFill>
                <a:latin typeface="微软雅黑" panose="020B0503020204020204" pitchFamily="34" charset="-122"/>
                <a:ea typeface="微软雅黑" panose="020B0503020204020204" pitchFamily="34" charset="-122"/>
              </a:rPr>
              <a:t>分布</a:t>
            </a:r>
            <a:r>
              <a:rPr lang="zh-CN" altLang="en-US" sz="2400" kern="100" dirty="0" smtClean="0">
                <a:solidFill>
                  <a:srgbClr val="000000"/>
                </a:solidFill>
                <a:latin typeface="微软雅黑" panose="020B0503020204020204" pitchFamily="34" charset="-122"/>
                <a:ea typeface="微软雅黑" panose="020B0503020204020204" pitchFamily="34" charset="-122"/>
              </a:rPr>
              <a:t>，根据信号和面波分布区域不同，分离信号和噪声。</a:t>
            </a:r>
            <a:endParaRPr lang="en-US"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13" name="矩形 12"/>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8882173" y="6084004"/>
            <a:ext cx="1754006"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FKK</a:t>
            </a:r>
            <a:r>
              <a:rPr lang="zh-CN" altLang="en-US" dirty="0">
                <a:latin typeface="微软雅黑" panose="020B0503020204020204" pitchFamily="34" charset="-122"/>
                <a:ea typeface="微软雅黑" panose="020B0503020204020204" pitchFamily="34" charset="-122"/>
              </a:rPr>
              <a:t>去</a:t>
            </a:r>
            <a:r>
              <a:rPr lang="zh-CN" altLang="en-US" dirty="0" smtClean="0">
                <a:latin typeface="微软雅黑" panose="020B0503020204020204" pitchFamily="34" charset="-122"/>
                <a:ea typeface="微软雅黑" panose="020B0503020204020204" pitchFamily="34" charset="-122"/>
              </a:rPr>
              <a:t>噪</a:t>
            </a:r>
            <a:r>
              <a:rPr lang="zh-CN" altLang="en-US" dirty="0">
                <a:latin typeface="微软雅黑" panose="020B0503020204020204" pitchFamily="34" charset="-122"/>
                <a:ea typeface="微软雅黑" panose="020B0503020204020204" pitchFamily="34" charset="-122"/>
              </a:rPr>
              <a:t>后</a:t>
            </a:r>
            <a:r>
              <a:rPr lang="zh-CN" altLang="en-US" dirty="0" smtClean="0">
                <a:latin typeface="微软雅黑" panose="020B0503020204020204" pitchFamily="34" charset="-122"/>
                <a:ea typeface="微软雅黑" panose="020B0503020204020204" pitchFamily="34" charset="-122"/>
              </a:rPr>
              <a:t>数据</a:t>
            </a:r>
            <a:endParaRPr lang="zh-CN" altLang="en-US" dirty="0">
              <a:latin typeface="微软雅黑" panose="020B0503020204020204" pitchFamily="34" charset="-122"/>
              <a:ea typeface="微软雅黑" panose="020B0503020204020204" pitchFamily="34" charset="-122"/>
            </a:endParaRPr>
          </a:p>
        </p:txBody>
      </p:sp>
      <p:pic>
        <p:nvPicPr>
          <p:cNvPr id="17" name="图片 16"/>
          <p:cNvPicPr/>
          <p:nvPr/>
        </p:nvPicPr>
        <p:blipFill>
          <a:blip r:embed="rId3">
            <a:extLst>
              <a:ext uri="{28A0092B-C50C-407E-A947-70E740481C1C}">
                <a14:useLocalDpi xmlns:a14="http://schemas.microsoft.com/office/drawing/2010/main" val="0"/>
              </a:ext>
            </a:extLst>
          </a:blip>
          <a:stretch>
            <a:fillRect/>
          </a:stretch>
        </p:blipFill>
        <p:spPr>
          <a:xfrm>
            <a:off x="809588" y="1917803"/>
            <a:ext cx="3698618" cy="4161247"/>
          </a:xfrm>
          <a:prstGeom prst="rect">
            <a:avLst/>
          </a:prstGeom>
          <a:ln w="25400">
            <a:solidFill>
              <a:schemeClr val="bg1">
                <a:lumMod val="85000"/>
              </a:schemeClr>
            </a:solidFill>
          </a:ln>
        </p:spPr>
      </p:pic>
      <p:sp>
        <p:nvSpPr>
          <p:cNvPr id="18" name="圆角矩形 17"/>
          <p:cNvSpPr/>
          <p:nvPr/>
        </p:nvSpPr>
        <p:spPr>
          <a:xfrm>
            <a:off x="2524100" y="4581128"/>
            <a:ext cx="1984106"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7</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1991544" y="2071678"/>
            <a:ext cx="9361040" cy="3774570"/>
            <a:chOff x="695400" y="4293096"/>
            <a:chExt cx="12341274" cy="6546209"/>
          </a:xfrm>
        </p:grpSpPr>
        <p:pic>
          <p:nvPicPr>
            <p:cNvPr id="6" name="图片 7" descr="3dv-before3DV.gif"/>
            <p:cNvPicPr/>
            <p:nvPr/>
          </p:nvPicPr>
          <p:blipFill>
            <a:blip r:embed="rId1" cstate="print"/>
            <a:srcRect l="23264" t="15819" r="17209" b="6841"/>
            <a:stretch>
              <a:fillRect/>
            </a:stretch>
          </p:blipFill>
          <p:spPr bwMode="auto">
            <a:xfrm>
              <a:off x="695400" y="4293096"/>
              <a:ext cx="6159073" cy="6546209"/>
            </a:xfrm>
            <a:prstGeom prst="rect">
              <a:avLst/>
            </a:prstGeom>
            <a:noFill/>
            <a:ln w="9525">
              <a:solidFill>
                <a:schemeClr val="tx1"/>
              </a:solidFill>
              <a:miter lim="800000"/>
              <a:headEnd/>
              <a:tailEnd/>
            </a:ln>
          </p:spPr>
        </p:pic>
        <p:pic>
          <p:nvPicPr>
            <p:cNvPr id="7" name="图片 3" descr="3dv-after3DV.gif"/>
            <p:cNvPicPr preferRelativeResize="0"/>
            <p:nvPr/>
          </p:nvPicPr>
          <p:blipFill>
            <a:blip r:embed="rId2" cstate="print"/>
            <a:srcRect l="23363" t="15765" r="17281" b="6818"/>
            <a:stretch>
              <a:fillRect/>
            </a:stretch>
          </p:blipFill>
          <p:spPr bwMode="auto">
            <a:xfrm>
              <a:off x="6900372" y="4293096"/>
              <a:ext cx="6136302" cy="6546209"/>
            </a:xfrm>
            <a:prstGeom prst="rect">
              <a:avLst/>
            </a:prstGeom>
            <a:noFill/>
            <a:ln w="9525">
              <a:solidFill>
                <a:schemeClr val="tx1"/>
              </a:solidFill>
              <a:miter lim="800000"/>
              <a:headEnd/>
              <a:tailEnd/>
            </a:ln>
          </p:spPr>
        </p:pic>
      </p:grpSp>
      <p:sp>
        <p:nvSpPr>
          <p:cNvPr id="10" name="矩形 9"/>
          <p:cNvSpPr/>
          <p:nvPr/>
        </p:nvSpPr>
        <p:spPr>
          <a:xfrm>
            <a:off x="911425" y="620688"/>
            <a:ext cx="10945214" cy="1200329"/>
          </a:xfrm>
          <a:prstGeom prst="rect">
            <a:avLst/>
          </a:prstGeom>
        </p:spPr>
        <p:txBody>
          <a:bodyPr wrap="square">
            <a:spAutoFit/>
          </a:bodyPr>
          <a:lstStyle/>
          <a:p>
            <a:pPr indent="304800" algn="just">
              <a:lnSpc>
                <a:spcPct val="15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FKKFilt3D</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滤波方法</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kern="100" dirty="0">
                <a:solidFill>
                  <a:srgbClr val="000000"/>
                </a:solidFill>
                <a:latin typeface="微软雅黑" panose="020B0503020204020204" pitchFamily="34" charset="-122"/>
                <a:ea typeface="微软雅黑" panose="020B0503020204020204" pitchFamily="34" charset="-122"/>
              </a:rPr>
              <a:t>炮线和接收线之间满足正交</a:t>
            </a:r>
            <a:r>
              <a:rPr lang="zh-CN" altLang="zh-CN" sz="2400" kern="100" dirty="0" smtClean="0">
                <a:solidFill>
                  <a:srgbClr val="000000"/>
                </a:solidFill>
                <a:latin typeface="微软雅黑" panose="020B0503020204020204" pitchFamily="34" charset="-122"/>
                <a:ea typeface="微软雅黑" panose="020B0503020204020204" pitchFamily="34" charset="-122"/>
              </a:rPr>
              <a:t>要求，</a:t>
            </a:r>
            <a:r>
              <a:rPr lang="zh-CN" altLang="zh-CN" sz="2400" kern="100" dirty="0">
                <a:solidFill>
                  <a:srgbClr val="000000"/>
                </a:solidFill>
                <a:latin typeface="微软雅黑" panose="020B0503020204020204" pitchFamily="34" charset="-122"/>
                <a:ea typeface="微软雅黑" panose="020B0503020204020204" pitchFamily="34" charset="-122"/>
              </a:rPr>
              <a:t>从而使得数据中的</a:t>
            </a:r>
            <a:r>
              <a:rPr lang="zh-CN" altLang="zh-CN" sz="2400" kern="100" dirty="0" smtClean="0">
                <a:solidFill>
                  <a:srgbClr val="000000"/>
                </a:solidFill>
                <a:latin typeface="微软雅黑" panose="020B0503020204020204" pitchFamily="34" charset="-122"/>
                <a:ea typeface="微软雅黑" panose="020B0503020204020204" pitchFamily="34" charset="-122"/>
              </a:rPr>
              <a:t>相</a:t>
            </a:r>
            <a:r>
              <a:rPr lang="zh-CN" altLang="en-US" sz="2400" kern="100" dirty="0" smtClean="0">
                <a:solidFill>
                  <a:srgbClr val="000000"/>
                </a:solidFill>
                <a:latin typeface="微软雅黑" panose="020B0503020204020204" pitchFamily="34" charset="-122"/>
                <a:ea typeface="微软雅黑" panose="020B0503020204020204" pitchFamily="34" charset="-122"/>
              </a:rPr>
              <a:t>干</a:t>
            </a:r>
            <a:r>
              <a:rPr lang="zh-CN" altLang="en-US" sz="2400" kern="100" dirty="0">
                <a:solidFill>
                  <a:srgbClr val="000000"/>
                </a:solidFill>
                <a:latin typeface="微软雅黑" panose="020B0503020204020204" pitchFamily="34" charset="-122"/>
                <a:ea typeface="微软雅黑" panose="020B0503020204020204" pitchFamily="34" charset="-122"/>
              </a:rPr>
              <a:t>信号</a:t>
            </a:r>
            <a:r>
              <a:rPr lang="zh-CN" altLang="zh-CN" sz="2400" kern="100" dirty="0" smtClean="0">
                <a:solidFill>
                  <a:srgbClr val="000000"/>
                </a:solidFill>
                <a:latin typeface="微软雅黑" panose="020B0503020204020204" pitchFamily="34" charset="-122"/>
                <a:ea typeface="微软雅黑" panose="020B0503020204020204" pitchFamily="34" charset="-122"/>
              </a:rPr>
              <a:t>在</a:t>
            </a:r>
            <a:r>
              <a:rPr lang="en-US" altLang="zh-CN" sz="2400" kern="100" dirty="0">
                <a:solidFill>
                  <a:srgbClr val="000000"/>
                </a:solidFill>
                <a:latin typeface="微软雅黑" panose="020B0503020204020204" pitchFamily="34" charset="-122"/>
                <a:ea typeface="微软雅黑" panose="020B0503020204020204" pitchFamily="34" charset="-122"/>
              </a:rPr>
              <a:t>FKK</a:t>
            </a:r>
            <a:r>
              <a:rPr lang="zh-CN" altLang="zh-CN" sz="2400" kern="100" dirty="0">
                <a:solidFill>
                  <a:srgbClr val="000000"/>
                </a:solidFill>
                <a:latin typeface="微软雅黑" panose="020B0503020204020204" pitchFamily="34" charset="-122"/>
                <a:ea typeface="微软雅黑" panose="020B0503020204020204" pitchFamily="34" charset="-122"/>
              </a:rPr>
              <a:t>域呈</a:t>
            </a:r>
            <a:r>
              <a:rPr lang="zh-CN" altLang="zh-CN" sz="2400" kern="100" dirty="0" smtClean="0">
                <a:solidFill>
                  <a:srgbClr val="000000"/>
                </a:solidFill>
                <a:latin typeface="微软雅黑" panose="020B0503020204020204" pitchFamily="34" charset="-122"/>
                <a:ea typeface="微软雅黑" panose="020B0503020204020204" pitchFamily="34" charset="-122"/>
              </a:rPr>
              <a:t>圆锥</a:t>
            </a:r>
            <a:r>
              <a:rPr lang="zh-CN" altLang="en-US" sz="2400" kern="100" dirty="0">
                <a:solidFill>
                  <a:srgbClr val="000000"/>
                </a:solidFill>
                <a:latin typeface="微软雅黑" panose="020B0503020204020204" pitchFamily="34" charset="-122"/>
                <a:ea typeface="微软雅黑" panose="020B0503020204020204" pitchFamily="34" charset="-122"/>
              </a:rPr>
              <a:t>型</a:t>
            </a:r>
            <a:r>
              <a:rPr lang="zh-CN" altLang="zh-CN" sz="2400" kern="100" dirty="0" smtClean="0">
                <a:solidFill>
                  <a:srgbClr val="000000"/>
                </a:solidFill>
                <a:latin typeface="微软雅黑" panose="020B0503020204020204" pitchFamily="34" charset="-122"/>
                <a:ea typeface="微软雅黑" panose="020B0503020204020204" pitchFamily="34" charset="-122"/>
              </a:rPr>
              <a:t>分布</a:t>
            </a:r>
            <a:r>
              <a:rPr lang="zh-CN" altLang="en-US" sz="2400" kern="100" dirty="0" smtClean="0">
                <a:solidFill>
                  <a:srgbClr val="000000"/>
                </a:solidFill>
                <a:latin typeface="微软雅黑" panose="020B0503020204020204" pitchFamily="34" charset="-122"/>
                <a:ea typeface="微软雅黑" panose="020B0503020204020204" pitchFamily="34" charset="-122"/>
              </a:rPr>
              <a:t>，根据信号和面波分布区域不同，分离信号和噪声。</a:t>
            </a:r>
            <a:endParaRPr lang="en-US"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2495600" y="5805264"/>
            <a:ext cx="3530134" cy="707886"/>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rPr>
              <a:t>FKK</a:t>
            </a:r>
            <a:r>
              <a:rPr lang="zh-CN" altLang="en-US" dirty="0">
                <a:latin typeface="微软雅黑" panose="020B0503020204020204" pitchFamily="34" charset="-122"/>
                <a:ea typeface="微软雅黑" panose="020B0503020204020204" pitchFamily="34" charset="-122"/>
              </a:rPr>
              <a:t>去噪</a:t>
            </a:r>
            <a:r>
              <a:rPr lang="zh-CN" altLang="en-US" dirty="0" smtClean="0">
                <a:latin typeface="微软雅黑" panose="020B0503020204020204" pitchFamily="34" charset="-122"/>
                <a:ea typeface="微软雅黑" panose="020B0503020204020204" pitchFamily="34" charset="-122"/>
              </a:rPr>
              <a:t>前</a:t>
            </a:r>
            <a:r>
              <a:rPr lang="en-US" altLang="zh-CN" sz="4000" b="1"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字排列三维数据体</a:t>
            </a:r>
            <a:endParaRPr lang="zh-CN" altLang="en-US" dirty="0">
              <a:latin typeface="微软雅黑" panose="020B0503020204020204" pitchFamily="34" charset="-122"/>
              <a:ea typeface="微软雅黑" panose="020B0503020204020204" pitchFamily="34" charset="-122"/>
            </a:endParaRPr>
          </a:p>
        </p:txBody>
      </p:sp>
      <p:sp>
        <p:nvSpPr>
          <p:cNvPr id="12" name="矩形 11"/>
          <p:cNvSpPr/>
          <p:nvPr/>
        </p:nvSpPr>
        <p:spPr>
          <a:xfrm>
            <a:off x="7752184" y="5805264"/>
            <a:ext cx="3565400" cy="707886"/>
          </a:xfrm>
          <a:prstGeom prst="rect">
            <a:avLst/>
          </a:prstGeom>
        </p:spPr>
        <p:txBody>
          <a:bodyPr wrap="square">
            <a:spAutoFit/>
          </a:bodyPr>
          <a:lstStyle/>
          <a:p>
            <a:r>
              <a:rPr lang="en-US" altLang="zh-CN" dirty="0">
                <a:latin typeface="微软雅黑" panose="020B0503020204020204" pitchFamily="34" charset="-122"/>
                <a:ea typeface="微软雅黑" panose="020B0503020204020204" pitchFamily="34" charset="-122"/>
              </a:rPr>
              <a:t>FKK</a:t>
            </a:r>
            <a:r>
              <a:rPr lang="zh-CN" altLang="en-US" dirty="0">
                <a:latin typeface="微软雅黑" panose="020B0503020204020204" pitchFamily="34" charset="-122"/>
                <a:ea typeface="微软雅黑" panose="020B0503020204020204" pitchFamily="34" charset="-122"/>
              </a:rPr>
              <a:t>去</a:t>
            </a:r>
            <a:r>
              <a:rPr lang="zh-CN" altLang="en-US" dirty="0" smtClean="0">
                <a:latin typeface="微软雅黑" panose="020B0503020204020204" pitchFamily="34" charset="-122"/>
                <a:ea typeface="微软雅黑" panose="020B0503020204020204" pitchFamily="34" charset="-122"/>
              </a:rPr>
              <a:t>噪后</a:t>
            </a:r>
            <a:r>
              <a:rPr lang="en-US" altLang="zh-CN" sz="4000" b="1"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字</a:t>
            </a:r>
            <a:r>
              <a:rPr lang="zh-CN" altLang="en-US" dirty="0" smtClean="0">
                <a:latin typeface="微软雅黑" panose="020B0503020204020204" pitchFamily="34" charset="-122"/>
                <a:ea typeface="微软雅黑" panose="020B0503020204020204" pitchFamily="34" charset="-122"/>
              </a:rPr>
              <a:t>排列三维数据体</a:t>
            </a:r>
            <a:endParaRPr lang="zh-CN" altLang="en-US" dirty="0">
              <a:latin typeface="微软雅黑" panose="020B0503020204020204" pitchFamily="34" charset="-122"/>
              <a:ea typeface="微软雅黑" panose="020B0503020204020204" pitchFamily="34" charset="-122"/>
            </a:endParaRPr>
          </a:p>
        </p:txBody>
      </p:sp>
      <p:sp>
        <p:nvSpPr>
          <p:cNvPr id="14" name="矩形 13"/>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5" name="矩形 14"/>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7</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a:off x="952464" y="1985559"/>
            <a:ext cx="10644262" cy="4229523"/>
            <a:chOff x="191344" y="2360183"/>
            <a:chExt cx="9037006" cy="3735357"/>
          </a:xfrm>
        </p:grpSpPr>
        <p:grpSp>
          <p:nvGrpSpPr>
            <p:cNvPr id="3" name="组合 5"/>
            <p:cNvGrpSpPr/>
            <p:nvPr/>
          </p:nvGrpSpPr>
          <p:grpSpPr>
            <a:xfrm>
              <a:off x="191344" y="2360183"/>
              <a:ext cx="9037006" cy="3735357"/>
              <a:chOff x="1055442" y="2348073"/>
              <a:chExt cx="10153126" cy="3735357"/>
            </a:xfrm>
          </p:grpSpPr>
          <p:grpSp>
            <p:nvGrpSpPr>
              <p:cNvPr id="4" name="组合 2"/>
              <p:cNvGrpSpPr/>
              <p:nvPr/>
            </p:nvGrpSpPr>
            <p:grpSpPr>
              <a:xfrm>
                <a:off x="1055442" y="2348073"/>
                <a:ext cx="6889591" cy="3735357"/>
                <a:chOff x="1055442" y="2348073"/>
                <a:chExt cx="6889591" cy="3735357"/>
              </a:xfrm>
            </p:grpSpPr>
            <p:grpSp>
              <p:nvGrpSpPr>
                <p:cNvPr id="5" name="组合 43"/>
                <p:cNvGrpSpPr/>
                <p:nvPr/>
              </p:nvGrpSpPr>
              <p:grpSpPr>
                <a:xfrm>
                  <a:off x="4581505" y="2348073"/>
                  <a:ext cx="3363528" cy="3735357"/>
                  <a:chOff x="1080000" y="1080000"/>
                  <a:chExt cx="7200000" cy="5040000"/>
                </a:xfrm>
              </p:grpSpPr>
              <p:grpSp>
                <p:nvGrpSpPr>
                  <p:cNvPr id="6" name="组合 61"/>
                  <p:cNvGrpSpPr/>
                  <p:nvPr/>
                </p:nvGrpSpPr>
                <p:grpSpPr>
                  <a:xfrm>
                    <a:off x="1080000" y="1080000"/>
                    <a:ext cx="7200000" cy="5040000"/>
                    <a:chOff x="1043608" y="3666232"/>
                    <a:chExt cx="3600400" cy="2520000"/>
                  </a:xfrm>
                </p:grpSpPr>
                <p:pic>
                  <p:nvPicPr>
                    <p:cNvPr id="62" name="图片 61" descr="xdy10002.bmp"/>
                    <p:cNvPicPr preferRelativeResize="0"/>
                    <p:nvPr/>
                  </p:nvPicPr>
                  <p:blipFill>
                    <a:blip r:embed="rId1" cstate="print"/>
                    <a:srcRect t="3030" b="3030"/>
                    <a:stretch>
                      <a:fillRect/>
                    </a:stretch>
                  </p:blipFill>
                  <p:spPr>
                    <a:xfrm>
                      <a:off x="1043608" y="3666232"/>
                      <a:ext cx="3600400" cy="2520000"/>
                    </a:xfrm>
                    <a:prstGeom prst="rect">
                      <a:avLst/>
                    </a:prstGeom>
                  </p:spPr>
                </p:pic>
                <p:cxnSp>
                  <p:nvCxnSpPr>
                    <p:cNvPr id="63" name="直接箭头连接符 62"/>
                    <p:cNvCxnSpPr/>
                    <p:nvPr/>
                  </p:nvCxnSpPr>
                  <p:spPr>
                    <a:xfrm>
                      <a:off x="2267744" y="3933056"/>
                      <a:ext cx="648072" cy="7920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H="1">
                      <a:off x="1475656" y="3933056"/>
                      <a:ext cx="792088" cy="86409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flipH="1">
                      <a:off x="3191148" y="4653136"/>
                      <a:ext cx="372740" cy="3600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9"/>
                  <p:cNvSpPr txBox="1"/>
                  <p:nvPr/>
                </p:nvSpPr>
                <p:spPr>
                  <a:xfrm>
                    <a:off x="5374603" y="2791960"/>
                    <a:ext cx="2072817" cy="373746"/>
                  </a:xfrm>
                  <a:prstGeom prst="rect">
                    <a:avLst/>
                  </a:prstGeom>
                  <a:solidFill>
                    <a:schemeClr val="bg1"/>
                  </a:solidFill>
                </p:spPr>
                <p:txBody>
                  <a:bodyPr wrap="square" rtlCol="0">
                    <a:spAutoFit/>
                  </a:bodyPr>
                  <a:lstStyle/>
                  <a:p>
                    <a:r>
                      <a:rPr lang="zh-CN" altLang="en-US" sz="1200" b="1" dirty="0" smtClean="0">
                        <a:solidFill>
                          <a:srgbClr val="0000FF"/>
                        </a:solidFill>
                      </a:rPr>
                      <a:t>反向</a:t>
                    </a:r>
                    <a:r>
                      <a:rPr lang="zh-CN" altLang="en-US" sz="1200" b="1" dirty="0">
                        <a:solidFill>
                          <a:srgbClr val="0000FF"/>
                        </a:solidFill>
                      </a:rPr>
                      <a:t>假频</a:t>
                    </a:r>
                    <a:endParaRPr lang="zh-CN" altLang="en-US" sz="1200" b="1" dirty="0">
                      <a:solidFill>
                        <a:srgbClr val="0000FF"/>
                      </a:solidFill>
                    </a:endParaRPr>
                  </a:p>
                </p:txBody>
              </p:sp>
              <p:sp>
                <p:nvSpPr>
                  <p:cNvPr id="57" name="TextBox 10"/>
                  <p:cNvSpPr txBox="1"/>
                  <p:nvPr/>
                </p:nvSpPr>
                <p:spPr>
                  <a:xfrm>
                    <a:off x="2024248" y="1227440"/>
                    <a:ext cx="3110770" cy="373746"/>
                  </a:xfrm>
                  <a:prstGeom prst="rect">
                    <a:avLst/>
                  </a:prstGeom>
                  <a:solidFill>
                    <a:schemeClr val="bg1"/>
                  </a:solidFill>
                </p:spPr>
                <p:txBody>
                  <a:bodyPr wrap="square" rtlCol="0">
                    <a:spAutoFit/>
                  </a:bodyPr>
                  <a:lstStyle/>
                  <a:p>
                    <a:r>
                      <a:rPr lang="zh-CN" altLang="en-US" sz="1200" b="1" dirty="0" smtClean="0">
                        <a:solidFill>
                          <a:srgbClr val="0000FF"/>
                        </a:solidFill>
                      </a:rPr>
                      <a:t>正反向交叉噪声</a:t>
                    </a:r>
                    <a:endParaRPr lang="zh-CN" altLang="en-US" sz="1200" b="1" dirty="0">
                      <a:solidFill>
                        <a:srgbClr val="0000FF"/>
                      </a:solidFill>
                    </a:endParaRPr>
                  </a:p>
                </p:txBody>
              </p:sp>
              <p:sp>
                <p:nvSpPr>
                  <p:cNvPr id="58" name="TextBox 11"/>
                  <p:cNvSpPr txBox="1"/>
                  <p:nvPr/>
                </p:nvSpPr>
                <p:spPr>
                  <a:xfrm>
                    <a:off x="5876529" y="4376138"/>
                    <a:ext cx="1228450" cy="373746"/>
                  </a:xfrm>
                  <a:prstGeom prst="rect">
                    <a:avLst/>
                  </a:prstGeom>
                  <a:solidFill>
                    <a:schemeClr val="bg1"/>
                  </a:solidFill>
                </p:spPr>
                <p:txBody>
                  <a:bodyPr wrap="square" rtlCol="0">
                    <a:spAutoFit/>
                  </a:bodyPr>
                  <a:lstStyle/>
                  <a:p>
                    <a:r>
                      <a:rPr lang="zh-CN" altLang="en-US" sz="1200" b="1" dirty="0" smtClean="0">
                        <a:solidFill>
                          <a:srgbClr val="0000FF"/>
                        </a:solidFill>
                      </a:rPr>
                      <a:t>面波</a:t>
                    </a:r>
                    <a:endParaRPr lang="zh-CN" altLang="en-US" sz="1200" b="1" dirty="0">
                      <a:solidFill>
                        <a:srgbClr val="0000FF"/>
                      </a:solidFill>
                    </a:endParaRPr>
                  </a:p>
                </p:txBody>
              </p:sp>
              <p:cxnSp>
                <p:nvCxnSpPr>
                  <p:cNvPr id="59" name="直接箭头连接符 58"/>
                  <p:cNvCxnSpPr/>
                  <p:nvPr/>
                </p:nvCxnSpPr>
                <p:spPr>
                  <a:xfrm flipV="1">
                    <a:off x="6672932" y="4009257"/>
                    <a:ext cx="279648" cy="36003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16"/>
                  <p:cNvSpPr txBox="1"/>
                  <p:nvPr/>
                </p:nvSpPr>
                <p:spPr>
                  <a:xfrm>
                    <a:off x="6584449" y="1254245"/>
                    <a:ext cx="1674339" cy="373746"/>
                  </a:xfrm>
                  <a:prstGeom prst="rect">
                    <a:avLst/>
                  </a:prstGeom>
                  <a:solidFill>
                    <a:schemeClr val="bg1"/>
                  </a:solidFill>
                </p:spPr>
                <p:txBody>
                  <a:bodyPr wrap="square" rtlCol="0">
                    <a:spAutoFit/>
                  </a:bodyPr>
                  <a:lstStyle/>
                  <a:p>
                    <a:r>
                      <a:rPr lang="zh-CN" altLang="en-US" sz="1200" b="1" dirty="0" smtClean="0">
                        <a:solidFill>
                          <a:srgbClr val="0000FF"/>
                        </a:solidFill>
                      </a:rPr>
                      <a:t>折射波</a:t>
                    </a:r>
                    <a:endParaRPr lang="zh-CN" altLang="en-US" sz="1200" b="1" dirty="0">
                      <a:solidFill>
                        <a:srgbClr val="0000FF"/>
                      </a:solidFill>
                    </a:endParaRPr>
                  </a:p>
                </p:txBody>
              </p:sp>
              <p:cxnSp>
                <p:nvCxnSpPr>
                  <p:cNvPr id="61" name="直接箭头连接符 60"/>
                  <p:cNvCxnSpPr/>
                  <p:nvPr/>
                </p:nvCxnSpPr>
                <p:spPr>
                  <a:xfrm flipH="1">
                    <a:off x="7104980" y="1556792"/>
                    <a:ext cx="347340" cy="64807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8" name="图片 27"/>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1055442" y="2349679"/>
                  <a:ext cx="3528390" cy="3733751"/>
                </a:xfrm>
                <a:prstGeom prst="rect">
                  <a:avLst/>
                </a:prstGeom>
              </p:spPr>
            </p:pic>
          </p:grpSp>
          <p:pic>
            <p:nvPicPr>
              <p:cNvPr id="32" name="图片 1" descr="xsb69.bmp"/>
              <p:cNvPicPr preferRelativeResize="0"/>
              <p:nvPr/>
            </p:nvPicPr>
            <p:blipFill rotWithShape="1">
              <a:blip r:embed="rId3">
                <a:extLst>
                  <a:ext uri="{28A0092B-C50C-407E-A947-70E740481C1C}">
                    <a14:useLocalDpi xmlns:a14="http://schemas.microsoft.com/office/drawing/2010/main" val="0"/>
                  </a:ext>
                </a:extLst>
              </a:blip>
              <a:srcRect l="782" t="2715" r="782" b="2371"/>
              <a:stretch>
                <a:fillRect/>
              </a:stretch>
            </p:blipFill>
            <p:spPr bwMode="auto">
              <a:xfrm>
                <a:off x="7935126" y="2348073"/>
                <a:ext cx="3273442" cy="373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11"/>
            <p:cNvSpPr txBox="1"/>
            <p:nvPr/>
          </p:nvSpPr>
          <p:spPr>
            <a:xfrm>
              <a:off x="6866698" y="5359169"/>
              <a:ext cx="510793" cy="276999"/>
            </a:xfrm>
            <a:prstGeom prst="rect">
              <a:avLst/>
            </a:prstGeom>
            <a:solidFill>
              <a:schemeClr val="bg1"/>
            </a:solidFill>
          </p:spPr>
          <p:txBody>
            <a:bodyPr wrap="square" rtlCol="0">
              <a:spAutoFit/>
            </a:bodyPr>
            <a:lstStyle/>
            <a:p>
              <a:r>
                <a:rPr lang="zh-CN" altLang="en-US" sz="1200" b="1" dirty="0" smtClean="0">
                  <a:solidFill>
                    <a:srgbClr val="0000FF"/>
                  </a:solidFill>
                </a:rPr>
                <a:t>面波</a:t>
              </a:r>
              <a:endParaRPr lang="zh-CN" altLang="en-US" sz="1200" b="1" dirty="0">
                <a:solidFill>
                  <a:srgbClr val="0000FF"/>
                </a:solidFill>
              </a:endParaRPr>
            </a:p>
          </p:txBody>
        </p:sp>
        <p:cxnSp>
          <p:nvCxnSpPr>
            <p:cNvPr id="36" name="直接箭头连接符 35"/>
            <p:cNvCxnSpPr/>
            <p:nvPr/>
          </p:nvCxnSpPr>
          <p:spPr>
            <a:xfrm flipH="1" flipV="1">
              <a:off x="6888088" y="5220816"/>
              <a:ext cx="214006"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16"/>
            <p:cNvSpPr txBox="1"/>
            <p:nvPr/>
          </p:nvSpPr>
          <p:spPr>
            <a:xfrm>
              <a:off x="8266114" y="2478693"/>
              <a:ext cx="696195" cy="276999"/>
            </a:xfrm>
            <a:prstGeom prst="rect">
              <a:avLst/>
            </a:prstGeom>
            <a:solidFill>
              <a:schemeClr val="bg1"/>
            </a:solidFill>
          </p:spPr>
          <p:txBody>
            <a:bodyPr wrap="square" rtlCol="0">
              <a:spAutoFit/>
            </a:bodyPr>
            <a:lstStyle/>
            <a:p>
              <a:r>
                <a:rPr lang="zh-CN" altLang="en-US" sz="1200" b="1" dirty="0" smtClean="0">
                  <a:solidFill>
                    <a:srgbClr val="0000FF"/>
                  </a:solidFill>
                </a:rPr>
                <a:t>续至波</a:t>
              </a:r>
              <a:endParaRPr lang="zh-CN" altLang="en-US" sz="1200" b="1" dirty="0">
                <a:solidFill>
                  <a:srgbClr val="0000FF"/>
                </a:solidFill>
              </a:endParaRPr>
            </a:p>
          </p:txBody>
        </p:sp>
        <p:cxnSp>
          <p:nvCxnSpPr>
            <p:cNvPr id="38" name="直接箭头连接符 37"/>
            <p:cNvCxnSpPr/>
            <p:nvPr/>
          </p:nvCxnSpPr>
          <p:spPr>
            <a:xfrm flipH="1">
              <a:off x="8266113" y="2746456"/>
              <a:ext cx="294626" cy="59628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Box 11"/>
            <p:cNvSpPr txBox="1"/>
            <p:nvPr/>
          </p:nvSpPr>
          <p:spPr>
            <a:xfrm>
              <a:off x="7660739" y="4046009"/>
              <a:ext cx="510793" cy="276999"/>
            </a:xfrm>
            <a:prstGeom prst="rect">
              <a:avLst/>
            </a:prstGeom>
            <a:solidFill>
              <a:schemeClr val="bg1"/>
            </a:solidFill>
          </p:spPr>
          <p:txBody>
            <a:bodyPr wrap="square" rtlCol="0">
              <a:spAutoFit/>
            </a:bodyPr>
            <a:lstStyle/>
            <a:p>
              <a:r>
                <a:rPr lang="zh-CN" altLang="en-US" sz="1200" b="1" dirty="0" smtClean="0">
                  <a:solidFill>
                    <a:srgbClr val="0000FF"/>
                  </a:solidFill>
                </a:rPr>
                <a:t>面波</a:t>
              </a:r>
              <a:endParaRPr lang="zh-CN" altLang="en-US" sz="1200" b="1" dirty="0">
                <a:solidFill>
                  <a:srgbClr val="0000FF"/>
                </a:solidFill>
              </a:endParaRPr>
            </a:p>
          </p:txBody>
        </p:sp>
        <p:cxnSp>
          <p:nvCxnSpPr>
            <p:cNvPr id="40" name="直接箭头连接符 39"/>
            <p:cNvCxnSpPr/>
            <p:nvPr/>
          </p:nvCxnSpPr>
          <p:spPr>
            <a:xfrm flipH="1" flipV="1">
              <a:off x="7682129" y="3907656"/>
              <a:ext cx="214006"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11"/>
            <p:cNvSpPr txBox="1"/>
            <p:nvPr/>
          </p:nvSpPr>
          <p:spPr>
            <a:xfrm>
              <a:off x="1415480" y="4863497"/>
              <a:ext cx="510793" cy="276999"/>
            </a:xfrm>
            <a:prstGeom prst="rect">
              <a:avLst/>
            </a:prstGeom>
            <a:solidFill>
              <a:schemeClr val="bg1"/>
            </a:solidFill>
          </p:spPr>
          <p:txBody>
            <a:bodyPr wrap="square" rtlCol="0">
              <a:spAutoFit/>
            </a:bodyPr>
            <a:lstStyle/>
            <a:p>
              <a:r>
                <a:rPr lang="zh-CN" altLang="en-US" sz="1200" b="1" dirty="0" smtClean="0">
                  <a:solidFill>
                    <a:srgbClr val="0000FF"/>
                  </a:solidFill>
                </a:rPr>
                <a:t>面波</a:t>
              </a:r>
              <a:endParaRPr lang="zh-CN" altLang="en-US" sz="1200" b="1" dirty="0">
                <a:solidFill>
                  <a:srgbClr val="0000FF"/>
                </a:solidFill>
              </a:endParaRPr>
            </a:p>
          </p:txBody>
        </p:sp>
        <p:cxnSp>
          <p:nvCxnSpPr>
            <p:cNvPr id="47" name="直接箭头连接符 46"/>
            <p:cNvCxnSpPr/>
            <p:nvPr/>
          </p:nvCxnSpPr>
          <p:spPr>
            <a:xfrm flipH="1" flipV="1">
              <a:off x="1436870" y="4725144"/>
              <a:ext cx="214006"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TextBox 11"/>
            <p:cNvSpPr txBox="1"/>
            <p:nvPr/>
          </p:nvSpPr>
          <p:spPr>
            <a:xfrm>
              <a:off x="1703512" y="4359441"/>
              <a:ext cx="510793" cy="276999"/>
            </a:xfrm>
            <a:prstGeom prst="rect">
              <a:avLst/>
            </a:prstGeom>
            <a:solidFill>
              <a:schemeClr val="bg1"/>
            </a:solidFill>
          </p:spPr>
          <p:txBody>
            <a:bodyPr wrap="square" rtlCol="0">
              <a:spAutoFit/>
            </a:bodyPr>
            <a:lstStyle/>
            <a:p>
              <a:r>
                <a:rPr lang="zh-CN" altLang="en-US" sz="1200" b="1" dirty="0" smtClean="0">
                  <a:solidFill>
                    <a:srgbClr val="0000FF"/>
                  </a:solidFill>
                </a:rPr>
                <a:t>面波</a:t>
              </a:r>
              <a:endParaRPr lang="zh-CN" altLang="en-US" sz="1200" b="1" dirty="0">
                <a:solidFill>
                  <a:srgbClr val="0000FF"/>
                </a:solidFill>
              </a:endParaRPr>
            </a:p>
          </p:txBody>
        </p:sp>
        <p:cxnSp>
          <p:nvCxnSpPr>
            <p:cNvPr id="49" name="直接箭头连接符 48"/>
            <p:cNvCxnSpPr/>
            <p:nvPr/>
          </p:nvCxnSpPr>
          <p:spPr>
            <a:xfrm flipH="1" flipV="1">
              <a:off x="1724902" y="4221088"/>
              <a:ext cx="214006"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11"/>
            <p:cNvSpPr txBox="1"/>
            <p:nvPr/>
          </p:nvSpPr>
          <p:spPr>
            <a:xfrm>
              <a:off x="2495600" y="4431449"/>
              <a:ext cx="510793" cy="276999"/>
            </a:xfrm>
            <a:prstGeom prst="rect">
              <a:avLst/>
            </a:prstGeom>
            <a:solidFill>
              <a:schemeClr val="bg1"/>
            </a:solidFill>
          </p:spPr>
          <p:txBody>
            <a:bodyPr wrap="square" rtlCol="0">
              <a:spAutoFit/>
            </a:bodyPr>
            <a:lstStyle/>
            <a:p>
              <a:r>
                <a:rPr lang="zh-CN" altLang="en-US" sz="1200" b="1" dirty="0" smtClean="0">
                  <a:solidFill>
                    <a:srgbClr val="0000FF"/>
                  </a:solidFill>
                </a:rPr>
                <a:t>面波</a:t>
              </a:r>
              <a:endParaRPr lang="zh-CN" altLang="en-US" sz="1200" b="1" dirty="0">
                <a:solidFill>
                  <a:srgbClr val="0000FF"/>
                </a:solidFill>
              </a:endParaRPr>
            </a:p>
          </p:txBody>
        </p:sp>
        <p:cxnSp>
          <p:nvCxnSpPr>
            <p:cNvPr id="51" name="直接箭头连接符 50"/>
            <p:cNvCxnSpPr/>
            <p:nvPr/>
          </p:nvCxnSpPr>
          <p:spPr>
            <a:xfrm flipH="1" flipV="1">
              <a:off x="2516990" y="4293096"/>
              <a:ext cx="214006"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11"/>
            <p:cNvSpPr txBox="1"/>
            <p:nvPr/>
          </p:nvSpPr>
          <p:spPr>
            <a:xfrm>
              <a:off x="1264727" y="3351329"/>
              <a:ext cx="661546" cy="276999"/>
            </a:xfrm>
            <a:prstGeom prst="rect">
              <a:avLst/>
            </a:prstGeom>
            <a:solidFill>
              <a:schemeClr val="bg1"/>
            </a:solidFill>
          </p:spPr>
          <p:txBody>
            <a:bodyPr wrap="square" rtlCol="0">
              <a:spAutoFit/>
            </a:bodyPr>
            <a:lstStyle/>
            <a:p>
              <a:r>
                <a:rPr lang="zh-CN" altLang="en-US" sz="1200" b="1" dirty="0" smtClean="0">
                  <a:solidFill>
                    <a:srgbClr val="0000FF"/>
                  </a:solidFill>
                </a:rPr>
                <a:t>直达波</a:t>
              </a:r>
              <a:endParaRPr lang="zh-CN" altLang="en-US" sz="1200" b="1" dirty="0">
                <a:solidFill>
                  <a:srgbClr val="0000FF"/>
                </a:solidFill>
              </a:endParaRPr>
            </a:p>
          </p:txBody>
        </p:sp>
        <p:cxnSp>
          <p:nvCxnSpPr>
            <p:cNvPr id="53" name="直接箭头连接符 52"/>
            <p:cNvCxnSpPr/>
            <p:nvPr/>
          </p:nvCxnSpPr>
          <p:spPr>
            <a:xfrm flipH="1" flipV="1">
              <a:off x="1286117" y="3212976"/>
              <a:ext cx="214006"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4" name="TextBox 2"/>
          <p:cNvSpPr txBox="1"/>
          <p:nvPr/>
        </p:nvSpPr>
        <p:spPr>
          <a:xfrm>
            <a:off x="2677952" y="6300028"/>
            <a:ext cx="1474562"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多倾角噪声</a:t>
            </a:r>
            <a:endParaRPr lang="zh-CN" altLang="en-US" sz="1400" dirty="0">
              <a:latin typeface="微软雅黑" panose="020B0503020204020204" pitchFamily="34" charset="-122"/>
              <a:ea typeface="微软雅黑" panose="020B0503020204020204" pitchFamily="34" charset="-122"/>
            </a:endParaRPr>
          </a:p>
        </p:txBody>
      </p:sp>
      <p:sp>
        <p:nvSpPr>
          <p:cNvPr id="55" name="TextBox 2"/>
          <p:cNvSpPr txBox="1"/>
          <p:nvPr/>
        </p:nvSpPr>
        <p:spPr>
          <a:xfrm>
            <a:off x="5229908" y="6309320"/>
            <a:ext cx="2739030"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多倾角</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交叉</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反向噪声</a:t>
            </a:r>
            <a:endParaRPr lang="zh-CN" altLang="en-US" sz="1400" dirty="0">
              <a:latin typeface="微软雅黑" panose="020B0503020204020204" pitchFamily="34" charset="-122"/>
              <a:ea typeface="微软雅黑" panose="020B0503020204020204" pitchFamily="34" charset="-122"/>
            </a:endParaRPr>
          </a:p>
        </p:txBody>
      </p:sp>
      <p:sp>
        <p:nvSpPr>
          <p:cNvPr id="66" name="TextBox 2"/>
          <p:cNvSpPr txBox="1"/>
          <p:nvPr/>
        </p:nvSpPr>
        <p:spPr>
          <a:xfrm>
            <a:off x="7973130" y="6309320"/>
            <a:ext cx="3123530"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多倾角</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横向变速</a:t>
            </a: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发散面波</a:t>
            </a:r>
            <a:endParaRPr lang="zh-CN" altLang="en-US" sz="1400" dirty="0">
              <a:latin typeface="微软雅黑" panose="020B0503020204020204" pitchFamily="34" charset="-122"/>
              <a:ea typeface="微软雅黑" panose="020B0503020204020204" pitchFamily="34" charset="-122"/>
            </a:endParaRPr>
          </a:p>
        </p:txBody>
      </p:sp>
      <p:sp>
        <p:nvSpPr>
          <p:cNvPr id="69" name="矩形 68"/>
          <p:cNvSpPr/>
          <p:nvPr/>
        </p:nvSpPr>
        <p:spPr>
          <a:xfrm>
            <a:off x="335360" y="620688"/>
            <a:ext cx="11737303" cy="1200329"/>
          </a:xfrm>
          <a:prstGeom prst="rect">
            <a:avLst/>
          </a:prstGeom>
        </p:spPr>
        <p:txBody>
          <a:bodyPr wrap="square">
            <a:spAutoFit/>
          </a:bodyPr>
          <a:lstStyle/>
          <a:p>
            <a:pPr algn="just">
              <a:lnSpc>
                <a:spcPct val="150000"/>
              </a:lnSpc>
              <a:spcAft>
                <a:spcPts val="0"/>
              </a:spcAft>
            </a:pPr>
            <a:r>
              <a:rPr lang="zh-CN" altLang="en-US" sz="2400" kern="100" dirty="0" smtClean="0">
                <a:solidFill>
                  <a:srgbClr val="000000"/>
                </a:solidFill>
                <a:latin typeface="微软雅黑" panose="020B0503020204020204" pitchFamily="34" charset="-122"/>
                <a:ea typeface="微软雅黑" panose="020B0503020204020204" pitchFamily="34" charset="-122"/>
              </a:rPr>
              <a:t> </a:t>
            </a:r>
            <a:r>
              <a:rPr lang="en-US" altLang="zh-CN" sz="2400" b="1" kern="100" dirty="0" smtClean="0">
                <a:solidFill>
                  <a:srgbClr val="000000"/>
                </a:solidFill>
                <a:latin typeface="微软雅黑" panose="020B0503020204020204" pitchFamily="34" charset="-122"/>
                <a:ea typeface="微软雅黑" panose="020B0503020204020204" pitchFamily="34" charset="-122"/>
              </a:rPr>
              <a:t>FKKFilt3D</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滤波方法</a:t>
            </a:r>
            <a:r>
              <a:rPr lang="en-US" altLang="zh-CN" sz="2400" b="1" kern="100" dirty="0" smtClean="0">
                <a:solidFill>
                  <a:srgbClr val="000000"/>
                </a:solidFill>
                <a:latin typeface="微软雅黑" panose="020B0503020204020204" pitchFamily="34" charset="-122"/>
                <a:ea typeface="微软雅黑" panose="020B0503020204020204" pitchFamily="34" charset="-122"/>
              </a:rPr>
              <a:t>:</a:t>
            </a:r>
            <a:r>
              <a:rPr lang="zh-CN" altLang="en-US" sz="2400" kern="100" dirty="0" smtClean="0">
                <a:solidFill>
                  <a:srgbClr val="000000"/>
                </a:solidFill>
                <a:latin typeface="微软雅黑" panose="020B0503020204020204" pitchFamily="34" charset="-122"/>
                <a:ea typeface="微软雅黑" panose="020B0503020204020204" pitchFamily="34" charset="-122"/>
              </a:rPr>
              <a:t>不适合严重发散、视速度变化较大的面波、复杂干扰波的衰减和处理。</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43" name="矩形 42"/>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44" name="矩形 43"/>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7</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8579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7</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676219"/>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4229388"/>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14930"/>
            <a:ext cx="7603966" cy="1532727"/>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、频率扫描，确定面波主要频带；</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、评估面波视速度范围；</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、数据预处理（抽十字集，规则化、振幅补偿等）</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3163824"/>
            <a:ext cx="10072758" cy="941155"/>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FKK</a:t>
            </a:r>
            <a:r>
              <a:rPr lang="zh-CN" altLang="en-US" sz="2400" dirty="0" smtClean="0">
                <a:latin typeface="微软雅黑" panose="020B0503020204020204" pitchFamily="34" charset="-122"/>
                <a:ea typeface="微软雅黑" panose="020B0503020204020204" pitchFamily="34" charset="-122"/>
              </a:rPr>
              <a:t>域规则噪声压制适合高密度、规则性强的面波压制，属于真三维面波压制方法，噪声压制精度高，能在一定程度上满足面波压制处理。</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309654" y="4641018"/>
            <a:ext cx="10429948" cy="535531"/>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问题：容易产生假频和蚯蚓化现象；不适合规则性不强、复杂面波压制处理；</a:t>
            </a:r>
            <a:endParaRPr lang="en-US" altLang="zh-CN" sz="24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9192051" y="13921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FKK</a:t>
            </a:r>
            <a:r>
              <a:rPr lang="zh-CN" altLang="en-US" sz="2400" b="1" kern="100" dirty="0" smtClean="0">
                <a:solidFill>
                  <a:srgbClr val="000000"/>
                </a:solidFill>
                <a:latin typeface="微软雅黑" panose="020B0503020204020204" pitchFamily="34" charset="-122"/>
                <a:ea typeface="微软雅黑" panose="020B0503020204020204" pitchFamily="34" charset="-122"/>
              </a:rPr>
              <a:t>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1309654" y="5225708"/>
            <a:ext cx="9858444"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策略：判断本工区是否适合采用</a:t>
            </a:r>
            <a:r>
              <a:rPr lang="en-US" altLang="zh-CN" sz="2400" dirty="0" smtClean="0">
                <a:latin typeface="微软雅黑" panose="020B0503020204020204" pitchFamily="34" charset="-122"/>
                <a:ea typeface="微软雅黑" panose="020B0503020204020204" pitchFamily="34" charset="-122"/>
              </a:rPr>
              <a:t>FK</a:t>
            </a:r>
            <a:r>
              <a:rPr lang="zh-CN" altLang="en-US" sz="2400" dirty="0" smtClean="0">
                <a:latin typeface="微软雅黑" panose="020B0503020204020204" pitchFamily="34" charset="-122"/>
                <a:ea typeface="微软雅黑" panose="020B0503020204020204" pitchFamily="34" charset="-122"/>
              </a:rPr>
              <a:t>面波衰减方法，如果不适合可以选择其它面波压制技术和方法：倾角时差扫描法，自适应面波衰减法等。</a:t>
            </a:r>
            <a:endParaRPr lang="en-US" altLang="zh-CN" sz="24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911425" y="687325"/>
            <a:ext cx="10945214" cy="1421928"/>
          </a:xfrm>
          <a:prstGeom prst="rect">
            <a:avLst/>
          </a:prstGeom>
        </p:spPr>
        <p:txBody>
          <a:bodyPr wrap="square">
            <a:spAutoFit/>
          </a:bodyPr>
          <a:lstStyle/>
          <a:p>
            <a:pPr indent="304800" algn="just">
              <a:lnSpc>
                <a:spcPct val="120000"/>
              </a:lnSpc>
              <a:spcAft>
                <a:spcPts val="0"/>
              </a:spcAft>
            </a:pPr>
            <a:r>
              <a:rPr lang="en-US" altLang="zh-CN" sz="2400" b="1" kern="100" dirty="0" smtClean="0">
                <a:solidFill>
                  <a:srgbClr val="000000"/>
                </a:solidFill>
                <a:latin typeface="微软雅黑" panose="020B0503020204020204" pitchFamily="34" charset="-122"/>
                <a:ea typeface="微软雅黑" panose="020B0503020204020204" pitchFamily="34" charset="-122"/>
              </a:rPr>
              <a:t>K-L</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a:t>
            </a:r>
            <a:r>
              <a:rPr lang="zh-CN" altLang="en-US" sz="2400" b="1" dirty="0" smtClean="0">
                <a:solidFill>
                  <a:schemeClr val="dk1"/>
                </a:solidFill>
                <a:latin typeface="微软雅黑" panose="020B0503020204020204" pitchFamily="34" charset="-122"/>
                <a:ea typeface="微软雅黑" panose="020B0503020204020204" pitchFamily="34" charset="-122"/>
              </a:rPr>
              <a:t>压制原理</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en-US" sz="2400" kern="100" dirty="0">
                <a:solidFill>
                  <a:srgbClr val="000000"/>
                </a:solidFill>
                <a:latin typeface="微软雅黑" panose="020B0503020204020204" pitchFamily="34" charset="-122"/>
                <a:ea typeface="微软雅黑" panose="020B0503020204020204" pitchFamily="34" charset="-122"/>
              </a:rPr>
              <a:t>针对</a:t>
            </a:r>
            <a:r>
              <a:rPr lang="zh-CN" altLang="zh-CN" sz="2400" kern="100" dirty="0">
                <a:solidFill>
                  <a:srgbClr val="000000"/>
                </a:solidFill>
                <a:latin typeface="微软雅黑" panose="020B0503020204020204" pitchFamily="34" charset="-122"/>
                <a:ea typeface="微软雅黑" panose="020B0503020204020204" pitchFamily="34" charset="-122"/>
              </a:rPr>
              <a:t>不同</a:t>
            </a:r>
            <a:r>
              <a:rPr lang="zh-CN" altLang="en-US" sz="2400" kern="100" dirty="0">
                <a:solidFill>
                  <a:srgbClr val="000000"/>
                </a:solidFill>
                <a:latin typeface="微软雅黑" panose="020B0503020204020204" pitchFamily="34" charset="-122"/>
                <a:ea typeface="微软雅黑" panose="020B0503020204020204" pitchFamily="34" charset="-122"/>
              </a:rPr>
              <a:t>勘探领域</a:t>
            </a:r>
            <a:r>
              <a:rPr lang="zh-CN" altLang="zh-CN" sz="2400" kern="100" dirty="0">
                <a:solidFill>
                  <a:srgbClr val="000000"/>
                </a:solidFill>
                <a:latin typeface="微软雅黑" panose="020B0503020204020204" pitchFamily="34" charset="-122"/>
                <a:ea typeface="微软雅黑" panose="020B0503020204020204" pitchFamily="34" charset="-122"/>
              </a:rPr>
              <a:t>地滚</a:t>
            </a:r>
            <a:r>
              <a:rPr lang="zh-CN" altLang="zh-CN" sz="2400" kern="100" dirty="0" smtClean="0">
                <a:solidFill>
                  <a:srgbClr val="000000"/>
                </a:solidFill>
                <a:latin typeface="微软雅黑" panose="020B0503020204020204" pitchFamily="34" charset="-122"/>
                <a:ea typeface="微软雅黑" panose="020B0503020204020204" pitchFamily="34" charset="-122"/>
              </a:rPr>
              <a:t>波特点</a:t>
            </a:r>
            <a:r>
              <a:rPr lang="zh-CN" altLang="zh-CN" sz="2400" kern="100" dirty="0">
                <a:solidFill>
                  <a:srgbClr val="000000"/>
                </a:solidFill>
                <a:latin typeface="微软雅黑" panose="020B0503020204020204" pitchFamily="34" charset="-122"/>
                <a:ea typeface="微软雅黑" panose="020B0503020204020204" pitchFamily="34" charset="-122"/>
              </a:rPr>
              <a:t>，充分考虑地滚波频率范围低、视速度低、能量强、同相轴表现大致为直线状等特征，</a:t>
            </a:r>
            <a:r>
              <a:rPr lang="zh-CN" altLang="zh-CN" sz="2400" kern="100" dirty="0" smtClean="0">
                <a:solidFill>
                  <a:srgbClr val="000000"/>
                </a:solidFill>
                <a:latin typeface="微软雅黑" panose="020B0503020204020204" pitchFamily="34" charset="-122"/>
                <a:ea typeface="微软雅黑" panose="020B0503020204020204" pitchFamily="34" charset="-122"/>
              </a:rPr>
              <a:t>利用</a:t>
            </a:r>
            <a:r>
              <a:rPr lang="zh-CN" altLang="en-US" sz="2400" kern="100" dirty="0" smtClean="0">
                <a:solidFill>
                  <a:srgbClr val="000000"/>
                </a:solidFill>
                <a:latin typeface="微软雅黑" panose="020B0503020204020204" pitchFamily="34" charset="-122"/>
                <a:ea typeface="微软雅黑" panose="020B0503020204020204" pitchFamily="34" charset="-122"/>
              </a:rPr>
              <a:t>倾角扫描</a:t>
            </a:r>
            <a:r>
              <a:rPr lang="zh-CN" altLang="zh-CN" sz="2400" kern="100" dirty="0" smtClean="0">
                <a:solidFill>
                  <a:srgbClr val="000000"/>
                </a:solidFill>
                <a:latin typeface="微软雅黑" panose="020B0503020204020204" pitchFamily="34" charset="-122"/>
                <a:ea typeface="微软雅黑" panose="020B0503020204020204" pitchFamily="34" charset="-122"/>
              </a:rPr>
              <a:t>、</a:t>
            </a:r>
            <a:r>
              <a:rPr lang="en-US" altLang="zh-CN" sz="2400" kern="100" dirty="0">
                <a:solidFill>
                  <a:srgbClr val="000000"/>
                </a:solidFill>
                <a:latin typeface="微软雅黑" panose="020B0503020204020204" pitchFamily="34" charset="-122"/>
                <a:ea typeface="微软雅黑" panose="020B0503020204020204" pitchFamily="34" charset="-122"/>
              </a:rPr>
              <a:t>K-L</a:t>
            </a:r>
            <a:r>
              <a:rPr lang="zh-CN" altLang="zh-CN" sz="2400" kern="100" dirty="0">
                <a:solidFill>
                  <a:srgbClr val="000000"/>
                </a:solidFill>
                <a:latin typeface="微软雅黑" panose="020B0503020204020204" pitchFamily="34" charset="-122"/>
                <a:ea typeface="微软雅黑" panose="020B0503020204020204" pitchFamily="34" charset="-122"/>
              </a:rPr>
              <a:t>变换本征滤波、自适应衰减三项关键技术，</a:t>
            </a:r>
            <a:r>
              <a:rPr lang="zh-CN" altLang="zh-CN" sz="2400" kern="100" dirty="0" smtClean="0">
                <a:solidFill>
                  <a:srgbClr val="000000"/>
                </a:solidFill>
                <a:latin typeface="微软雅黑" panose="020B0503020204020204" pitchFamily="34" charset="-122"/>
                <a:ea typeface="微软雅黑" panose="020B0503020204020204" pitchFamily="34" charset="-122"/>
              </a:rPr>
              <a:t>形成变速地滚波</a:t>
            </a:r>
            <a:r>
              <a:rPr lang="zh-CN" altLang="en-US" sz="2400" kern="100" dirty="0" smtClean="0">
                <a:solidFill>
                  <a:srgbClr val="000000"/>
                </a:solidFill>
                <a:latin typeface="微软雅黑" panose="020B0503020204020204" pitchFamily="34" charset="-122"/>
                <a:ea typeface="微软雅黑" panose="020B0503020204020204" pitchFamily="34" charset="-122"/>
              </a:rPr>
              <a:t>模型，分离噪音。</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13" name="Rectangle 2"/>
          <p:cNvSpPr>
            <a:spLocks noChangeArrowheads="1"/>
          </p:cNvSpPr>
          <p:nvPr/>
        </p:nvSpPr>
        <p:spPr bwMode="auto">
          <a:xfrm>
            <a:off x="7096132" y="2357430"/>
            <a:ext cx="4564385" cy="3416320"/>
          </a:xfrm>
          <a:prstGeom prst="rect">
            <a:avLst/>
          </a:prstGeom>
          <a:noFill/>
          <a:ln w="25400">
            <a:solidFill>
              <a:srgbClr val="3366FF"/>
            </a:solidFill>
            <a:miter lim="800000"/>
          </a:ln>
          <a:effectLst/>
        </p:spPr>
        <p:txBody>
          <a:bodyPr vert="horz" wrap="square" lIns="91440" tIns="45720" rIns="91440" bIns="45720" numCol="1" anchor="ctr" anchorCtr="0" compatLnSpc="1">
            <a:spAutoFit/>
          </a:bodyPr>
          <a:lstStyle/>
          <a:p>
            <a:pPr lvl="0" eaLnBrk="0" hangingPunct="0">
              <a:lnSpc>
                <a:spcPct val="150000"/>
              </a:lnSpc>
            </a:pPr>
            <a:r>
              <a:rPr lang="zh-CN" altLang="en-US" sz="2400" b="1" dirty="0">
                <a:solidFill>
                  <a:schemeClr val="dk1"/>
                </a:solidFill>
                <a:latin typeface="微软雅黑" panose="020B0503020204020204" pitchFamily="34" charset="-122"/>
                <a:ea typeface="微软雅黑" panose="020B0503020204020204" pitchFamily="34" charset="-122"/>
              </a:rPr>
              <a:t>技术实现步骤：</a:t>
            </a:r>
            <a:endParaRPr lang="zh-CN" altLang="en-US" sz="2400" b="1" dirty="0">
              <a:solidFill>
                <a:schemeClr val="dk1"/>
              </a:solidFill>
              <a:latin typeface="微软雅黑" panose="020B0503020204020204" pitchFamily="34" charset="-122"/>
              <a:ea typeface="微软雅黑" panose="020B0503020204020204" pitchFamily="34" charset="-122"/>
            </a:endParaRPr>
          </a:p>
          <a:p>
            <a:pPr eaLnBrk="0" hangingPunct="0">
              <a:lnSpc>
                <a:spcPct val="150000"/>
              </a:lnSpc>
            </a:pPr>
            <a:r>
              <a:rPr lang="en-US" altLang="zh-CN" sz="2400" kern="100" dirty="0">
                <a:solidFill>
                  <a:srgbClr val="000000"/>
                </a:solidFill>
                <a:latin typeface="微软雅黑" panose="020B0503020204020204" pitchFamily="34" charset="-122"/>
                <a:ea typeface="微软雅黑" panose="020B0503020204020204" pitchFamily="34" charset="-122"/>
              </a:rPr>
              <a:t>1</a:t>
            </a:r>
            <a:r>
              <a:rPr lang="zh-CN" altLang="en-US" sz="2400" kern="100" dirty="0">
                <a:solidFill>
                  <a:srgbClr val="000000"/>
                </a:solidFill>
                <a:latin typeface="微软雅黑" panose="020B0503020204020204" pitchFamily="34" charset="-122"/>
                <a:ea typeface="微软雅黑" panose="020B0503020204020204" pitchFamily="34" charset="-122"/>
              </a:rPr>
              <a:t>、</a:t>
            </a:r>
            <a:r>
              <a:rPr lang="zh-CN" altLang="en-US" sz="2400" kern="100" dirty="0" smtClean="0">
                <a:solidFill>
                  <a:srgbClr val="000000"/>
                </a:solidFill>
                <a:latin typeface="微软雅黑" panose="020B0503020204020204" pitchFamily="34" charset="-122"/>
                <a:ea typeface="微软雅黑" panose="020B0503020204020204" pitchFamily="34" charset="-122"/>
              </a:rPr>
              <a:t>确定噪音初始模型</a:t>
            </a:r>
            <a:r>
              <a:rPr lang="zh-CN" altLang="en-US" sz="2400" kern="100" dirty="0">
                <a:solidFill>
                  <a:srgbClr val="000000"/>
                </a:solidFill>
                <a:latin typeface="微软雅黑" panose="020B0503020204020204" pitchFamily="34" charset="-122"/>
                <a:ea typeface="微软雅黑" panose="020B0503020204020204" pitchFamily="34" charset="-122"/>
              </a:rPr>
              <a:t>；</a:t>
            </a:r>
            <a:endParaRPr lang="zh-CN" altLang="en-US" sz="2400" kern="100" dirty="0">
              <a:solidFill>
                <a:srgbClr val="000000"/>
              </a:solidFill>
              <a:latin typeface="微软雅黑" panose="020B0503020204020204" pitchFamily="34" charset="-122"/>
              <a:ea typeface="微软雅黑" panose="020B0503020204020204" pitchFamily="34" charset="-122"/>
            </a:endParaRPr>
          </a:p>
          <a:p>
            <a:pPr eaLnBrk="0" hangingPunct="0">
              <a:lnSpc>
                <a:spcPct val="150000"/>
              </a:lnSpc>
            </a:pPr>
            <a:r>
              <a:rPr lang="en-US" altLang="zh-CN" sz="2400" kern="100" dirty="0">
                <a:solidFill>
                  <a:srgbClr val="000000"/>
                </a:solidFill>
                <a:latin typeface="微软雅黑" panose="020B0503020204020204" pitchFamily="34" charset="-122"/>
                <a:ea typeface="微软雅黑" panose="020B0503020204020204" pitchFamily="34" charset="-122"/>
              </a:rPr>
              <a:t>2</a:t>
            </a:r>
            <a:r>
              <a:rPr lang="zh-CN" altLang="en-US" sz="2400" kern="100" dirty="0">
                <a:solidFill>
                  <a:srgbClr val="000000"/>
                </a:solidFill>
                <a:latin typeface="微软雅黑" panose="020B0503020204020204" pitchFamily="34" charset="-122"/>
                <a:ea typeface="微软雅黑" panose="020B0503020204020204" pitchFamily="34" charset="-122"/>
              </a:rPr>
              <a:t>、扫描倾角</a:t>
            </a:r>
            <a:r>
              <a:rPr lang="zh-CN" altLang="en-US" sz="2400" kern="100" dirty="0" smtClean="0">
                <a:solidFill>
                  <a:srgbClr val="000000"/>
                </a:solidFill>
                <a:latin typeface="微软雅黑" panose="020B0503020204020204" pitchFamily="34" charset="-122"/>
                <a:ea typeface="微软雅黑" panose="020B0503020204020204" pitchFamily="34" charset="-122"/>
              </a:rPr>
              <a:t>确定噪音范围</a:t>
            </a:r>
            <a:r>
              <a:rPr lang="zh-CN" altLang="en-US" sz="2400" kern="100" dirty="0">
                <a:solidFill>
                  <a:srgbClr val="000000"/>
                </a:solidFill>
                <a:latin typeface="微软雅黑" panose="020B0503020204020204" pitchFamily="34" charset="-122"/>
                <a:ea typeface="微软雅黑" panose="020B0503020204020204" pitchFamily="34" charset="-122"/>
              </a:rPr>
              <a:t>；</a:t>
            </a:r>
            <a:endParaRPr lang="zh-CN" altLang="en-US" sz="2400" kern="10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50000"/>
              </a:lnSpc>
              <a:spcBef>
                <a:spcPct val="0"/>
              </a:spcBef>
              <a:spcAft>
                <a:spcPct val="0"/>
              </a:spcAft>
              <a:buClrTx/>
              <a:buSzTx/>
            </a:pPr>
            <a:r>
              <a:rPr lang="en-US" altLang="zh-CN" sz="2400" kern="100" dirty="0">
                <a:solidFill>
                  <a:srgbClr val="000000"/>
                </a:solidFill>
                <a:latin typeface="微软雅黑" panose="020B0503020204020204" pitchFamily="34" charset="-122"/>
                <a:ea typeface="微软雅黑" panose="020B0503020204020204" pitchFamily="34" charset="-122"/>
              </a:rPr>
              <a:t>3</a:t>
            </a:r>
            <a:r>
              <a:rPr lang="zh-CN" altLang="en-US" sz="2400" kern="100" dirty="0">
                <a:solidFill>
                  <a:srgbClr val="000000"/>
                </a:solidFill>
                <a:latin typeface="微软雅黑" panose="020B0503020204020204" pitchFamily="34" charset="-122"/>
                <a:ea typeface="微软雅黑" panose="020B0503020204020204" pitchFamily="34" charset="-122"/>
              </a:rPr>
              <a:t>、</a:t>
            </a:r>
            <a:r>
              <a:rPr lang="en-US" altLang="zh-CN" sz="2400" kern="100" dirty="0">
                <a:solidFill>
                  <a:srgbClr val="000000"/>
                </a:solidFill>
                <a:latin typeface="微软雅黑" panose="020B0503020204020204" pitchFamily="34" charset="-122"/>
                <a:ea typeface="微软雅黑" panose="020B0503020204020204" pitchFamily="34" charset="-122"/>
              </a:rPr>
              <a:t>K-L</a:t>
            </a:r>
            <a:r>
              <a:rPr lang="zh-CN" altLang="en-US" sz="2400" kern="100" dirty="0">
                <a:solidFill>
                  <a:srgbClr val="000000"/>
                </a:solidFill>
                <a:latin typeface="微软雅黑" panose="020B0503020204020204" pitchFamily="34" charset="-122"/>
                <a:ea typeface="微软雅黑" panose="020B0503020204020204" pitchFamily="34" charset="-122"/>
              </a:rPr>
              <a:t>变换特征值提取；</a:t>
            </a:r>
            <a:endParaRPr lang="zh-CN" altLang="en-US" sz="2400" kern="10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50000"/>
              </a:lnSpc>
              <a:spcBef>
                <a:spcPct val="0"/>
              </a:spcBef>
              <a:spcAft>
                <a:spcPct val="0"/>
              </a:spcAft>
              <a:buClrTx/>
              <a:buSzTx/>
            </a:pPr>
            <a:r>
              <a:rPr lang="en-US" altLang="zh-CN" sz="2400" kern="100" dirty="0">
                <a:solidFill>
                  <a:srgbClr val="000000"/>
                </a:solidFill>
                <a:latin typeface="微软雅黑" panose="020B0503020204020204" pitchFamily="34" charset="-122"/>
                <a:ea typeface="微软雅黑" panose="020B0503020204020204" pitchFamily="34" charset="-122"/>
              </a:rPr>
              <a:t>4</a:t>
            </a:r>
            <a:r>
              <a:rPr lang="zh-CN" altLang="en-US" sz="2400" kern="100" dirty="0">
                <a:solidFill>
                  <a:srgbClr val="000000"/>
                </a:solidFill>
                <a:latin typeface="微软雅黑" panose="020B0503020204020204" pitchFamily="34" charset="-122"/>
                <a:ea typeface="微软雅黑" panose="020B0503020204020204" pitchFamily="34" charset="-122"/>
              </a:rPr>
              <a:t>、自适应地滚波提取；</a:t>
            </a:r>
            <a:endParaRPr lang="zh-CN" altLang="en-US" sz="2400" kern="10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50000"/>
              </a:lnSpc>
              <a:spcBef>
                <a:spcPct val="0"/>
              </a:spcBef>
              <a:spcAft>
                <a:spcPct val="0"/>
              </a:spcAft>
              <a:buClrTx/>
              <a:buSzTx/>
            </a:pPr>
            <a:r>
              <a:rPr lang="en-US" altLang="zh-CN" sz="2400" kern="100" dirty="0" smtClean="0">
                <a:solidFill>
                  <a:srgbClr val="000000"/>
                </a:solidFill>
                <a:latin typeface="微软雅黑" panose="020B0503020204020204" pitchFamily="34" charset="-122"/>
                <a:ea typeface="微软雅黑" panose="020B0503020204020204" pitchFamily="34" charset="-122"/>
              </a:rPr>
              <a:t>5</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en-US" sz="2400" kern="100" dirty="0">
                <a:solidFill>
                  <a:srgbClr val="000000"/>
                </a:solidFill>
                <a:latin typeface="微软雅黑" panose="020B0503020204020204" pitchFamily="34" charset="-122"/>
                <a:ea typeface="微软雅黑" panose="020B0503020204020204" pitchFamily="34" charset="-122"/>
              </a:rPr>
              <a:t>从地震记录中减去地滚波。</a:t>
            </a:r>
            <a:endParaRPr lang="zh-CN" altLang="en-US" sz="2400" kern="100" dirty="0">
              <a:solidFill>
                <a:srgbClr val="000000"/>
              </a:solidFill>
              <a:latin typeface="微软雅黑" panose="020B0503020204020204" pitchFamily="34" charset="-122"/>
              <a:ea typeface="微软雅黑" panose="020B0503020204020204" pitchFamily="34" charset="-122"/>
            </a:endParaRPr>
          </a:p>
        </p:txBody>
      </p:sp>
      <p:grpSp>
        <p:nvGrpSpPr>
          <p:cNvPr id="2" name="组合 7"/>
          <p:cNvGrpSpPr/>
          <p:nvPr/>
        </p:nvGrpSpPr>
        <p:grpSpPr>
          <a:xfrm>
            <a:off x="1060551" y="2280292"/>
            <a:ext cx="5678391" cy="3934790"/>
            <a:chOff x="911425" y="2446538"/>
            <a:chExt cx="5678391" cy="4222822"/>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1425" y="2446538"/>
              <a:ext cx="5678391" cy="4222822"/>
            </a:xfrm>
            <a:prstGeom prst="rect">
              <a:avLst/>
            </a:prstGeom>
            <a:ln w="25400">
              <a:solidFill>
                <a:schemeClr val="bg1">
                  <a:lumMod val="75000"/>
                </a:schemeClr>
              </a:solidFill>
            </a:ln>
          </p:spPr>
        </p:pic>
        <p:sp>
          <p:nvSpPr>
            <p:cNvPr id="17" name="矩形 16"/>
            <p:cNvSpPr/>
            <p:nvPr/>
          </p:nvSpPr>
          <p:spPr>
            <a:xfrm>
              <a:off x="3719736" y="3632832"/>
              <a:ext cx="79208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855640" y="4221088"/>
              <a:ext cx="373417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719736" y="6165304"/>
              <a:ext cx="79208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矩形 19"/>
          <p:cNvSpPr/>
          <p:nvPr/>
        </p:nvSpPr>
        <p:spPr>
          <a:xfrm>
            <a:off x="9791103" y="14285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K-L</a:t>
            </a:r>
            <a:r>
              <a:rPr lang="zh-CN" altLang="en-US" sz="2400" b="1" kern="100" dirty="0" smtClean="0">
                <a:solidFill>
                  <a:srgbClr val="000000"/>
                </a:solidFill>
                <a:latin typeface="微软雅黑" panose="020B0503020204020204" pitchFamily="34" charset="-122"/>
                <a:ea typeface="微软雅黑" panose="020B0503020204020204" pitchFamily="34" charset="-122"/>
              </a:rPr>
              <a:t>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pSp>
        <p:nvGrpSpPr>
          <p:cNvPr id="2" name="组合 9"/>
          <p:cNvGrpSpPr/>
          <p:nvPr/>
        </p:nvGrpSpPr>
        <p:grpSpPr>
          <a:xfrm>
            <a:off x="983432" y="2285992"/>
            <a:ext cx="10513168" cy="3888432"/>
            <a:chOff x="1631504" y="2366975"/>
            <a:chExt cx="8724496" cy="3960000"/>
          </a:xfrm>
        </p:grpSpPr>
        <p:grpSp>
          <p:nvGrpSpPr>
            <p:cNvPr id="3" name="组合 8"/>
            <p:cNvGrpSpPr/>
            <p:nvPr/>
          </p:nvGrpSpPr>
          <p:grpSpPr>
            <a:xfrm>
              <a:off x="1631504" y="2366975"/>
              <a:ext cx="5798975" cy="3960000"/>
              <a:chOff x="911425" y="2366975"/>
              <a:chExt cx="14329892" cy="4261509"/>
            </a:xfrm>
          </p:grpSpPr>
          <p:pic>
            <p:nvPicPr>
              <p:cNvPr id="17" name="图片 4" descr="W5.gif"/>
              <p:cNvPicPr preferRelativeResize="0"/>
              <p:nvPr/>
            </p:nvPicPr>
            <p:blipFill>
              <a:blip r:embed="rId1" cstate="print"/>
              <a:srcRect l="10626" t="10549" r="1176" b="6476"/>
              <a:stretch>
                <a:fillRect/>
              </a:stretch>
            </p:blipFill>
            <p:spPr bwMode="auto">
              <a:xfrm>
                <a:off x="911425" y="2366975"/>
                <a:ext cx="7116790" cy="4261509"/>
              </a:xfrm>
              <a:prstGeom prst="rect">
                <a:avLst/>
              </a:prstGeom>
              <a:noFill/>
              <a:ln w="9525">
                <a:noFill/>
                <a:miter lim="800000"/>
                <a:headEnd/>
                <a:tailEnd/>
              </a:ln>
            </p:spPr>
          </p:pic>
          <p:pic>
            <p:nvPicPr>
              <p:cNvPr id="18" name="图片 3" descr="W7.gif"/>
              <p:cNvPicPr preferRelativeResize="0"/>
              <p:nvPr/>
            </p:nvPicPr>
            <p:blipFill>
              <a:blip r:embed="rId2" cstate="print"/>
              <a:srcRect l="10626" t="10549" r="1176" b="6476"/>
              <a:stretch>
                <a:fillRect/>
              </a:stretch>
            </p:blipFill>
            <p:spPr bwMode="auto">
              <a:xfrm>
                <a:off x="8124527" y="2366975"/>
                <a:ext cx="7116790" cy="4261509"/>
              </a:xfrm>
              <a:prstGeom prst="rect">
                <a:avLst/>
              </a:prstGeom>
              <a:noFill/>
              <a:ln w="9525">
                <a:noFill/>
                <a:miter lim="800000"/>
                <a:headEnd/>
                <a:tailEnd/>
              </a:ln>
            </p:spPr>
          </p:pic>
        </p:grpSp>
        <p:pic>
          <p:nvPicPr>
            <p:cNvPr id="16" name="图片 4" descr="W6.gif"/>
            <p:cNvPicPr preferRelativeResize="0"/>
            <p:nvPr/>
          </p:nvPicPr>
          <p:blipFill>
            <a:blip r:embed="rId3" cstate="print"/>
            <a:srcRect l="10626" t="10549" r="1176" b="6476"/>
            <a:stretch>
              <a:fillRect/>
            </a:stretch>
          </p:blipFill>
          <p:spPr bwMode="auto">
            <a:xfrm>
              <a:off x="7476000" y="2366975"/>
              <a:ext cx="2880000" cy="3960000"/>
            </a:xfrm>
            <a:prstGeom prst="rect">
              <a:avLst/>
            </a:prstGeom>
            <a:noFill/>
            <a:ln w="9525">
              <a:noFill/>
              <a:miter lim="800000"/>
              <a:headEnd/>
              <a:tailEnd/>
            </a:ln>
          </p:spPr>
        </p:pic>
      </p:grpSp>
      <p:sp>
        <p:nvSpPr>
          <p:cNvPr id="19" name="Text Box 8"/>
          <p:cNvSpPr txBox="1">
            <a:spLocks noChangeArrowheads="1"/>
          </p:cNvSpPr>
          <p:nvPr/>
        </p:nvSpPr>
        <p:spPr bwMode="auto">
          <a:xfrm>
            <a:off x="1559496" y="6263461"/>
            <a:ext cx="2388096" cy="369332"/>
          </a:xfrm>
          <a:prstGeom prst="rect">
            <a:avLst/>
          </a:prstGeom>
          <a:solidFill>
            <a:schemeClr val="bg1"/>
          </a:solidFill>
          <a:ln w="9525">
            <a:noFill/>
            <a:miter lim="800000"/>
          </a:ln>
          <a:effectLst/>
        </p:spPr>
        <p:txBody>
          <a:bodyPr wrap="square">
            <a:spAutoFit/>
          </a:bodyPr>
          <a:lstStyle/>
          <a:p>
            <a:pPr algn="ctr">
              <a:lnSpc>
                <a:spcPct val="100000"/>
              </a:lnSpc>
              <a:spcBef>
                <a:spcPct val="50000"/>
              </a:spcBef>
            </a:pPr>
            <a:r>
              <a:rPr lang="zh-CN" altLang="en-US" dirty="0">
                <a:latin typeface="微软雅黑" panose="020B0503020204020204" pitchFamily="34" charset="-122"/>
                <a:ea typeface="微软雅黑" panose="020B0503020204020204" pitchFamily="34" charset="-122"/>
              </a:rPr>
              <a:t>去噪前地震数据</a:t>
            </a:r>
            <a:endParaRPr lang="zh-CN" altLang="en-US" dirty="0">
              <a:latin typeface="微软雅黑" panose="020B0503020204020204" pitchFamily="34" charset="-122"/>
              <a:ea typeface="微软雅黑" panose="020B0503020204020204" pitchFamily="34" charset="-122"/>
            </a:endParaRPr>
          </a:p>
        </p:txBody>
      </p:sp>
      <p:sp>
        <p:nvSpPr>
          <p:cNvPr id="20" name="Text Box 8"/>
          <p:cNvSpPr txBox="1">
            <a:spLocks noChangeArrowheads="1"/>
          </p:cNvSpPr>
          <p:nvPr/>
        </p:nvSpPr>
        <p:spPr bwMode="auto">
          <a:xfrm>
            <a:off x="5004048" y="6263461"/>
            <a:ext cx="2388096" cy="369332"/>
          </a:xfrm>
          <a:prstGeom prst="rect">
            <a:avLst/>
          </a:prstGeom>
          <a:solidFill>
            <a:schemeClr val="bg1"/>
          </a:solidFill>
          <a:ln w="9525">
            <a:noFill/>
            <a:miter lim="800000"/>
          </a:ln>
          <a:effectLst/>
        </p:spPr>
        <p:txBody>
          <a:bodyPr wrap="square">
            <a:spAutoFit/>
          </a:bodyPr>
          <a:lstStyle/>
          <a:p>
            <a:pPr algn="ctr">
              <a:spcBef>
                <a:spcPct val="50000"/>
              </a:spcBef>
            </a:pPr>
            <a:r>
              <a:rPr lang="zh-CN" altLang="en-US" dirty="0">
                <a:latin typeface="微软雅黑" panose="020B0503020204020204" pitchFamily="34" charset="-122"/>
                <a:ea typeface="微软雅黑" panose="020B0503020204020204" pitchFamily="34" charset="-122"/>
              </a:rPr>
              <a:t>去噪后地震数据</a:t>
            </a:r>
            <a:endParaRPr lang="zh-CN" altLang="en-US" dirty="0">
              <a:latin typeface="微软雅黑" panose="020B0503020204020204" pitchFamily="34" charset="-122"/>
              <a:ea typeface="微软雅黑" panose="020B0503020204020204" pitchFamily="34" charset="-122"/>
            </a:endParaRPr>
          </a:p>
        </p:txBody>
      </p:sp>
      <p:sp>
        <p:nvSpPr>
          <p:cNvPr id="21" name="Text Box 8"/>
          <p:cNvSpPr txBox="1">
            <a:spLocks noChangeArrowheads="1"/>
          </p:cNvSpPr>
          <p:nvPr/>
        </p:nvSpPr>
        <p:spPr bwMode="auto">
          <a:xfrm>
            <a:off x="8676456" y="6300028"/>
            <a:ext cx="2388096" cy="369332"/>
          </a:xfrm>
          <a:prstGeom prst="rect">
            <a:avLst/>
          </a:prstGeom>
          <a:solidFill>
            <a:schemeClr val="bg1"/>
          </a:solidFill>
          <a:ln w="9525">
            <a:noFill/>
            <a:miter lim="800000"/>
          </a:ln>
          <a:effectLst/>
        </p:spPr>
        <p:txBody>
          <a:bodyPr wrap="square">
            <a:spAutoFit/>
          </a:bodyPr>
          <a:lstStyle/>
          <a:p>
            <a:pPr algn="ctr">
              <a:lnSpc>
                <a:spcPct val="100000"/>
              </a:lnSpc>
              <a:spcBef>
                <a:spcPct val="50000"/>
              </a:spcBef>
            </a:pPr>
            <a:r>
              <a:rPr lang="zh-CN" altLang="en-US" dirty="0" smtClean="0">
                <a:latin typeface="微软雅黑" panose="020B0503020204020204" pitchFamily="34" charset="-122"/>
                <a:ea typeface="微软雅黑" panose="020B0503020204020204" pitchFamily="34" charset="-122"/>
              </a:rPr>
              <a:t>噪音数据</a:t>
            </a:r>
            <a:endParaRPr lang="zh-CN" altLang="en-US" dirty="0">
              <a:latin typeface="微软雅黑" panose="020B0503020204020204" pitchFamily="34" charset="-122"/>
              <a:ea typeface="微软雅黑" panose="020B0503020204020204" pitchFamily="34" charset="-122"/>
            </a:endParaRPr>
          </a:p>
        </p:txBody>
      </p:sp>
      <p:sp>
        <p:nvSpPr>
          <p:cNvPr id="22" name="矩形 21"/>
          <p:cNvSpPr/>
          <p:nvPr/>
        </p:nvSpPr>
        <p:spPr>
          <a:xfrm>
            <a:off x="9791103" y="14285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K-L</a:t>
            </a:r>
            <a:r>
              <a:rPr lang="zh-CN" altLang="en-US" sz="2400" b="1" kern="100" dirty="0" smtClean="0">
                <a:solidFill>
                  <a:srgbClr val="000000"/>
                </a:solidFill>
                <a:latin typeface="微软雅黑" panose="020B0503020204020204" pitchFamily="34" charset="-122"/>
                <a:ea typeface="微软雅黑" panose="020B0503020204020204" pitchFamily="34" charset="-122"/>
              </a:rPr>
              <a:t>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3" name="矩形 22"/>
          <p:cNvSpPr/>
          <p:nvPr/>
        </p:nvSpPr>
        <p:spPr>
          <a:xfrm>
            <a:off x="911425" y="687325"/>
            <a:ext cx="10945214" cy="1421928"/>
          </a:xfrm>
          <a:prstGeom prst="rect">
            <a:avLst/>
          </a:prstGeom>
        </p:spPr>
        <p:txBody>
          <a:bodyPr wrap="square">
            <a:spAutoFit/>
          </a:bodyPr>
          <a:lstStyle/>
          <a:p>
            <a:pPr indent="304800" algn="just">
              <a:lnSpc>
                <a:spcPct val="120000"/>
              </a:lnSpc>
              <a:spcAft>
                <a:spcPts val="0"/>
              </a:spcAft>
            </a:pPr>
            <a:r>
              <a:rPr lang="en-US" altLang="zh-CN" sz="2400" b="1" kern="100" dirty="0" smtClean="0">
                <a:solidFill>
                  <a:srgbClr val="000000"/>
                </a:solidFill>
                <a:latin typeface="微软雅黑" panose="020B0503020204020204" pitchFamily="34" charset="-122"/>
                <a:ea typeface="微软雅黑" panose="020B0503020204020204" pitchFamily="34" charset="-122"/>
              </a:rPr>
              <a:t>K-L</a:t>
            </a:r>
            <a:r>
              <a:rPr lang="zh-CN" altLang="en-US" sz="2400" b="1" kern="100" dirty="0" smtClean="0">
                <a:solidFill>
                  <a:srgbClr val="000000"/>
                </a:solidFill>
                <a:latin typeface="微软雅黑" panose="020B0503020204020204" pitchFamily="34" charset="-122"/>
                <a:ea typeface="微软雅黑" panose="020B0503020204020204" pitchFamily="34" charset="-122"/>
              </a:rPr>
              <a:t>滤波</a:t>
            </a:r>
            <a:r>
              <a:rPr lang="zh-CN" altLang="en-US" sz="2400" b="1" dirty="0" smtClean="0">
                <a:solidFill>
                  <a:schemeClr val="dk1"/>
                </a:solidFill>
                <a:latin typeface="微软雅黑" panose="020B0503020204020204" pitchFamily="34" charset="-122"/>
                <a:ea typeface="微软雅黑" panose="020B0503020204020204" pitchFamily="34" charset="-122"/>
              </a:rPr>
              <a:t>压制原理</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en-US" sz="2400" kern="100" dirty="0">
                <a:solidFill>
                  <a:srgbClr val="000000"/>
                </a:solidFill>
                <a:latin typeface="微软雅黑" panose="020B0503020204020204" pitchFamily="34" charset="-122"/>
                <a:ea typeface="微软雅黑" panose="020B0503020204020204" pitchFamily="34" charset="-122"/>
              </a:rPr>
              <a:t>针对</a:t>
            </a:r>
            <a:r>
              <a:rPr lang="zh-CN" altLang="zh-CN" sz="2400" kern="100" dirty="0">
                <a:solidFill>
                  <a:srgbClr val="000000"/>
                </a:solidFill>
                <a:latin typeface="微软雅黑" panose="020B0503020204020204" pitchFamily="34" charset="-122"/>
                <a:ea typeface="微软雅黑" panose="020B0503020204020204" pitchFamily="34" charset="-122"/>
              </a:rPr>
              <a:t>不同</a:t>
            </a:r>
            <a:r>
              <a:rPr lang="zh-CN" altLang="en-US" sz="2400" kern="100" dirty="0">
                <a:solidFill>
                  <a:srgbClr val="000000"/>
                </a:solidFill>
                <a:latin typeface="微软雅黑" panose="020B0503020204020204" pitchFamily="34" charset="-122"/>
                <a:ea typeface="微软雅黑" panose="020B0503020204020204" pitchFamily="34" charset="-122"/>
              </a:rPr>
              <a:t>勘探领域</a:t>
            </a:r>
            <a:r>
              <a:rPr lang="zh-CN" altLang="zh-CN" sz="2400" kern="100" dirty="0">
                <a:solidFill>
                  <a:srgbClr val="000000"/>
                </a:solidFill>
                <a:latin typeface="微软雅黑" panose="020B0503020204020204" pitchFamily="34" charset="-122"/>
                <a:ea typeface="微软雅黑" panose="020B0503020204020204" pitchFamily="34" charset="-122"/>
              </a:rPr>
              <a:t>地滚</a:t>
            </a:r>
            <a:r>
              <a:rPr lang="zh-CN" altLang="zh-CN" sz="2400" kern="100" dirty="0" smtClean="0">
                <a:solidFill>
                  <a:srgbClr val="000000"/>
                </a:solidFill>
                <a:latin typeface="微软雅黑" panose="020B0503020204020204" pitchFamily="34" charset="-122"/>
                <a:ea typeface="微软雅黑" panose="020B0503020204020204" pitchFamily="34" charset="-122"/>
              </a:rPr>
              <a:t>波特点</a:t>
            </a:r>
            <a:r>
              <a:rPr lang="zh-CN" altLang="zh-CN" sz="2400" kern="100" dirty="0">
                <a:solidFill>
                  <a:srgbClr val="000000"/>
                </a:solidFill>
                <a:latin typeface="微软雅黑" panose="020B0503020204020204" pitchFamily="34" charset="-122"/>
                <a:ea typeface="微软雅黑" panose="020B0503020204020204" pitchFamily="34" charset="-122"/>
              </a:rPr>
              <a:t>，充分考虑地滚波频率范围低、视速度低、能量强、</a:t>
            </a:r>
            <a:r>
              <a:rPr lang="zh-CN" altLang="zh-CN" sz="2400" kern="100" dirty="0" smtClean="0">
                <a:solidFill>
                  <a:srgbClr val="000000"/>
                </a:solidFill>
                <a:latin typeface="微软雅黑" panose="020B0503020204020204" pitchFamily="34" charset="-122"/>
                <a:ea typeface="微软雅黑" panose="020B0503020204020204" pitchFamily="34" charset="-122"/>
              </a:rPr>
              <a:t>同相轴</a:t>
            </a:r>
            <a:r>
              <a:rPr lang="zh-CN" altLang="en-US" sz="2400" kern="100" dirty="0" smtClean="0">
                <a:solidFill>
                  <a:srgbClr val="000000"/>
                </a:solidFill>
                <a:latin typeface="微软雅黑" panose="020B0503020204020204" pitchFamily="34" charset="-122"/>
                <a:ea typeface="微软雅黑" panose="020B0503020204020204" pitchFamily="34" charset="-122"/>
              </a:rPr>
              <a:t>线性</a:t>
            </a:r>
            <a:r>
              <a:rPr lang="zh-CN" altLang="zh-CN" sz="2400" kern="100" dirty="0" smtClean="0">
                <a:solidFill>
                  <a:srgbClr val="000000"/>
                </a:solidFill>
                <a:latin typeface="微软雅黑" panose="020B0503020204020204" pitchFamily="34" charset="-122"/>
                <a:ea typeface="微软雅黑" panose="020B0503020204020204" pitchFamily="34" charset="-122"/>
              </a:rPr>
              <a:t>等</a:t>
            </a:r>
            <a:r>
              <a:rPr lang="zh-CN" altLang="zh-CN" sz="2400" kern="100" dirty="0">
                <a:solidFill>
                  <a:srgbClr val="000000"/>
                </a:solidFill>
                <a:latin typeface="微软雅黑" panose="020B0503020204020204" pitchFamily="34" charset="-122"/>
                <a:ea typeface="微软雅黑" panose="020B0503020204020204" pitchFamily="34" charset="-122"/>
              </a:rPr>
              <a:t>特征，</a:t>
            </a:r>
            <a:r>
              <a:rPr lang="zh-CN" altLang="zh-CN" sz="2400" kern="100" dirty="0" smtClean="0">
                <a:solidFill>
                  <a:srgbClr val="000000"/>
                </a:solidFill>
                <a:latin typeface="微软雅黑" panose="020B0503020204020204" pitchFamily="34" charset="-122"/>
                <a:ea typeface="微软雅黑" panose="020B0503020204020204" pitchFamily="34" charset="-122"/>
              </a:rPr>
              <a:t>利用</a:t>
            </a:r>
            <a:r>
              <a:rPr lang="zh-CN" altLang="en-US" sz="2400" kern="100" dirty="0" smtClean="0">
                <a:solidFill>
                  <a:srgbClr val="000000"/>
                </a:solidFill>
                <a:latin typeface="微软雅黑" panose="020B0503020204020204" pitchFamily="34" charset="-122"/>
                <a:ea typeface="微软雅黑" panose="020B0503020204020204" pitchFamily="34" charset="-122"/>
              </a:rPr>
              <a:t>倾角扫描</a:t>
            </a:r>
            <a:r>
              <a:rPr lang="zh-CN" altLang="zh-CN" sz="2400" kern="100" dirty="0" smtClean="0">
                <a:solidFill>
                  <a:srgbClr val="000000"/>
                </a:solidFill>
                <a:latin typeface="微软雅黑" panose="020B0503020204020204" pitchFamily="34" charset="-122"/>
                <a:ea typeface="微软雅黑" panose="020B0503020204020204" pitchFamily="34" charset="-122"/>
              </a:rPr>
              <a:t>、</a:t>
            </a:r>
            <a:r>
              <a:rPr lang="en-US" altLang="zh-CN" sz="2400" kern="100" dirty="0">
                <a:solidFill>
                  <a:srgbClr val="000000"/>
                </a:solidFill>
                <a:latin typeface="微软雅黑" panose="020B0503020204020204" pitchFamily="34" charset="-122"/>
                <a:ea typeface="微软雅黑" panose="020B0503020204020204" pitchFamily="34" charset="-122"/>
              </a:rPr>
              <a:t>K-L</a:t>
            </a:r>
            <a:r>
              <a:rPr lang="zh-CN" altLang="zh-CN" sz="2400" kern="100" dirty="0">
                <a:solidFill>
                  <a:srgbClr val="000000"/>
                </a:solidFill>
                <a:latin typeface="微软雅黑" panose="020B0503020204020204" pitchFamily="34" charset="-122"/>
                <a:ea typeface="微软雅黑" panose="020B0503020204020204" pitchFamily="34" charset="-122"/>
              </a:rPr>
              <a:t>变换本征滤波、自适应衰减三项关键技术</a:t>
            </a:r>
            <a:r>
              <a:rPr lang="zh-CN" altLang="zh-CN" sz="2400" kern="100" dirty="0" smtClean="0">
                <a:solidFill>
                  <a:srgbClr val="000000"/>
                </a:solidFill>
                <a:latin typeface="微软雅黑" panose="020B0503020204020204" pitchFamily="34" charset="-122"/>
                <a:ea typeface="微软雅黑" panose="020B0503020204020204" pitchFamily="34" charset="-122"/>
              </a:rPr>
              <a:t>，</a:t>
            </a:r>
            <a:r>
              <a:rPr lang="zh-CN" altLang="en-US" sz="2400" kern="100" dirty="0" smtClean="0">
                <a:solidFill>
                  <a:srgbClr val="000000"/>
                </a:solidFill>
                <a:latin typeface="微软雅黑" panose="020B0503020204020204" pitchFamily="34" charset="-122"/>
                <a:ea typeface="微软雅黑" panose="020B0503020204020204" pitchFamily="34" charset="-122"/>
              </a:rPr>
              <a:t>通过构建</a:t>
            </a:r>
            <a:r>
              <a:rPr lang="zh-CN" altLang="zh-CN" sz="2400" kern="100" dirty="0" smtClean="0">
                <a:solidFill>
                  <a:srgbClr val="000000"/>
                </a:solidFill>
                <a:latin typeface="微软雅黑" panose="020B0503020204020204" pitchFamily="34" charset="-122"/>
                <a:ea typeface="微软雅黑" panose="020B0503020204020204" pitchFamily="34" charset="-122"/>
              </a:rPr>
              <a:t>变速地滚波</a:t>
            </a:r>
            <a:r>
              <a:rPr lang="zh-CN" altLang="en-US" sz="2400" kern="100" dirty="0" smtClean="0">
                <a:solidFill>
                  <a:srgbClr val="000000"/>
                </a:solidFill>
                <a:latin typeface="微软雅黑" panose="020B0503020204020204" pitchFamily="34" charset="-122"/>
                <a:ea typeface="微软雅黑" panose="020B0503020204020204" pitchFamily="34" charset="-122"/>
              </a:rPr>
              <a:t>模型衰减和压制面波。</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25" name="矩形 24"/>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911425" y="620688"/>
            <a:ext cx="10945214" cy="1200329"/>
          </a:xfrm>
          <a:prstGeom prst="rect">
            <a:avLst/>
          </a:prstGeom>
        </p:spPr>
        <p:txBody>
          <a:bodyPr wrap="square">
            <a:spAutoFit/>
          </a:bodyPr>
          <a:lstStyle/>
          <a:p>
            <a:pPr indent="304800" algn="just">
              <a:lnSpc>
                <a:spcPct val="150000"/>
              </a:lnSpc>
              <a:spcAft>
                <a:spcPts val="0"/>
              </a:spcAft>
            </a:pPr>
            <a:r>
              <a:rPr lang="zh-CN" altLang="en-US" sz="2400" b="1" dirty="0" smtClean="0">
                <a:solidFill>
                  <a:schemeClr val="dk1"/>
                </a:solidFill>
                <a:latin typeface="微软雅黑" panose="020B0503020204020204" pitchFamily="34" charset="-122"/>
                <a:ea typeface="微软雅黑" panose="020B0503020204020204" pitchFamily="34" charset="-122"/>
              </a:rPr>
              <a:t>压制效果</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en-US" sz="2400" dirty="0" smtClean="0">
                <a:solidFill>
                  <a:prstClr val="black"/>
                </a:solidFill>
                <a:latin typeface="微软雅黑" panose="020B0503020204020204" pitchFamily="34" charset="-122"/>
                <a:ea typeface="微软雅黑" panose="020B0503020204020204" pitchFamily="34" charset="-122"/>
                <a:sym typeface="+mn-ea"/>
              </a:rPr>
              <a:t>由于</a:t>
            </a:r>
            <a:r>
              <a:rPr lang="zh-CN" altLang="en-US" sz="2400" dirty="0" smtClean="0">
                <a:solidFill>
                  <a:prstClr val="black"/>
                </a:solidFill>
                <a:latin typeface="微软雅黑" panose="020B0503020204020204" pitchFamily="34" charset="-122"/>
                <a:ea typeface="微软雅黑" panose="020B0503020204020204" pitchFamily="34" charset="-122"/>
              </a:rPr>
              <a:t>该技术采用了不同相干性噪音识别方法，对不同形态规则分布的面波识别精度高，保振幅能力强，能更好保护绕射信号，适应能力强。</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24" name="圆角矩形标注 23"/>
          <p:cNvSpPr/>
          <p:nvPr/>
        </p:nvSpPr>
        <p:spPr bwMode="auto">
          <a:xfrm>
            <a:off x="5287647" y="2326859"/>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面波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25" name="圆角矩形标注 24"/>
          <p:cNvSpPr/>
          <p:nvPr/>
        </p:nvSpPr>
        <p:spPr bwMode="auto">
          <a:xfrm>
            <a:off x="5241267" y="3234623"/>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声波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26" name="圆角矩形标注 25"/>
          <p:cNvSpPr/>
          <p:nvPr/>
        </p:nvSpPr>
        <p:spPr bwMode="auto">
          <a:xfrm>
            <a:off x="5194887" y="5106470"/>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声波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29" name="文本框 27"/>
          <p:cNvSpPr txBox="1"/>
          <p:nvPr/>
        </p:nvSpPr>
        <p:spPr>
          <a:xfrm>
            <a:off x="2309786" y="6429396"/>
            <a:ext cx="8001056" cy="369332"/>
          </a:xfrm>
          <a:prstGeom prst="rect">
            <a:avLst/>
          </a:prstGeom>
          <a:noFill/>
        </p:spPr>
        <p:txBody>
          <a:bodyPr wrap="square" rtlCol="0">
            <a:spAutoFit/>
          </a:bodyPr>
          <a:lstStyle/>
          <a:p>
            <a:pPr lvl="0" algn="ctr">
              <a:defRPr/>
            </a:pPr>
            <a:r>
              <a:rPr lang="en-US" altLang="zh-CN" dirty="0" smtClean="0">
                <a:latin typeface="微软雅黑" panose="020B0503020204020204" pitchFamily="34" charset="-122"/>
                <a:ea typeface="微软雅黑" panose="020B0503020204020204" pitchFamily="34" charset="-122"/>
                <a:sym typeface="微软雅黑" panose="020B0503020204020204" pitchFamily="34" charset="-122"/>
              </a:rPr>
              <a:t>K-L</a:t>
            </a:r>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相干噪音压制前后数据对比   上：噪音压制前；下：噪音压制后</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p:nvPr/>
        </p:nvSpPr>
        <p:spPr>
          <a:xfrm>
            <a:off x="9791103" y="14285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K-L</a:t>
            </a:r>
            <a:r>
              <a:rPr lang="zh-CN" altLang="en-US" sz="2400" b="1" kern="100" dirty="0" smtClean="0">
                <a:solidFill>
                  <a:srgbClr val="000000"/>
                </a:solidFill>
                <a:latin typeface="微软雅黑" panose="020B0503020204020204" pitchFamily="34" charset="-122"/>
                <a:ea typeface="微软雅黑" panose="020B0503020204020204" pitchFamily="34" charset="-122"/>
              </a:rPr>
              <a:t>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19" name="图片 18"/>
          <p:cNvPicPr preferRelativeResize="0"/>
          <p:nvPr/>
        </p:nvPicPr>
        <p:blipFill>
          <a:blip r:embed="rId1">
            <a:extLst>
              <a:ext uri="{28A0092B-C50C-407E-A947-70E740481C1C}">
                <a14:useLocalDpi xmlns:a14="http://schemas.microsoft.com/office/drawing/2010/main" val="0"/>
              </a:ext>
            </a:extLst>
          </a:blip>
          <a:srcRect r="50374"/>
          <a:stretch>
            <a:fillRect/>
          </a:stretch>
        </p:blipFill>
        <p:spPr>
          <a:xfrm>
            <a:off x="1384847" y="1938326"/>
            <a:ext cx="9140309" cy="2312874"/>
          </a:xfrm>
          <a:prstGeom prst="rect">
            <a:avLst/>
          </a:prstGeom>
        </p:spPr>
      </p:pic>
      <p:pic>
        <p:nvPicPr>
          <p:cNvPr id="22" name="图片 21"/>
          <p:cNvPicPr preferRelativeResize="0"/>
          <p:nvPr/>
        </p:nvPicPr>
        <p:blipFill>
          <a:blip r:embed="rId1">
            <a:extLst>
              <a:ext uri="{28A0092B-C50C-407E-A947-70E740481C1C}">
                <a14:useLocalDpi xmlns:a14="http://schemas.microsoft.com/office/drawing/2010/main" val="0"/>
              </a:ext>
            </a:extLst>
          </a:blip>
          <a:srcRect l="97904"/>
          <a:stretch>
            <a:fillRect/>
          </a:stretch>
        </p:blipFill>
        <p:spPr>
          <a:xfrm>
            <a:off x="10525156" y="1989482"/>
            <a:ext cx="302018" cy="2312874"/>
          </a:xfrm>
          <a:prstGeom prst="rect">
            <a:avLst/>
          </a:prstGeom>
        </p:spPr>
      </p:pic>
      <p:grpSp>
        <p:nvGrpSpPr>
          <p:cNvPr id="2" name="组合 29"/>
          <p:cNvGrpSpPr/>
          <p:nvPr/>
        </p:nvGrpSpPr>
        <p:grpSpPr>
          <a:xfrm>
            <a:off x="1381092" y="4154138"/>
            <a:ext cx="9458222" cy="2312874"/>
            <a:chOff x="1595406" y="4143380"/>
            <a:chExt cx="9168538" cy="2312874"/>
          </a:xfrm>
        </p:grpSpPr>
        <p:pic>
          <p:nvPicPr>
            <p:cNvPr id="21" name="图片 20"/>
            <p:cNvPicPr preferRelativeResize="0"/>
            <p:nvPr/>
          </p:nvPicPr>
          <p:blipFill>
            <a:blip r:embed="rId2">
              <a:extLst>
                <a:ext uri="{28A0092B-C50C-407E-A947-70E740481C1C}">
                  <a14:useLocalDpi xmlns:a14="http://schemas.microsoft.com/office/drawing/2010/main" val="0"/>
                </a:ext>
              </a:extLst>
            </a:blip>
            <a:srcRect r="50748"/>
            <a:stretch>
              <a:fillRect/>
            </a:stretch>
          </p:blipFill>
          <p:spPr>
            <a:xfrm>
              <a:off x="1595406" y="4143380"/>
              <a:ext cx="8929750" cy="2312874"/>
            </a:xfrm>
            <a:prstGeom prst="rect">
              <a:avLst/>
            </a:prstGeom>
          </p:spPr>
        </p:pic>
        <p:pic>
          <p:nvPicPr>
            <p:cNvPr id="23" name="图片 22"/>
            <p:cNvPicPr preferRelativeResize="0"/>
            <p:nvPr/>
          </p:nvPicPr>
          <p:blipFill>
            <a:blip r:embed="rId1">
              <a:extLst>
                <a:ext uri="{28A0092B-C50C-407E-A947-70E740481C1C}">
                  <a14:useLocalDpi xmlns:a14="http://schemas.microsoft.com/office/drawing/2010/main" val="0"/>
                </a:ext>
              </a:extLst>
            </a:blip>
            <a:srcRect l="97904"/>
            <a:stretch>
              <a:fillRect/>
            </a:stretch>
          </p:blipFill>
          <p:spPr>
            <a:xfrm>
              <a:off x="10461926" y="4143380"/>
              <a:ext cx="302018" cy="2312874"/>
            </a:xfrm>
            <a:prstGeom prst="rect">
              <a:avLst/>
            </a:prstGeom>
          </p:spPr>
        </p:pic>
      </p:grpSp>
      <p:sp>
        <p:nvSpPr>
          <p:cNvPr id="31" name="圆角矩形标注 30"/>
          <p:cNvSpPr/>
          <p:nvPr/>
        </p:nvSpPr>
        <p:spPr bwMode="auto">
          <a:xfrm>
            <a:off x="4545686" y="2479259"/>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面波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32" name="圆角矩形标注 31"/>
          <p:cNvSpPr/>
          <p:nvPr/>
        </p:nvSpPr>
        <p:spPr bwMode="auto">
          <a:xfrm>
            <a:off x="4499306" y="3387023"/>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声波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33" name="圆角矩形标注 32"/>
          <p:cNvSpPr/>
          <p:nvPr/>
        </p:nvSpPr>
        <p:spPr bwMode="auto">
          <a:xfrm>
            <a:off x="4452926" y="5258870"/>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声波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28" name="圆角矩形标注 27"/>
          <p:cNvSpPr/>
          <p:nvPr/>
        </p:nvSpPr>
        <p:spPr bwMode="auto">
          <a:xfrm>
            <a:off x="8760722" y="2329024"/>
            <a:ext cx="318053" cy="170259"/>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面波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27" name="矩形 26"/>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738150" y="864855"/>
            <a:ext cx="11215766" cy="1052596"/>
          </a:xfrm>
          <a:prstGeom prst="rect">
            <a:avLst/>
          </a:prstGeom>
        </p:spPr>
        <p:txBody>
          <a:bodyPr wrap="square">
            <a:spAutoFit/>
          </a:bodyPr>
          <a:lstStyle/>
          <a:p>
            <a:pPr>
              <a:lnSpc>
                <a:spcPct val="130000"/>
              </a:lnSpc>
            </a:pPr>
            <a:r>
              <a:rPr lang="zh-CN" altLang="en-US" sz="2000" b="1" dirty="0" smtClean="0">
                <a:solidFill>
                  <a:srgbClr val="3366FF"/>
                </a:solidFill>
                <a:latin typeface="微软雅黑" panose="020B0503020204020204" pitchFamily="34" charset="-122"/>
                <a:ea typeface="微软雅黑" panose="020B0503020204020204" pitchFamily="34" charset="-122"/>
              </a:rPr>
              <a:t>     </a:t>
            </a:r>
            <a:r>
              <a:rPr lang="zh-CN" altLang="en-US" sz="2400" b="1" dirty="0" smtClean="0">
                <a:solidFill>
                  <a:srgbClr val="3366FF"/>
                </a:solidFill>
                <a:latin typeface="微软雅黑" panose="020B0503020204020204" pitchFamily="34" charset="-122"/>
                <a:ea typeface="微软雅黑" panose="020B0503020204020204" pitchFamily="34" charset="-122"/>
              </a:rPr>
              <a:t>处理中心统计了十个项目：</a:t>
            </a:r>
            <a:r>
              <a:rPr lang="zh-CN" altLang="en-US" sz="2400" b="1" dirty="0" smtClean="0">
                <a:latin typeface="微软雅黑" panose="020B0503020204020204" pitchFamily="34" charset="-122"/>
                <a:ea typeface="微软雅黑" panose="020B0503020204020204" pitchFamily="34" charset="-122"/>
              </a:rPr>
              <a:t>使用频次较高的</a:t>
            </a:r>
            <a:r>
              <a:rPr lang="en-US" altLang="zh-CN" sz="2400" b="1" dirty="0" smtClean="0">
                <a:latin typeface="微软雅黑" panose="020B0503020204020204" pitchFamily="34" charset="-122"/>
                <a:ea typeface="微软雅黑" panose="020B0503020204020204" pitchFamily="34" charset="-122"/>
              </a:rPr>
              <a:t>20</a:t>
            </a:r>
            <a:r>
              <a:rPr lang="zh-CN" altLang="en-US" sz="2400" b="1" dirty="0" smtClean="0">
                <a:latin typeface="微软雅黑" panose="020B0503020204020204" pitchFamily="34" charset="-122"/>
                <a:ea typeface="微软雅黑" panose="020B0503020204020204" pitchFamily="34" charset="-122"/>
              </a:rPr>
              <a:t>个模块中，噪音压制占</a:t>
            </a:r>
            <a:r>
              <a:rPr lang="en-US" altLang="zh-CN" sz="2400" b="1" dirty="0" smtClean="0">
                <a:latin typeface="微软雅黑" panose="020B0503020204020204" pitchFamily="34" charset="-122"/>
                <a:ea typeface="微软雅黑" panose="020B0503020204020204" pitchFamily="34" charset="-122"/>
              </a:rPr>
              <a:t>5</a:t>
            </a:r>
            <a:r>
              <a:rPr lang="zh-CN" altLang="en-US" sz="2400" b="1" dirty="0" smtClean="0">
                <a:latin typeface="微软雅黑" panose="020B0503020204020204" pitchFamily="34" charset="-122"/>
                <a:ea typeface="微软雅黑" panose="020B0503020204020204" pitchFamily="34" charset="-122"/>
              </a:rPr>
              <a:t>个模块，占用偏移前处理时间的</a:t>
            </a:r>
            <a:r>
              <a:rPr lang="en-US" altLang="zh-CN" sz="2400" b="1" dirty="0" smtClean="0">
                <a:latin typeface="微软雅黑" panose="020B0503020204020204" pitchFamily="34" charset="-122"/>
                <a:ea typeface="微软雅黑" panose="020B0503020204020204" pitchFamily="34" charset="-122"/>
              </a:rPr>
              <a:t>50.2%</a:t>
            </a:r>
            <a:endParaRPr lang="zh-CN" altLang="en-US" sz="2400" b="1" dirty="0">
              <a:latin typeface="微软雅黑" panose="020B0503020204020204" pitchFamily="34" charset="-122"/>
              <a:ea typeface="微软雅黑" panose="020B0503020204020204" pitchFamily="34" charset="-122"/>
            </a:endParaRPr>
          </a:p>
        </p:txBody>
      </p:sp>
      <p:grpSp>
        <p:nvGrpSpPr>
          <p:cNvPr id="2" name="组合 14"/>
          <p:cNvGrpSpPr/>
          <p:nvPr/>
        </p:nvGrpSpPr>
        <p:grpSpPr>
          <a:xfrm>
            <a:off x="881026" y="1857364"/>
            <a:ext cx="4500594" cy="4357718"/>
            <a:chOff x="1166778" y="942929"/>
            <a:chExt cx="4500594" cy="4857784"/>
          </a:xfrm>
        </p:grpSpPr>
        <p:grpSp>
          <p:nvGrpSpPr>
            <p:cNvPr id="3" name="组合 14"/>
            <p:cNvGrpSpPr/>
            <p:nvPr/>
          </p:nvGrpSpPr>
          <p:grpSpPr>
            <a:xfrm>
              <a:off x="1166778" y="942929"/>
              <a:ext cx="4500594" cy="4857784"/>
              <a:chOff x="1381092" y="785794"/>
              <a:chExt cx="4263333" cy="5798095"/>
            </a:xfrm>
          </p:grpSpPr>
          <p:pic>
            <p:nvPicPr>
              <p:cNvPr id="9" name="图片 8"/>
              <p:cNvPicPr>
                <a:picLocks noChangeAspect="1"/>
              </p:cNvPicPr>
              <p:nvPr/>
            </p:nvPicPr>
            <p:blipFill>
              <a:blip r:embed="rId1"/>
              <a:srcRect r="56250"/>
              <a:stretch>
                <a:fillRect/>
              </a:stretch>
            </p:blipFill>
            <p:spPr>
              <a:xfrm>
                <a:off x="1381092" y="785794"/>
                <a:ext cx="4263333" cy="5798095"/>
              </a:xfrm>
              <a:prstGeom prst="rect">
                <a:avLst/>
              </a:prstGeom>
            </p:spPr>
          </p:pic>
          <p:sp>
            <p:nvSpPr>
              <p:cNvPr id="10" name="矩形 9"/>
              <p:cNvSpPr/>
              <p:nvPr/>
            </p:nvSpPr>
            <p:spPr>
              <a:xfrm>
                <a:off x="1595406" y="1214422"/>
                <a:ext cx="292895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595406" y="1500174"/>
                <a:ext cx="292895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595406" y="2285992"/>
                <a:ext cx="292895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595406" y="6000768"/>
                <a:ext cx="292895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595406" y="4143380"/>
                <a:ext cx="2928958"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4667240" y="1300119"/>
              <a:ext cx="785818" cy="500066"/>
            </a:xfrm>
            <a:prstGeom prst="rect">
              <a:avLst/>
            </a:prstGeom>
            <a:noFill/>
            <a:ln>
              <a:solidFill>
                <a:srgbClr val="33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787366" y="2175390"/>
              <a:ext cx="561980" cy="285752"/>
            </a:xfrm>
            <a:prstGeom prst="rect">
              <a:avLst/>
            </a:prstGeom>
            <a:noFill/>
            <a:ln>
              <a:solidFill>
                <a:srgbClr val="33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810116" y="3736268"/>
              <a:ext cx="561980" cy="285752"/>
            </a:xfrm>
            <a:prstGeom prst="rect">
              <a:avLst/>
            </a:prstGeom>
            <a:noFill/>
            <a:ln>
              <a:solidFill>
                <a:srgbClr val="33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810116" y="5286388"/>
              <a:ext cx="561980" cy="285752"/>
            </a:xfrm>
            <a:prstGeom prst="rect">
              <a:avLst/>
            </a:prstGeom>
            <a:noFill/>
            <a:ln>
              <a:solidFill>
                <a:srgbClr val="33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22" name="表格 21"/>
          <p:cNvGraphicFramePr>
            <a:graphicFrameLocks noGrp="1"/>
          </p:cNvGraphicFramePr>
          <p:nvPr/>
        </p:nvGraphicFramePr>
        <p:xfrm>
          <a:off x="6024562" y="2000240"/>
          <a:ext cx="5857916" cy="4143404"/>
        </p:xfrm>
        <a:graphic>
          <a:graphicData uri="http://schemas.openxmlformats.org/drawingml/2006/table">
            <a:tbl>
              <a:tblPr firstRow="1" bandRow="1">
                <a:tableStyleId>{5C22544A-7EE6-4342-B048-85BDC9FD1C3A}</a:tableStyleId>
              </a:tblPr>
              <a:tblGrid>
                <a:gridCol w="510864"/>
                <a:gridCol w="2418094"/>
                <a:gridCol w="1464479"/>
                <a:gridCol w="1464479"/>
              </a:tblGrid>
              <a:tr h="584227">
                <a:tc>
                  <a:txBody>
                    <a:bodyPr/>
                    <a:lstStyle/>
                    <a:p>
                      <a:endParaRPr lang="zh-CN" altLang="en-US" dirty="0"/>
                    </a:p>
                  </a:txBody>
                  <a:tcPr/>
                </a:tc>
                <a:tc>
                  <a:txBody>
                    <a:bodyPr/>
                    <a:lstStyle/>
                    <a:p>
                      <a:r>
                        <a:rPr lang="zh-CN" altLang="en-US" b="1" dirty="0" smtClean="0"/>
                        <a:t>模块名字</a:t>
                      </a:r>
                      <a:endParaRPr lang="zh-CN" altLang="en-US" b="1" dirty="0"/>
                    </a:p>
                  </a:txBody>
                  <a:tcPr/>
                </a:tc>
                <a:tc>
                  <a:txBody>
                    <a:bodyPr/>
                    <a:lstStyle/>
                    <a:p>
                      <a:r>
                        <a:rPr lang="zh-CN" altLang="en-US" dirty="0" smtClean="0"/>
                        <a:t>运行次数</a:t>
                      </a:r>
                      <a:endParaRPr lang="zh-CN" altLang="en-US" dirty="0"/>
                    </a:p>
                  </a:txBody>
                  <a:tcPr/>
                </a:tc>
                <a:tc>
                  <a:txBody>
                    <a:bodyPr/>
                    <a:lstStyle/>
                    <a:p>
                      <a:r>
                        <a:rPr lang="zh-CN" altLang="en-US" dirty="0" smtClean="0"/>
                        <a:t>占用时间</a:t>
                      </a:r>
                      <a:endParaRPr lang="zh-CN" altLang="en-US" dirty="0"/>
                    </a:p>
                  </a:txBody>
                  <a:tcPr/>
                </a:tc>
              </a:tr>
              <a:tr h="584227">
                <a:tc>
                  <a:txBody>
                    <a:bodyPr/>
                    <a:lstStyle/>
                    <a:p>
                      <a:r>
                        <a:rPr lang="en-US" altLang="zh-CN" dirty="0" smtClean="0"/>
                        <a:t>1</a:t>
                      </a:r>
                      <a:endParaRPr lang="zh-CN" altLang="en-US" dirty="0"/>
                    </a:p>
                  </a:txBody>
                  <a:tcPr/>
                </a:tc>
                <a:tc>
                  <a:txBody>
                    <a:bodyPr/>
                    <a:lstStyle/>
                    <a:p>
                      <a:r>
                        <a:rPr lang="en-US" altLang="zh-CN" b="1" dirty="0" err="1" smtClean="0"/>
                        <a:t>WildAmpAtten</a:t>
                      </a:r>
                      <a:endParaRPr lang="zh-CN" altLang="en-US" b="1" dirty="0"/>
                    </a:p>
                  </a:txBody>
                  <a:tcPr/>
                </a:tc>
                <a:tc>
                  <a:txBody>
                    <a:bodyPr/>
                    <a:lstStyle/>
                    <a:p>
                      <a:r>
                        <a:rPr lang="en-US" altLang="zh-CN" b="1" dirty="0" smtClean="0"/>
                        <a:t>222939</a:t>
                      </a:r>
                      <a:endParaRPr lang="zh-CN" altLang="en-US" b="1" dirty="0"/>
                    </a:p>
                  </a:txBody>
                  <a:tcPr/>
                </a:tc>
                <a:tc>
                  <a:txBody>
                    <a:bodyPr/>
                    <a:lstStyle/>
                    <a:p>
                      <a:r>
                        <a:rPr lang="en-US" altLang="zh-CN" b="1" dirty="0" smtClean="0"/>
                        <a:t>22.1%</a:t>
                      </a:r>
                      <a:endParaRPr lang="zh-CN" altLang="en-US" b="1" dirty="0"/>
                    </a:p>
                  </a:txBody>
                  <a:tcPr/>
                </a:tc>
              </a:tr>
              <a:tr h="594990">
                <a:tc>
                  <a:txBody>
                    <a:bodyPr/>
                    <a:lstStyle/>
                    <a:p>
                      <a:r>
                        <a:rPr lang="en-US" altLang="zh-CN" dirty="0" smtClean="0"/>
                        <a:t>2</a:t>
                      </a:r>
                      <a:endParaRPr lang="zh-CN" altLang="en-US" dirty="0"/>
                    </a:p>
                  </a:txBody>
                  <a:tcPr/>
                </a:tc>
                <a:tc>
                  <a:txBody>
                    <a:bodyPr/>
                    <a:lstStyle/>
                    <a:p>
                      <a:r>
                        <a:rPr lang="en-US" altLang="zh-CN" b="1" dirty="0" err="1" smtClean="0"/>
                        <a:t>KLLinNoiRemv</a:t>
                      </a:r>
                      <a:endParaRPr lang="zh-CN" altLang="en-US" b="1" dirty="0"/>
                    </a:p>
                  </a:txBody>
                  <a:tcPr/>
                </a:tc>
                <a:tc>
                  <a:txBody>
                    <a:bodyPr/>
                    <a:lstStyle/>
                    <a:p>
                      <a:r>
                        <a:rPr lang="en-US" altLang="zh-CN" b="1" dirty="0" smtClean="0"/>
                        <a:t>18227</a:t>
                      </a:r>
                      <a:endParaRPr lang="zh-CN" altLang="en-US" b="1" dirty="0"/>
                    </a:p>
                  </a:txBody>
                  <a:tcPr/>
                </a:tc>
                <a:tc>
                  <a:txBody>
                    <a:bodyPr/>
                    <a:lstStyle/>
                    <a:p>
                      <a:r>
                        <a:rPr lang="en-US" altLang="zh-CN" b="1" dirty="0" smtClean="0"/>
                        <a:t>21.3%</a:t>
                      </a:r>
                      <a:endParaRPr lang="zh-CN" altLang="en-US" b="1" dirty="0"/>
                    </a:p>
                  </a:txBody>
                  <a:tcPr/>
                </a:tc>
              </a:tr>
              <a:tr h="594990">
                <a:tc>
                  <a:txBody>
                    <a:bodyPr/>
                    <a:lstStyle/>
                    <a:p>
                      <a:r>
                        <a:rPr lang="en-US" altLang="zh-CN" dirty="0" smtClean="0"/>
                        <a:t>3</a:t>
                      </a:r>
                      <a:endParaRPr lang="zh-CN" altLang="en-US" dirty="0"/>
                    </a:p>
                  </a:txBody>
                  <a:tcPr/>
                </a:tc>
                <a:tc>
                  <a:txBody>
                    <a:bodyPr/>
                    <a:lstStyle/>
                    <a:p>
                      <a:r>
                        <a:rPr lang="en-US" altLang="zh-CN" b="1" dirty="0" err="1" smtClean="0"/>
                        <a:t>HiENoiAtten</a:t>
                      </a:r>
                      <a:endParaRPr lang="zh-CN" altLang="en-US" b="1" dirty="0"/>
                    </a:p>
                  </a:txBody>
                  <a:tcPr/>
                </a:tc>
                <a:tc>
                  <a:txBody>
                    <a:bodyPr/>
                    <a:lstStyle/>
                    <a:p>
                      <a:r>
                        <a:rPr lang="en-US" altLang="zh-CN" b="1" dirty="0" smtClean="0"/>
                        <a:t>32432</a:t>
                      </a:r>
                      <a:endParaRPr lang="zh-CN" altLang="en-US" b="1" dirty="0"/>
                    </a:p>
                  </a:txBody>
                  <a:tcPr/>
                </a:tc>
                <a:tc>
                  <a:txBody>
                    <a:bodyPr/>
                    <a:lstStyle/>
                    <a:p>
                      <a:r>
                        <a:rPr lang="en-US" altLang="zh-CN" b="1" dirty="0" smtClean="0"/>
                        <a:t>4.7%</a:t>
                      </a:r>
                      <a:endParaRPr lang="zh-CN" altLang="en-US" b="1" dirty="0"/>
                    </a:p>
                  </a:txBody>
                  <a:tcPr/>
                </a:tc>
              </a:tr>
              <a:tr h="594990">
                <a:tc>
                  <a:txBody>
                    <a:bodyPr/>
                    <a:lstStyle/>
                    <a:p>
                      <a:r>
                        <a:rPr lang="en-US" altLang="zh-CN" dirty="0" smtClean="0"/>
                        <a:t>4</a:t>
                      </a:r>
                      <a:endParaRPr lang="zh-CN" altLang="en-US" dirty="0"/>
                    </a:p>
                  </a:txBody>
                  <a:tcPr/>
                </a:tc>
                <a:tc>
                  <a:txBody>
                    <a:bodyPr/>
                    <a:lstStyle/>
                    <a:p>
                      <a:r>
                        <a:rPr lang="en-US" altLang="zh-CN" b="1" dirty="0" err="1" smtClean="0"/>
                        <a:t>MonoNoiAtten</a:t>
                      </a:r>
                      <a:endParaRPr lang="zh-CN" altLang="en-US" b="1" dirty="0"/>
                    </a:p>
                  </a:txBody>
                  <a:tcPr/>
                </a:tc>
                <a:tc>
                  <a:txBody>
                    <a:bodyPr/>
                    <a:lstStyle/>
                    <a:p>
                      <a:r>
                        <a:rPr lang="en-US" altLang="zh-CN" b="1" dirty="0" smtClean="0"/>
                        <a:t>5927</a:t>
                      </a:r>
                      <a:endParaRPr lang="zh-CN" altLang="en-US" b="1" dirty="0"/>
                    </a:p>
                  </a:txBody>
                  <a:tcPr/>
                </a:tc>
                <a:tc>
                  <a:txBody>
                    <a:bodyPr/>
                    <a:lstStyle/>
                    <a:p>
                      <a:r>
                        <a:rPr lang="en-US" altLang="zh-CN" b="1" dirty="0" smtClean="0"/>
                        <a:t>1.2%</a:t>
                      </a:r>
                      <a:endParaRPr lang="zh-CN" altLang="en-US" b="1" dirty="0"/>
                    </a:p>
                  </a:txBody>
                  <a:tcPr/>
                </a:tc>
              </a:tr>
              <a:tr h="594990">
                <a:tc>
                  <a:txBody>
                    <a:bodyPr/>
                    <a:lstStyle/>
                    <a:p>
                      <a:r>
                        <a:rPr lang="en-US" altLang="zh-CN" dirty="0" smtClean="0"/>
                        <a:t>5</a:t>
                      </a:r>
                      <a:endParaRPr lang="zh-CN" altLang="en-US" dirty="0"/>
                    </a:p>
                  </a:txBody>
                  <a:tcPr/>
                </a:tc>
                <a:tc>
                  <a:txBody>
                    <a:bodyPr/>
                    <a:lstStyle/>
                    <a:p>
                      <a:r>
                        <a:rPr lang="en-US" altLang="zh-CN" b="1" dirty="0" smtClean="0"/>
                        <a:t>CohNoiRem3D</a:t>
                      </a:r>
                      <a:endParaRPr lang="zh-CN" altLang="en-US" b="1" dirty="0"/>
                    </a:p>
                  </a:txBody>
                  <a:tcPr/>
                </a:tc>
                <a:tc>
                  <a:txBody>
                    <a:bodyPr/>
                    <a:lstStyle/>
                    <a:p>
                      <a:r>
                        <a:rPr lang="en-US" altLang="zh-CN" b="1" dirty="0" smtClean="0"/>
                        <a:t>373</a:t>
                      </a:r>
                      <a:endParaRPr lang="zh-CN" altLang="en-US" b="1" dirty="0"/>
                    </a:p>
                  </a:txBody>
                  <a:tcPr/>
                </a:tc>
                <a:tc>
                  <a:txBody>
                    <a:bodyPr/>
                    <a:lstStyle/>
                    <a:p>
                      <a:r>
                        <a:rPr lang="en-US" altLang="zh-CN" b="1" dirty="0" smtClean="0"/>
                        <a:t>0.9%</a:t>
                      </a:r>
                      <a:endParaRPr lang="zh-CN" altLang="en-US" b="1" dirty="0"/>
                    </a:p>
                  </a:txBody>
                  <a:tcPr/>
                </a:tc>
              </a:tr>
              <a:tr h="594990">
                <a:tc>
                  <a:txBody>
                    <a:bodyPr/>
                    <a:lstStyle/>
                    <a:p>
                      <a:endParaRPr lang="zh-CN" altLang="en-US" dirty="0"/>
                    </a:p>
                  </a:txBody>
                  <a:tcPr/>
                </a:tc>
                <a:tc>
                  <a:txBody>
                    <a:bodyPr/>
                    <a:lstStyle/>
                    <a:p>
                      <a:r>
                        <a:rPr lang="en-US" altLang="zh-CN" sz="1800" b="1" dirty="0" smtClean="0">
                          <a:solidFill>
                            <a:srgbClr val="3366FF"/>
                          </a:solidFill>
                          <a:latin typeface="微软雅黑" panose="020B0503020204020204" pitchFamily="34" charset="-122"/>
                          <a:ea typeface="微软雅黑" panose="020B0503020204020204" pitchFamily="34" charset="-122"/>
                        </a:rPr>
                        <a:t> </a:t>
                      </a:r>
                      <a:endParaRPr lang="zh-CN" altLang="en-US" sz="1800" b="1" kern="1200" dirty="0">
                        <a:solidFill>
                          <a:srgbClr val="3366FF"/>
                        </a:solidFill>
                        <a:latin typeface="+mn-lt"/>
                        <a:ea typeface="+mn-ea"/>
                        <a:cs typeface="+mn-cs"/>
                      </a:endParaRPr>
                    </a:p>
                  </a:txBody>
                  <a:tcPr/>
                </a:tc>
                <a:tc>
                  <a:txBody>
                    <a:bodyPr/>
                    <a:lstStyle/>
                    <a:p>
                      <a:r>
                        <a:rPr lang="en-US" altLang="zh-CN" b="1" dirty="0" smtClean="0">
                          <a:solidFill>
                            <a:srgbClr val="3366FF"/>
                          </a:solidFill>
                        </a:rPr>
                        <a:t>279898</a:t>
                      </a:r>
                      <a:endParaRPr lang="zh-CN" altLang="en-US" dirty="0"/>
                    </a:p>
                  </a:txBody>
                  <a:tcPr/>
                </a:tc>
                <a:tc>
                  <a:txBody>
                    <a:bodyPr/>
                    <a:lstStyle/>
                    <a:p>
                      <a:r>
                        <a:rPr lang="en-US" altLang="zh-CN" b="1" dirty="0" smtClean="0">
                          <a:solidFill>
                            <a:srgbClr val="3366FF"/>
                          </a:solidFill>
                        </a:rPr>
                        <a:t>50.2%</a:t>
                      </a:r>
                      <a:endParaRPr lang="zh-CN" altLang="en-US" b="1" dirty="0">
                        <a:solidFill>
                          <a:srgbClr val="3366FF"/>
                        </a:solidFill>
                      </a:endParaRPr>
                    </a:p>
                  </a:txBody>
                  <a:tcPr/>
                </a:tc>
              </a:tr>
            </a:tbl>
          </a:graphicData>
        </a:graphic>
      </p:graphicFrame>
      <p:sp>
        <p:nvSpPr>
          <p:cNvPr id="23" name="右箭头 22"/>
          <p:cNvSpPr/>
          <p:nvPr/>
        </p:nvSpPr>
        <p:spPr>
          <a:xfrm>
            <a:off x="5453058" y="3786190"/>
            <a:ext cx="500066"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667108" y="-71462"/>
            <a:ext cx="2768707" cy="830997"/>
          </a:xfrm>
          <a:prstGeom prst="rect">
            <a:avLst/>
          </a:prstGeom>
        </p:spPr>
        <p:txBody>
          <a:bodyPr wrap="none">
            <a:spAutoFit/>
          </a:bodyPr>
          <a:lstStyle/>
          <a:p>
            <a:pPr indent="539750">
              <a:lnSpc>
                <a:spcPct val="150000"/>
              </a:lnSpc>
            </a:pPr>
            <a:r>
              <a:rPr lang="zh-CN" altLang="en-US" sz="3200" b="1" dirty="0" smtClean="0">
                <a:latin typeface="微软雅黑" panose="020B0503020204020204" pitchFamily="34" charset="-122"/>
                <a:ea typeface="微软雅黑" panose="020B0503020204020204" pitchFamily="34" charset="-122"/>
              </a:rPr>
              <a:t>      概    况</a:t>
            </a:r>
            <a:endParaRPr lang="en-US" altLang="zh-CN" sz="32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8579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3005017" y="80467"/>
            <a:ext cx="5742940" cy="58356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676219"/>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4229388"/>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14930"/>
            <a:ext cx="9604230" cy="1532727"/>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、频率扫描，确定面波主要频带；</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、评估面波视速度范围；</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a:t>
            </a:r>
            <a:r>
              <a:rPr lang="zh-CN" altLang="en-US" sz="2400" kern="100" dirty="0" smtClean="0">
                <a:solidFill>
                  <a:srgbClr val="000000"/>
                </a:solidFill>
                <a:latin typeface="微软雅黑" panose="020B0503020204020204" pitchFamily="34" charset="-122"/>
                <a:ea typeface="微软雅黑" panose="020B0503020204020204" pitchFamily="34" charset="-122"/>
              </a:rPr>
              <a:t>能量比参数、相干门槛系数、特征门槛值个数要做实验精细调整；</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3163824"/>
            <a:ext cx="10072758" cy="978729"/>
          </a:xfrm>
          <a:prstGeom prst="rect">
            <a:avLst/>
          </a:prstGeom>
        </p:spPr>
        <p:txBody>
          <a:bodyPr wrap="square">
            <a:spAutoFit/>
          </a:bodyPr>
          <a:lstStyle/>
          <a:p>
            <a:pPr>
              <a:lnSpc>
                <a:spcPct val="120000"/>
              </a:lnSpc>
            </a:pPr>
            <a:r>
              <a:rPr lang="en-US" altLang="zh-CN" sz="2400" dirty="0" smtClean="0">
                <a:latin typeface="微软雅黑" panose="020B0503020204020204" pitchFamily="34" charset="-122"/>
                <a:ea typeface="微软雅黑" panose="020B0503020204020204" pitchFamily="34" charset="-122"/>
              </a:rPr>
              <a:t>K-L</a:t>
            </a:r>
            <a:r>
              <a:rPr lang="zh-CN" altLang="en-US" sz="2400" dirty="0" smtClean="0">
                <a:latin typeface="微软雅黑" panose="020B0503020204020204" pitchFamily="34" charset="-122"/>
                <a:ea typeface="微软雅黑" panose="020B0503020204020204" pitchFamily="34" charset="-122"/>
              </a:rPr>
              <a:t>面波压制方法采用了分步噪声预测</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面波重建的方法和策略，噪声压制保真度高，生产应用广泛，属于</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噪声压制核心技术。</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381092" y="4664849"/>
            <a:ext cx="5929354"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a:t>
            </a: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：效率相对低；</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zh-CN" altLang="en-US" sz="2400" dirty="0" smtClean="0">
                <a:latin typeface="微软雅黑" panose="020B0503020204020204" pitchFamily="34" charset="-122"/>
                <a:ea typeface="微软雅黑" panose="020B0503020204020204" pitchFamily="34" charset="-122"/>
              </a:rPr>
              <a:t>问题</a:t>
            </a: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：不适合频散严重和假频面波的处理；</a:t>
            </a:r>
            <a:endParaRPr lang="en-US" altLang="zh-CN" sz="2400" dirty="0" smtClean="0">
              <a:latin typeface="微软雅黑" panose="020B0503020204020204" pitchFamily="34" charset="-122"/>
              <a:ea typeface="微软雅黑" panose="020B0503020204020204" pitchFamily="34" charset="-122"/>
            </a:endParaRPr>
          </a:p>
        </p:txBody>
      </p:sp>
      <p:sp>
        <p:nvSpPr>
          <p:cNvPr id="14" name="矩形 13"/>
          <p:cNvSpPr/>
          <p:nvPr/>
        </p:nvSpPr>
        <p:spPr>
          <a:xfrm>
            <a:off x="1381092" y="5965303"/>
            <a:ext cx="5715040" cy="535531"/>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策略</a:t>
            </a: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：有针对性发新的面波去噪技术。</a:t>
            </a:r>
            <a:endParaRPr lang="en-US" altLang="zh-CN" sz="2400" dirty="0" smtClean="0">
              <a:latin typeface="微软雅黑" panose="020B0503020204020204" pitchFamily="34" charset="-122"/>
              <a:ea typeface="微软雅黑" panose="020B0503020204020204" pitchFamily="34" charset="-122"/>
            </a:endParaRPr>
          </a:p>
        </p:txBody>
      </p:sp>
      <p:sp>
        <p:nvSpPr>
          <p:cNvPr id="18" name="矩形 17"/>
          <p:cNvSpPr/>
          <p:nvPr/>
        </p:nvSpPr>
        <p:spPr>
          <a:xfrm>
            <a:off x="1381092" y="5502811"/>
            <a:ext cx="5715040" cy="535531"/>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策略</a:t>
            </a: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：目前正在做效率优化。</a:t>
            </a:r>
            <a:endParaRPr lang="en-US" altLang="zh-CN" sz="2400" dirty="0" smtClean="0">
              <a:latin typeface="微软雅黑" panose="020B0503020204020204" pitchFamily="34" charset="-122"/>
              <a:ea typeface="微软雅黑" panose="020B0503020204020204" pitchFamily="34" charset="-122"/>
            </a:endParaRPr>
          </a:p>
        </p:txBody>
      </p:sp>
      <p:sp>
        <p:nvSpPr>
          <p:cNvPr id="19" name="矩形 18"/>
          <p:cNvSpPr/>
          <p:nvPr/>
        </p:nvSpPr>
        <p:spPr>
          <a:xfrm>
            <a:off x="7916962" y="6345816"/>
            <a:ext cx="1107996"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频散严重</a:t>
            </a:r>
            <a:endParaRPr lang="zh-CN" altLang="en-US" dirty="0"/>
          </a:p>
        </p:txBody>
      </p:sp>
      <p:sp>
        <p:nvSpPr>
          <p:cNvPr id="20" name="矩形 19"/>
          <p:cNvSpPr/>
          <p:nvPr/>
        </p:nvSpPr>
        <p:spPr>
          <a:xfrm>
            <a:off x="10167966" y="6286520"/>
            <a:ext cx="1107996" cy="369332"/>
          </a:xfrm>
          <a:prstGeom prst="rect">
            <a:avLst/>
          </a:prstGeom>
        </p:spPr>
        <p:txBody>
          <a:bodyPr wrap="none">
            <a:spAutoFit/>
          </a:bodyPr>
          <a:lstStyle/>
          <a:p>
            <a:r>
              <a:rPr lang="zh-CN" altLang="en-US" dirty="0" smtClean="0"/>
              <a:t>假频面波</a:t>
            </a:r>
            <a:endParaRPr lang="zh-CN" altLang="en-US" dirty="0"/>
          </a:p>
        </p:txBody>
      </p:sp>
      <p:pic>
        <p:nvPicPr>
          <p:cNvPr id="21" name="图片 20"/>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9525024" y="4143380"/>
            <a:ext cx="2286016" cy="2214578"/>
          </a:xfrm>
          <a:prstGeom prst="rect">
            <a:avLst/>
          </a:prstGeom>
        </p:spPr>
      </p:pic>
      <p:sp>
        <p:nvSpPr>
          <p:cNvPr id="22" name="矩形 21"/>
          <p:cNvSpPr/>
          <p:nvPr/>
        </p:nvSpPr>
        <p:spPr>
          <a:xfrm>
            <a:off x="9791103" y="142852"/>
            <a:ext cx="2448565" cy="572464"/>
          </a:xfrm>
          <a:prstGeom prst="rect">
            <a:avLst/>
          </a:prstGeom>
        </p:spPr>
        <p:txBody>
          <a:bodyPr wrap="square">
            <a:spAutoFit/>
          </a:bodyPr>
          <a:lstStyle/>
          <a:p>
            <a:pPr algn="just">
              <a:lnSpc>
                <a:spcPct val="130000"/>
              </a:lnSpc>
            </a:pPr>
            <a:r>
              <a:rPr lang="en-US" altLang="zh-CN" sz="2400" b="1" kern="100" dirty="0" smtClean="0">
                <a:solidFill>
                  <a:srgbClr val="000000"/>
                </a:solidFill>
                <a:latin typeface="微软雅黑" panose="020B0503020204020204" pitchFamily="34" charset="-122"/>
                <a:ea typeface="微软雅黑" panose="020B0503020204020204" pitchFamily="34" charset="-122"/>
              </a:rPr>
              <a:t>K-L</a:t>
            </a:r>
            <a:r>
              <a:rPr lang="zh-CN" altLang="en-US" sz="2400" b="1" kern="100" dirty="0" smtClean="0">
                <a:solidFill>
                  <a:srgbClr val="000000"/>
                </a:solidFill>
                <a:latin typeface="微软雅黑" panose="020B0503020204020204" pitchFamily="34" charset="-122"/>
                <a:ea typeface="微软雅黑" panose="020B0503020204020204" pitchFamily="34" charset="-122"/>
              </a:rPr>
              <a:t>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17" name="图片 16"/>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7310446" y="4140108"/>
            <a:ext cx="2268208" cy="2186943"/>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738150" y="681827"/>
            <a:ext cx="11287203" cy="1532727"/>
          </a:xfrm>
          <a:prstGeom prst="rect">
            <a:avLst/>
          </a:prstGeom>
        </p:spPr>
        <p:txBody>
          <a:bodyPr wrap="square">
            <a:spAutoFit/>
          </a:bodyPr>
          <a:lstStyle/>
          <a:p>
            <a:pPr>
              <a:lnSpc>
                <a:spcPct val="130000"/>
              </a:lnSpc>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CohNoiAtten</a:t>
            </a:r>
            <a:r>
              <a:rPr lang="zh-CN" altLang="en-US" sz="2400" b="1" kern="100" dirty="0" smtClean="0">
                <a:solidFill>
                  <a:srgbClr val="000000"/>
                </a:solidFill>
                <a:latin typeface="微软雅黑" panose="020B0503020204020204" pitchFamily="34" charset="-122"/>
                <a:ea typeface="微软雅黑" panose="020B0503020204020204" pitchFamily="34" charset="-122"/>
              </a:rPr>
              <a:t>模块</a:t>
            </a:r>
            <a:r>
              <a:rPr lang="zh-CN" altLang="en-US" sz="2400" kern="100" dirty="0" smtClean="0">
                <a:solidFill>
                  <a:srgbClr val="000000"/>
                </a:solidFill>
                <a:latin typeface="微软雅黑" panose="020B0503020204020204" pitchFamily="34" charset="-122"/>
                <a:ea typeface="微软雅黑" panose="020B0503020204020204" pitchFamily="34" charset="-122"/>
              </a:rPr>
              <a:t>：根据用户提供的倾角时差</a:t>
            </a:r>
            <a:r>
              <a:rPr lang="zh-CN" altLang="zh-CN" sz="2400" kern="100" dirty="0" smtClean="0">
                <a:solidFill>
                  <a:srgbClr val="000000"/>
                </a:solidFill>
                <a:latin typeface="微软雅黑" panose="020B0503020204020204" pitchFamily="34" charset="-122"/>
                <a:ea typeface="微软雅黑" panose="020B0503020204020204" pitchFamily="34" charset="-122"/>
              </a:rPr>
              <a:t>，频率</a:t>
            </a:r>
            <a:r>
              <a:rPr lang="zh-CN" altLang="en-US" sz="2400" kern="100" dirty="0" smtClean="0">
                <a:solidFill>
                  <a:srgbClr val="000000"/>
                </a:solidFill>
                <a:latin typeface="微软雅黑" panose="020B0503020204020204" pitchFamily="34" charset="-122"/>
                <a:ea typeface="微软雅黑" panose="020B0503020204020204" pitchFamily="34" charset="-122"/>
              </a:rPr>
              <a:t>，在</a:t>
            </a:r>
            <a:r>
              <a:rPr lang="zh-CN" altLang="en-US" sz="2400" kern="100" dirty="0">
                <a:solidFill>
                  <a:srgbClr val="000000"/>
                </a:solidFill>
                <a:latin typeface="微软雅黑" panose="020B0503020204020204" pitchFamily="34" charset="-122"/>
                <a:ea typeface="微软雅黑" panose="020B0503020204020204" pitchFamily="34" charset="-122"/>
              </a:rPr>
              <a:t>时间</a:t>
            </a:r>
            <a:r>
              <a:rPr lang="zh-CN" altLang="en-US" sz="2400" kern="100" dirty="0" smtClean="0">
                <a:solidFill>
                  <a:srgbClr val="000000"/>
                </a:solidFill>
                <a:latin typeface="微软雅黑" panose="020B0503020204020204" pitchFamily="34" charset="-122"/>
                <a:ea typeface="微软雅黑" panose="020B0503020204020204" pitchFamily="34" charset="-122"/>
              </a:rPr>
              <a:t>域对倾角时差和频率参数范围内的</a:t>
            </a:r>
            <a:r>
              <a:rPr lang="zh-CN" altLang="zh-CN" sz="2400" kern="100" dirty="0" smtClean="0">
                <a:solidFill>
                  <a:srgbClr val="000000"/>
                </a:solidFill>
                <a:latin typeface="微软雅黑" panose="020B0503020204020204" pitchFamily="34" charset="-122"/>
                <a:ea typeface="微软雅黑" panose="020B0503020204020204" pitchFamily="34" charset="-122"/>
              </a:rPr>
              <a:t>相干噪声</a:t>
            </a:r>
            <a:r>
              <a:rPr lang="zh-CN" altLang="zh-CN" sz="2400" kern="100" dirty="0">
                <a:solidFill>
                  <a:srgbClr val="000000"/>
                </a:solidFill>
                <a:latin typeface="微软雅黑" panose="020B0503020204020204" pitchFamily="34" charset="-122"/>
                <a:ea typeface="微软雅黑" panose="020B0503020204020204" pitchFamily="34" charset="-122"/>
              </a:rPr>
              <a:t>进行</a:t>
            </a:r>
            <a:r>
              <a:rPr lang="zh-CN" altLang="zh-CN" sz="2400" kern="100" dirty="0" smtClean="0">
                <a:solidFill>
                  <a:srgbClr val="000000"/>
                </a:solidFill>
                <a:latin typeface="微软雅黑" panose="020B0503020204020204" pitchFamily="34" charset="-122"/>
                <a:ea typeface="微软雅黑" panose="020B0503020204020204" pitchFamily="34" charset="-122"/>
              </a:rPr>
              <a:t>压制，</a:t>
            </a:r>
            <a:r>
              <a:rPr lang="zh-CN" altLang="en-US" sz="2400" kern="100" dirty="0" smtClean="0">
                <a:solidFill>
                  <a:srgbClr val="000000"/>
                </a:solidFill>
                <a:latin typeface="微软雅黑" panose="020B0503020204020204" pitchFamily="34" charset="-122"/>
                <a:ea typeface="微软雅黑" panose="020B0503020204020204" pitchFamily="34" charset="-122"/>
              </a:rPr>
              <a:t>优点：能解决远排列弧形面波压制困难的问题，</a:t>
            </a:r>
            <a:r>
              <a:rPr lang="zh-CN" altLang="en-US" sz="2400" kern="100" dirty="0" smtClean="0">
                <a:solidFill>
                  <a:srgbClr val="3366FF"/>
                </a:solidFill>
                <a:latin typeface="微软雅黑" panose="020B0503020204020204" pitchFamily="34" charset="-122"/>
                <a:ea typeface="微软雅黑" panose="020B0503020204020204" pitchFamily="34" charset="-122"/>
              </a:rPr>
              <a:t>适合面波发散、</a:t>
            </a:r>
            <a:r>
              <a:rPr lang="zh-CN" altLang="en-US" sz="2400" kern="100" dirty="0" smtClean="0">
                <a:solidFill>
                  <a:srgbClr val="000000"/>
                </a:solidFill>
                <a:latin typeface="微软雅黑" panose="020B0503020204020204" pitchFamily="34" charset="-122"/>
                <a:ea typeface="微软雅黑" panose="020B0503020204020204" pitchFamily="34" charset="-122"/>
              </a:rPr>
              <a:t>视速度分布范围大的面波衰减</a:t>
            </a:r>
            <a:r>
              <a:rPr lang="zh-CN" altLang="zh-CN" sz="2400" kern="100" dirty="0" smtClean="0">
                <a:solidFill>
                  <a:srgbClr val="000000"/>
                </a:solidFill>
                <a:latin typeface="微软雅黑" panose="020B0503020204020204" pitchFamily="34" charset="-122"/>
                <a:ea typeface="微软雅黑" panose="020B0503020204020204" pitchFamily="34" charset="-122"/>
              </a:rPr>
              <a:t>。</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33" name="TextBox 2"/>
          <p:cNvSpPr txBox="1"/>
          <p:nvPr/>
        </p:nvSpPr>
        <p:spPr>
          <a:xfrm>
            <a:off x="6555702" y="6228020"/>
            <a:ext cx="191656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噪声</a:t>
            </a:r>
            <a:r>
              <a:rPr lang="zh-CN" altLang="en-US" dirty="0" smtClean="0">
                <a:latin typeface="微软雅黑" panose="020B0503020204020204" pitchFamily="34" charset="-122"/>
                <a:ea typeface="微软雅黑" panose="020B0503020204020204" pitchFamily="34" charset="-122"/>
              </a:rPr>
              <a:t>扫描与识别</a:t>
            </a:r>
            <a:endParaRPr lang="zh-CN" altLang="en-US" dirty="0">
              <a:latin typeface="微软雅黑" panose="020B0503020204020204" pitchFamily="34" charset="-122"/>
              <a:ea typeface="微软雅黑" panose="020B0503020204020204" pitchFamily="34" charset="-122"/>
            </a:endParaRPr>
          </a:p>
        </p:txBody>
      </p:sp>
      <p:sp>
        <p:nvSpPr>
          <p:cNvPr id="41" name="TextBox 2"/>
          <p:cNvSpPr txBox="1"/>
          <p:nvPr/>
        </p:nvSpPr>
        <p:spPr>
          <a:xfrm>
            <a:off x="8976320" y="6228020"/>
            <a:ext cx="2836999"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适应频散、弧形面波压制</a:t>
            </a:r>
            <a:endParaRPr lang="zh-CN" altLang="en-US" sz="1400" dirty="0">
              <a:latin typeface="微软雅黑" panose="020B0503020204020204" pitchFamily="34" charset="-122"/>
              <a:ea typeface="微软雅黑" panose="020B0503020204020204" pitchFamily="34" charset="-122"/>
            </a:endParaRPr>
          </a:p>
        </p:txBody>
      </p:sp>
      <p:sp>
        <p:nvSpPr>
          <p:cNvPr id="59" name="TextBox 2"/>
          <p:cNvSpPr txBox="1">
            <a:spLocks noChangeArrowheads="1"/>
          </p:cNvSpPr>
          <p:nvPr/>
        </p:nvSpPr>
        <p:spPr bwMode="auto">
          <a:xfrm>
            <a:off x="2915226" y="6228020"/>
            <a:ext cx="1966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控制好重要参数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60" name="矩形 59"/>
          <p:cNvSpPr/>
          <p:nvPr/>
        </p:nvSpPr>
        <p:spPr>
          <a:xfrm>
            <a:off x="2666976" y="6272768"/>
            <a:ext cx="285752" cy="2280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1" name="图片 20"/>
          <p:cNvPicPr>
            <a:picLocks noChangeAspect="1"/>
          </p:cNvPicPr>
          <p:nvPr/>
        </p:nvPicPr>
        <p:blipFill>
          <a:blip r:embed="rId1"/>
          <a:stretch>
            <a:fillRect/>
          </a:stretch>
        </p:blipFill>
        <p:spPr>
          <a:xfrm>
            <a:off x="623392" y="2284642"/>
            <a:ext cx="5110009" cy="3929322"/>
          </a:xfrm>
          <a:prstGeom prst="rect">
            <a:avLst/>
          </a:prstGeom>
        </p:spPr>
      </p:pic>
      <p:pic>
        <p:nvPicPr>
          <p:cNvPr id="7" name="图片 6"/>
          <p:cNvPicPr>
            <a:picLocks noChangeAspect="1"/>
          </p:cNvPicPr>
          <p:nvPr/>
        </p:nvPicPr>
        <p:blipFill>
          <a:blip r:embed="rId2"/>
          <a:stretch>
            <a:fillRect/>
          </a:stretch>
        </p:blipFill>
        <p:spPr>
          <a:xfrm>
            <a:off x="5731064" y="2238944"/>
            <a:ext cx="2856239" cy="3808654"/>
          </a:xfrm>
          <a:prstGeom prst="rect">
            <a:avLst/>
          </a:prstGeom>
        </p:spPr>
      </p:pic>
      <p:pic>
        <p:nvPicPr>
          <p:cNvPr id="27" name="图片 5" descr="Snap19.gif"/>
          <p:cNvPicPr preferRelativeResize="0"/>
          <p:nvPr/>
        </p:nvPicPr>
        <p:blipFill>
          <a:blip r:embed="rId3" cstate="print"/>
          <a:srcRect/>
          <a:stretch>
            <a:fillRect/>
          </a:stretch>
        </p:blipFill>
        <p:spPr bwMode="auto">
          <a:xfrm>
            <a:off x="8608600" y="2258350"/>
            <a:ext cx="3248678" cy="1934526"/>
          </a:xfrm>
          <a:prstGeom prst="rect">
            <a:avLst/>
          </a:prstGeom>
          <a:noFill/>
          <a:ln w="9525">
            <a:noFill/>
            <a:miter lim="800000"/>
            <a:headEnd/>
            <a:tailEnd/>
          </a:ln>
        </p:spPr>
      </p:pic>
      <p:pic>
        <p:nvPicPr>
          <p:cNvPr id="30" name="图片 29" descr="6000_KL2_coh_job_psk_02"/>
          <p:cNvPicPr preferRelativeResize="0"/>
          <p:nvPr/>
        </p:nvPicPr>
        <p:blipFill>
          <a:blip r:embed="rId4"/>
          <a:stretch>
            <a:fillRect/>
          </a:stretch>
        </p:blipFill>
        <p:spPr>
          <a:xfrm>
            <a:off x="8608600" y="4220412"/>
            <a:ext cx="3248678" cy="1896840"/>
          </a:xfrm>
          <a:prstGeom prst="rect">
            <a:avLst/>
          </a:prstGeom>
        </p:spPr>
      </p:pic>
      <p:sp>
        <p:nvSpPr>
          <p:cNvPr id="8" name="矩形 7"/>
          <p:cNvSpPr/>
          <p:nvPr/>
        </p:nvSpPr>
        <p:spPr>
          <a:xfrm>
            <a:off x="1775520" y="3429000"/>
            <a:ext cx="39555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775520" y="4917104"/>
            <a:ext cx="395554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775520" y="4581128"/>
            <a:ext cx="395554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911425" y="687325"/>
            <a:ext cx="10945214" cy="1421928"/>
          </a:xfrm>
          <a:prstGeom prst="rect">
            <a:avLst/>
          </a:prstGeom>
        </p:spPr>
        <p:txBody>
          <a:bodyPr wrap="square">
            <a:spAutoFit/>
          </a:bodyPr>
          <a:lstStyle/>
          <a:p>
            <a:pPr indent="304800" algn="just">
              <a:lnSpc>
                <a:spcPct val="120000"/>
              </a:lnSpc>
              <a:spcAft>
                <a:spcPts val="0"/>
              </a:spcAft>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CohNoiAtten</a:t>
            </a:r>
            <a:r>
              <a:rPr lang="zh-CN" altLang="en-US" sz="2400" b="1" kern="100" dirty="0" smtClean="0">
                <a:solidFill>
                  <a:srgbClr val="000000"/>
                </a:solidFill>
                <a:latin typeface="微软雅黑" panose="020B0503020204020204" pitchFamily="34" charset="-122"/>
                <a:ea typeface="微软雅黑" panose="020B0503020204020204" pitchFamily="34" charset="-122"/>
              </a:rPr>
              <a:t>噪声压制</a:t>
            </a:r>
            <a:r>
              <a:rPr lang="zh-CN" altLang="en-US" sz="2400" b="1" dirty="0" smtClean="0">
                <a:solidFill>
                  <a:schemeClr val="dk1"/>
                </a:solidFill>
                <a:latin typeface="微软雅黑" panose="020B0503020204020204" pitchFamily="34" charset="-122"/>
                <a:ea typeface="微软雅黑" panose="020B0503020204020204" pitchFamily="34" charset="-122"/>
              </a:rPr>
              <a:t>原理</a:t>
            </a:r>
            <a:r>
              <a:rPr lang="zh-CN" altLang="en-US" sz="2400" kern="100" dirty="0">
                <a:solidFill>
                  <a:srgbClr val="000000"/>
                </a:solidFill>
                <a:latin typeface="微软雅黑" panose="020B0503020204020204" pitchFamily="34" charset="-122"/>
                <a:ea typeface="微软雅黑" panose="020B0503020204020204" pitchFamily="34" charset="-122"/>
              </a:rPr>
              <a:t>：</a:t>
            </a:r>
            <a:r>
              <a:rPr lang="zh-CN" altLang="en-US" sz="2400" kern="100" dirty="0" smtClean="0">
                <a:solidFill>
                  <a:srgbClr val="000000"/>
                </a:solidFill>
                <a:latin typeface="微软雅黑" panose="020B0503020204020204" pitchFamily="34" charset="-122"/>
                <a:ea typeface="微软雅黑" panose="020B0503020204020204" pitchFamily="34" charset="-122"/>
              </a:rPr>
              <a:t>根据倾角时差扫描，</a:t>
            </a:r>
            <a:r>
              <a:rPr lang="zh-CN" altLang="en-US" sz="2400" kern="100" dirty="0">
                <a:solidFill>
                  <a:srgbClr val="000000"/>
                </a:solidFill>
                <a:latin typeface="微软雅黑" panose="020B0503020204020204" pitchFamily="34" charset="-122"/>
                <a:ea typeface="微软雅黑" panose="020B0503020204020204" pitchFamily="34" charset="-122"/>
              </a:rPr>
              <a:t>判断是否存在规则干扰</a:t>
            </a:r>
            <a:r>
              <a:rPr lang="zh-CN" altLang="en-US" sz="2400" kern="100" dirty="0" smtClean="0">
                <a:solidFill>
                  <a:srgbClr val="000000"/>
                </a:solidFill>
                <a:latin typeface="微软雅黑" panose="020B0503020204020204" pitchFamily="34" charset="-122"/>
                <a:ea typeface="微软雅黑" panose="020B0503020204020204" pitchFamily="34" charset="-122"/>
              </a:rPr>
              <a:t>噪声，如果存在规则干扰噪声，采用预测</a:t>
            </a:r>
            <a:r>
              <a:rPr lang="zh-CN" altLang="en-US" sz="2400" kern="100" dirty="0">
                <a:solidFill>
                  <a:srgbClr val="000000"/>
                </a:solidFill>
                <a:latin typeface="微软雅黑" panose="020B0503020204020204" pitchFamily="34" charset="-122"/>
                <a:ea typeface="微软雅黑" panose="020B0503020204020204" pitchFamily="34" charset="-122"/>
              </a:rPr>
              <a:t>滤波或者中值滤波的</a:t>
            </a:r>
            <a:r>
              <a:rPr lang="zh-CN" altLang="en-US" sz="2400" kern="100" dirty="0" smtClean="0">
                <a:solidFill>
                  <a:srgbClr val="000000"/>
                </a:solidFill>
                <a:latin typeface="微软雅黑" panose="020B0503020204020204" pitchFamily="34" charset="-122"/>
                <a:ea typeface="微软雅黑" panose="020B0503020204020204" pitchFamily="34" charset="-122"/>
              </a:rPr>
              <a:t>方法衰减规则噪声，最终达到衰减噪声的目的。</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矩形 3"/>
          <p:cNvSpPr/>
          <p:nvPr/>
        </p:nvSpPr>
        <p:spPr>
          <a:xfrm>
            <a:off x="815751" y="4924465"/>
            <a:ext cx="11040888" cy="1200329"/>
          </a:xfrm>
          <a:prstGeom prst="rect">
            <a:avLst/>
          </a:prstGeom>
        </p:spPr>
        <p:txBody>
          <a:bodyPr wrap="square">
            <a:spAutoFit/>
          </a:bodyPr>
          <a:lstStyle/>
          <a:p>
            <a:pPr lvl="0" indent="304800">
              <a:lnSpc>
                <a:spcPct val="150000"/>
              </a:lnSpc>
            </a:pPr>
            <a:r>
              <a:rPr lang="zh-CN" altLang="en-US" sz="2400" kern="100" dirty="0" smtClean="0">
                <a:solidFill>
                  <a:srgbClr val="000000"/>
                </a:solidFill>
                <a:latin typeface="微软雅黑" panose="020B0503020204020204" pitchFamily="34" charset="-122"/>
                <a:ea typeface="微软雅黑" panose="020B0503020204020204" pitchFamily="34" charset="-122"/>
              </a:rPr>
              <a:t>最大能量倾角对应</a:t>
            </a:r>
            <a:r>
              <a:rPr lang="zh-CN" altLang="en-US" sz="2400" kern="100" dirty="0">
                <a:solidFill>
                  <a:srgbClr val="000000"/>
                </a:solidFill>
                <a:latin typeface="微软雅黑" panose="020B0503020204020204" pitchFamily="34" charset="-122"/>
                <a:ea typeface="微软雅黑" panose="020B0503020204020204" pitchFamily="34" charset="-122"/>
              </a:rPr>
              <a:t>的倾角在用户给出的有效信号倾角范围</a:t>
            </a:r>
            <a:r>
              <a:rPr lang="zh-CN" altLang="en-US" sz="2400" kern="100" dirty="0" smtClean="0">
                <a:solidFill>
                  <a:srgbClr val="000000"/>
                </a:solidFill>
                <a:latin typeface="微软雅黑" panose="020B0503020204020204" pitchFamily="34" charset="-122"/>
                <a:ea typeface="微软雅黑" panose="020B0503020204020204" pitchFamily="34" charset="-122"/>
              </a:rPr>
              <a:t>外，本</a:t>
            </a:r>
            <a:r>
              <a:rPr lang="zh-CN" altLang="en-US" sz="2400" kern="100" dirty="0">
                <a:solidFill>
                  <a:srgbClr val="000000"/>
                </a:solidFill>
                <a:latin typeface="微软雅黑" panose="020B0503020204020204" pitchFamily="34" charset="-122"/>
                <a:ea typeface="微软雅黑" panose="020B0503020204020204" pitchFamily="34" charset="-122"/>
              </a:rPr>
              <a:t>模块就认为这个区域存在规则</a:t>
            </a:r>
            <a:r>
              <a:rPr lang="zh-CN" altLang="en-US" sz="2400" kern="100" dirty="0" smtClean="0">
                <a:solidFill>
                  <a:srgbClr val="000000"/>
                </a:solidFill>
                <a:latin typeface="微软雅黑" panose="020B0503020204020204" pitchFamily="34" charset="-122"/>
                <a:ea typeface="微软雅黑" panose="020B0503020204020204" pitchFamily="34" charset="-122"/>
              </a:rPr>
              <a:t>干扰，需要衰减；相反</a:t>
            </a:r>
            <a:r>
              <a:rPr lang="zh-CN" altLang="en-US" sz="2400" kern="100" dirty="0">
                <a:solidFill>
                  <a:srgbClr val="000000"/>
                </a:solidFill>
                <a:latin typeface="微软雅黑" panose="020B0503020204020204" pitchFamily="34" charset="-122"/>
                <a:ea typeface="微软雅黑" panose="020B0503020204020204" pitchFamily="34" charset="-122"/>
              </a:rPr>
              <a:t>则认为无规则干扰</a:t>
            </a:r>
            <a:r>
              <a:rPr lang="zh-CN" altLang="en-US" sz="2400" kern="100" dirty="0" smtClean="0">
                <a:solidFill>
                  <a:srgbClr val="000000"/>
                </a:solidFill>
                <a:latin typeface="微软雅黑" panose="020B0503020204020204" pitchFamily="34" charset="-122"/>
                <a:ea typeface="微软雅黑" panose="020B0503020204020204" pitchFamily="34" charset="-122"/>
              </a:rPr>
              <a:t>存在，不需要衰减。</a:t>
            </a:r>
            <a:endParaRPr lang="zh-CN" altLang="en-US" sz="2400" kern="100" dirty="0">
              <a:solidFill>
                <a:srgbClr val="000000"/>
              </a:solidFill>
              <a:latin typeface="微软雅黑" panose="020B0503020204020204" pitchFamily="34" charset="-122"/>
              <a:ea typeface="微软雅黑" panose="020B0503020204020204" pitchFamily="34" charset="-122"/>
            </a:endParaRPr>
          </a:p>
        </p:txBody>
      </p:sp>
      <p:graphicFrame>
        <p:nvGraphicFramePr>
          <p:cNvPr id="22" name="Object 1"/>
          <p:cNvGraphicFramePr>
            <a:graphicFrameLocks noChangeAspect="1"/>
          </p:cNvGraphicFramePr>
          <p:nvPr/>
        </p:nvGraphicFramePr>
        <p:xfrm>
          <a:off x="1979681" y="2405028"/>
          <a:ext cx="6688087" cy="2223662"/>
        </p:xfrm>
        <a:graphic>
          <a:graphicData uri="http://schemas.openxmlformats.org/presentationml/2006/ole">
            <mc:AlternateContent xmlns:mc="http://schemas.openxmlformats.org/markup-compatibility/2006">
              <mc:Choice xmlns:v="urn:schemas-microsoft-com:vml" Requires="v">
                <p:oleObj spid="_x0000_s344166" name="公式" r:id="rId1" imgW="3098800" imgH="1193800" progId="Equation.3">
                  <p:embed/>
                </p:oleObj>
              </mc:Choice>
              <mc:Fallback>
                <p:oleObj name="公式" r:id="rId1" imgW="3098800" imgH="1193800" progId="Equation.3">
                  <p:embed/>
                  <p:pic>
                    <p:nvPicPr>
                      <p:cNvPr id="0" name="Objec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81" y="2405028"/>
                        <a:ext cx="6688087" cy="2223662"/>
                      </a:xfrm>
                      <a:prstGeom prst="rect">
                        <a:avLst/>
                      </a:prstGeom>
                      <a:noFill/>
                    </p:spPr>
                  </p:pic>
                </p:oleObj>
              </mc:Fallback>
            </mc:AlternateContent>
          </a:graphicData>
        </a:graphic>
      </p:graphicFrame>
      <p:sp>
        <p:nvSpPr>
          <p:cNvPr id="37" name="矩形 3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1532727"/>
          </a:xfrm>
          <a:prstGeom prst="rect">
            <a:avLst/>
          </a:prstGeom>
        </p:spPr>
        <p:txBody>
          <a:bodyPr wrap="square">
            <a:spAutoFit/>
          </a:bodyPr>
          <a:lstStyle/>
          <a:p>
            <a:pPr indent="304800" algn="just">
              <a:lnSpc>
                <a:spcPct val="130000"/>
              </a:lnSpc>
              <a:spcAft>
                <a:spcPts val="0"/>
              </a:spcAft>
            </a:pPr>
            <a:r>
              <a:rPr lang="en-US" altLang="zh-CN" sz="2400" b="1" kern="100" dirty="0" err="1">
                <a:solidFill>
                  <a:srgbClr val="000000"/>
                </a:solidFill>
                <a:latin typeface="微软雅黑" panose="020B0503020204020204" pitchFamily="34" charset="-122"/>
                <a:ea typeface="微软雅黑" panose="020B0503020204020204" pitchFamily="34" charset="-122"/>
              </a:rPr>
              <a:t>CohNoiAtten</a:t>
            </a:r>
            <a:r>
              <a:rPr lang="zh-CN" altLang="en-US" sz="2400" b="1" kern="100" dirty="0" smtClean="0">
                <a:solidFill>
                  <a:srgbClr val="000000"/>
                </a:solidFill>
                <a:latin typeface="微软雅黑" panose="020B0503020204020204" pitchFamily="34" charset="-122"/>
                <a:ea typeface="微软雅黑" panose="020B0503020204020204" pitchFamily="34" charset="-122"/>
              </a:rPr>
              <a:t>批量模块</a:t>
            </a:r>
            <a:r>
              <a:rPr lang="zh-CN" altLang="en-US" sz="2400" kern="100" dirty="0" smtClean="0">
                <a:solidFill>
                  <a:srgbClr val="000000"/>
                </a:solidFill>
                <a:latin typeface="微软雅黑" panose="020B0503020204020204" pitchFamily="34" charset="-122"/>
                <a:ea typeface="微软雅黑" panose="020B0503020204020204" pitchFamily="34" charset="-122"/>
              </a:rPr>
              <a:t>：采用局域面波分频衰减方法，只在面波区域进行噪声压制处理，避免无面波区域信号损伤； 采用分频处理策略，提高面波压制精度；采用非</a:t>
            </a:r>
            <a:r>
              <a:rPr lang="zh-CN" altLang="en-US" sz="2400" kern="100" dirty="0">
                <a:solidFill>
                  <a:srgbClr val="000000"/>
                </a:solidFill>
                <a:latin typeface="微软雅黑" panose="020B0503020204020204" pitchFamily="34" charset="-122"/>
                <a:ea typeface="微软雅黑" panose="020B0503020204020204" pitchFamily="34" charset="-122"/>
              </a:rPr>
              <a:t>纵距校正处理，</a:t>
            </a:r>
            <a:r>
              <a:rPr lang="zh-CN" altLang="en-US" sz="2400" kern="100" dirty="0" smtClean="0">
                <a:solidFill>
                  <a:srgbClr val="000000"/>
                </a:solidFill>
                <a:latin typeface="微软雅黑" panose="020B0503020204020204" pitchFamily="34" charset="-122"/>
                <a:ea typeface="微软雅黑" panose="020B0503020204020204" pitchFamily="34" charset="-122"/>
              </a:rPr>
              <a:t>适应</a:t>
            </a:r>
            <a:r>
              <a:rPr lang="zh-CN" altLang="en-US" sz="2400" kern="100" dirty="0">
                <a:solidFill>
                  <a:srgbClr val="000000"/>
                </a:solidFill>
                <a:latin typeface="微软雅黑" panose="020B0503020204020204" pitchFamily="34" charset="-122"/>
                <a:ea typeface="微软雅黑" panose="020B0503020204020204" pitchFamily="34" charset="-122"/>
              </a:rPr>
              <a:t>远排列</a:t>
            </a:r>
            <a:r>
              <a:rPr lang="zh-CN" altLang="en-US" sz="2400" kern="100" dirty="0" smtClean="0">
                <a:solidFill>
                  <a:srgbClr val="000000"/>
                </a:solidFill>
                <a:latin typeface="微软雅黑" panose="020B0503020204020204" pitchFamily="34" charset="-122"/>
                <a:ea typeface="微软雅黑" panose="020B0503020204020204" pitchFamily="34" charset="-122"/>
              </a:rPr>
              <a:t>面波衰减。</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pSp>
        <p:nvGrpSpPr>
          <p:cNvPr id="2" name="Group 1"/>
          <p:cNvGrpSpPr>
            <a:grpSpLocks noChangeAspect="1"/>
          </p:cNvGrpSpPr>
          <p:nvPr/>
        </p:nvGrpSpPr>
        <p:grpSpPr bwMode="auto">
          <a:xfrm>
            <a:off x="1559496" y="5455406"/>
            <a:ext cx="3091609" cy="1188304"/>
            <a:chOff x="3889" y="7324"/>
            <a:chExt cx="5733" cy="2928"/>
          </a:xfrm>
        </p:grpSpPr>
        <p:sp>
          <p:nvSpPr>
            <p:cNvPr id="59" name="AutoShape 13"/>
            <p:cNvSpPr>
              <a:spLocks noChangeAspect="1" noChangeArrowheads="1" noTextEdit="1"/>
            </p:cNvSpPr>
            <p:nvPr/>
          </p:nvSpPr>
          <p:spPr bwMode="auto">
            <a:xfrm>
              <a:off x="3889" y="7324"/>
              <a:ext cx="5733" cy="2928"/>
            </a:xfrm>
            <a:prstGeom prst="rect">
              <a:avLst/>
            </a:prstGeom>
            <a:noFill/>
            <a:ln w="9525">
              <a:solidFill>
                <a:srgbClr val="000000"/>
              </a:solidFill>
              <a:miter lim="800000"/>
            </a:ln>
          </p:spPr>
          <p:txBody>
            <a:bodyPr vert="horz" wrap="square" lIns="91440" tIns="45720" rIns="91440" bIns="45720" numCol="1" anchor="t" anchorCtr="0" compatLnSpc="1"/>
            <a:lstStyle/>
            <a:p>
              <a:endParaRPr lang="zh-CN" altLang="en-US"/>
            </a:p>
          </p:txBody>
        </p:sp>
        <p:sp>
          <p:nvSpPr>
            <p:cNvPr id="60" name="Line 12"/>
            <p:cNvSpPr>
              <a:spLocks noChangeShapeType="1"/>
            </p:cNvSpPr>
            <p:nvPr/>
          </p:nvSpPr>
          <p:spPr bwMode="auto">
            <a:xfrm>
              <a:off x="4669" y="7912"/>
              <a:ext cx="4104" cy="0"/>
            </a:xfrm>
            <a:prstGeom prst="line">
              <a:avLst/>
            </a:prstGeom>
            <a:noFill/>
            <a:ln w="9525">
              <a:solidFill>
                <a:srgbClr val="000000"/>
              </a:solidFill>
              <a:round/>
              <a:headEnd type="triangle" w="med" len="med"/>
            </a:ln>
          </p:spPr>
          <p:txBody>
            <a:bodyPr vert="horz" wrap="square" lIns="91440" tIns="45720" rIns="91440" bIns="45720" numCol="1" anchor="t" anchorCtr="0" compatLnSpc="1"/>
            <a:lstStyle/>
            <a:p>
              <a:endParaRPr lang="zh-CN" altLang="en-US"/>
            </a:p>
          </p:txBody>
        </p:sp>
        <p:sp>
          <p:nvSpPr>
            <p:cNvPr id="61" name="Line 11"/>
            <p:cNvSpPr>
              <a:spLocks noChangeShapeType="1"/>
            </p:cNvSpPr>
            <p:nvPr/>
          </p:nvSpPr>
          <p:spPr bwMode="auto">
            <a:xfrm>
              <a:off x="8758" y="7896"/>
              <a:ext cx="1" cy="2103"/>
            </a:xfrm>
            <a:prstGeom prst="line">
              <a:avLst/>
            </a:prstGeom>
            <a:noFill/>
            <a:ln w="9525">
              <a:solidFill>
                <a:srgbClr val="000000"/>
              </a:solidFill>
              <a:round/>
              <a:tailEnd type="triangle" w="med" len="med"/>
            </a:ln>
          </p:spPr>
          <p:txBody>
            <a:bodyPr vert="horz" wrap="square" lIns="91440" tIns="45720" rIns="91440" bIns="45720" numCol="1" anchor="t" anchorCtr="0" compatLnSpc="1"/>
            <a:lstStyle/>
            <a:p>
              <a:endParaRPr lang="zh-CN" altLang="en-US"/>
            </a:p>
          </p:txBody>
        </p:sp>
        <p:sp>
          <p:nvSpPr>
            <p:cNvPr id="62" name="Text Box 10"/>
            <p:cNvSpPr txBox="1">
              <a:spLocks noChangeArrowheads="1"/>
            </p:cNvSpPr>
            <p:nvPr/>
          </p:nvSpPr>
          <p:spPr bwMode="auto">
            <a:xfrm>
              <a:off x="8845" y="9724"/>
              <a:ext cx="525"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3" name="Text Box 9"/>
            <p:cNvSpPr txBox="1">
              <a:spLocks noChangeArrowheads="1"/>
            </p:cNvSpPr>
            <p:nvPr/>
          </p:nvSpPr>
          <p:spPr bwMode="auto">
            <a:xfrm>
              <a:off x="4162" y="7420"/>
              <a:ext cx="1554"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a:t>
              </a:r>
              <a:r>
                <a:rPr kumimoji="0" lang="zh-CN" altLang="en-US"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Offset</a:t>
              </a:r>
              <a:r>
                <a:rPr kumimoji="0" lang="zh-CN" altLang="en-US"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4" name="Line 8"/>
            <p:cNvSpPr>
              <a:spLocks noChangeShapeType="1"/>
            </p:cNvSpPr>
            <p:nvPr/>
          </p:nvSpPr>
          <p:spPr bwMode="auto">
            <a:xfrm flipV="1">
              <a:off x="5737" y="8836"/>
              <a:ext cx="1869" cy="720"/>
            </a:xfrm>
            <a:prstGeom prst="line">
              <a:avLst/>
            </a:prstGeom>
            <a:noFill/>
            <a:ln w="19050">
              <a:solidFill>
                <a:srgbClr val="000000"/>
              </a:solidFill>
              <a:round/>
            </a:ln>
          </p:spPr>
          <p:txBody>
            <a:bodyPr vert="horz" wrap="square" lIns="91440" tIns="45720" rIns="91440" bIns="45720" numCol="1" anchor="t" anchorCtr="0" compatLnSpc="1"/>
            <a:lstStyle/>
            <a:p>
              <a:endParaRPr lang="zh-CN" altLang="en-US"/>
            </a:p>
          </p:txBody>
        </p:sp>
        <p:sp>
          <p:nvSpPr>
            <p:cNvPr id="65" name="Line 7"/>
            <p:cNvSpPr>
              <a:spLocks noChangeShapeType="1"/>
            </p:cNvSpPr>
            <p:nvPr/>
          </p:nvSpPr>
          <p:spPr bwMode="auto">
            <a:xfrm flipV="1">
              <a:off x="7404" y="8404"/>
              <a:ext cx="1378" cy="495"/>
            </a:xfrm>
            <a:prstGeom prst="line">
              <a:avLst/>
            </a:prstGeom>
            <a:noFill/>
            <a:ln w="19050">
              <a:solidFill>
                <a:srgbClr val="000000"/>
              </a:solidFill>
              <a:prstDash val="dash"/>
              <a:round/>
            </a:ln>
          </p:spPr>
          <p:txBody>
            <a:bodyPr vert="horz" wrap="square" lIns="91440" tIns="45720" rIns="91440" bIns="45720" numCol="1" anchor="t" anchorCtr="0" compatLnSpc="1"/>
            <a:lstStyle/>
            <a:p>
              <a:endParaRPr lang="zh-CN" altLang="en-US"/>
            </a:p>
          </p:txBody>
        </p:sp>
        <p:sp>
          <p:nvSpPr>
            <p:cNvPr id="66" name="Oval 6"/>
            <p:cNvSpPr>
              <a:spLocks noChangeArrowheads="1"/>
            </p:cNvSpPr>
            <p:nvPr/>
          </p:nvSpPr>
          <p:spPr bwMode="auto">
            <a:xfrm>
              <a:off x="5716" y="9484"/>
              <a:ext cx="84" cy="120"/>
            </a:xfrm>
            <a:prstGeom prst="ellipse">
              <a:avLst/>
            </a:prstGeom>
            <a:solidFill>
              <a:srgbClr val="FFFFFF"/>
            </a:solidFill>
            <a:ln w="9525">
              <a:solidFill>
                <a:srgbClr val="000000"/>
              </a:solidFill>
              <a:round/>
            </a:ln>
          </p:spPr>
          <p:txBody>
            <a:bodyPr vert="horz" wrap="square" lIns="91440" tIns="45720" rIns="91440" bIns="45720" numCol="1" anchor="t" anchorCtr="0" compatLnSpc="1"/>
            <a:lstStyle/>
            <a:p>
              <a:endParaRPr lang="zh-CN" altLang="en-US"/>
            </a:p>
          </p:txBody>
        </p:sp>
        <p:sp>
          <p:nvSpPr>
            <p:cNvPr id="67" name="Oval 5"/>
            <p:cNvSpPr>
              <a:spLocks noChangeArrowheads="1"/>
            </p:cNvSpPr>
            <p:nvPr/>
          </p:nvSpPr>
          <p:spPr bwMode="auto">
            <a:xfrm>
              <a:off x="7463" y="8788"/>
              <a:ext cx="84" cy="120"/>
            </a:xfrm>
            <a:prstGeom prst="ellipse">
              <a:avLst/>
            </a:prstGeom>
            <a:solidFill>
              <a:srgbClr val="FFFFFF"/>
            </a:solidFill>
            <a:ln w="9525">
              <a:solidFill>
                <a:srgbClr val="000000"/>
              </a:solidFill>
              <a:round/>
            </a:ln>
          </p:spPr>
          <p:txBody>
            <a:bodyPr vert="horz" wrap="square" lIns="91440" tIns="45720" rIns="91440" bIns="45720" numCol="1" anchor="t" anchorCtr="0" compatLnSpc="1"/>
            <a:lstStyle/>
            <a:p>
              <a:endParaRPr lang="zh-CN" altLang="en-US"/>
            </a:p>
          </p:txBody>
        </p:sp>
        <p:sp>
          <p:nvSpPr>
            <p:cNvPr id="68" name="Text Box 4"/>
            <p:cNvSpPr txBox="1">
              <a:spLocks noChangeArrowheads="1"/>
            </p:cNvSpPr>
            <p:nvPr/>
          </p:nvSpPr>
          <p:spPr bwMode="auto">
            <a:xfrm>
              <a:off x="4750" y="9052"/>
              <a:ext cx="1575"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Xmax, Tmax</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69" name="Text Box 3"/>
            <p:cNvSpPr txBox="1">
              <a:spLocks noChangeArrowheads="1"/>
            </p:cNvSpPr>
            <p:nvPr/>
          </p:nvSpPr>
          <p:spPr bwMode="auto">
            <a:xfrm>
              <a:off x="6640" y="8356"/>
              <a:ext cx="1575"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Xmin</a:t>
              </a:r>
              <a:r>
                <a:rPr kumimoji="0" lang="en-US" altLang="zh-CN" sz="9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9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Tmin</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endParaRPr>
            </a:p>
          </p:txBody>
        </p:sp>
        <p:sp>
          <p:nvSpPr>
            <p:cNvPr id="70" name="Text Box 2"/>
            <p:cNvSpPr txBox="1">
              <a:spLocks noChangeArrowheads="1"/>
            </p:cNvSpPr>
            <p:nvPr/>
          </p:nvSpPr>
          <p:spPr bwMode="auto">
            <a:xfrm>
              <a:off x="8677" y="7948"/>
              <a:ext cx="861" cy="480"/>
            </a:xfrm>
            <a:prstGeom prst="rect">
              <a:avLst/>
            </a:prstGeom>
            <a:noFill/>
            <a:ln w="9525">
              <a:noFill/>
              <a:miter lim="800000"/>
            </a:ln>
          </p:spPr>
          <p:txBody>
            <a:bodyPr vert="horz" wrap="square" lIns="82296" tIns="41148" rIns="82296" bIns="41148"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9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Tcept</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grpSp>
        <p:nvGrpSpPr>
          <p:cNvPr id="3" name="组合 1"/>
          <p:cNvGrpSpPr/>
          <p:nvPr/>
        </p:nvGrpSpPr>
        <p:grpSpPr>
          <a:xfrm>
            <a:off x="5082939" y="5598282"/>
            <a:ext cx="6557677" cy="1042104"/>
            <a:chOff x="5303912" y="5013176"/>
            <a:chExt cx="5908104" cy="1512168"/>
          </a:xfrm>
        </p:grpSpPr>
        <p:cxnSp>
          <p:nvCxnSpPr>
            <p:cNvPr id="79" name="直接连接符 78"/>
            <p:cNvCxnSpPr/>
            <p:nvPr/>
          </p:nvCxnSpPr>
          <p:spPr>
            <a:xfrm>
              <a:off x="5303912" y="50131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5456312" y="51655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5608712" y="53179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761112" y="54703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913512" y="56227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6065912" y="57751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6218312" y="59275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6370712" y="60799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6523112" y="62323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6675512" y="6384776"/>
              <a:ext cx="4536504"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0" name="爆炸形 1 99"/>
            <p:cNvSpPr/>
            <p:nvPr/>
          </p:nvSpPr>
          <p:spPr>
            <a:xfrm>
              <a:off x="7188820" y="5675903"/>
              <a:ext cx="171670" cy="201369"/>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箭头连接符 103"/>
            <p:cNvCxnSpPr>
              <a:stCxn id="100" idx="0"/>
            </p:cNvCxnSpPr>
            <p:nvPr/>
          </p:nvCxnSpPr>
          <p:spPr>
            <a:xfrm flipV="1">
              <a:off x="7304236" y="5157192"/>
              <a:ext cx="493965" cy="518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H="1" flipV="1">
              <a:off x="6168008" y="5085184"/>
              <a:ext cx="13320" cy="132900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p:nvPr/>
          </p:nvCxnSpPr>
          <p:spPr>
            <a:xfrm flipV="1">
              <a:off x="6181328" y="6382829"/>
              <a:ext cx="2935560" cy="313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文本框 110"/>
            <p:cNvSpPr txBox="1"/>
            <p:nvPr/>
          </p:nvSpPr>
          <p:spPr>
            <a:xfrm>
              <a:off x="5879976" y="6156012"/>
              <a:ext cx="304800" cy="369332"/>
            </a:xfrm>
            <a:prstGeom prst="rect">
              <a:avLst/>
            </a:prstGeom>
            <a:noFill/>
          </p:spPr>
          <p:txBody>
            <a:bodyPr wrap="square" rtlCol="0">
              <a:spAutoFit/>
            </a:bodyPr>
            <a:lstStyle/>
            <a:p>
              <a:r>
                <a:rPr lang="en-US" altLang="zh-CN" b="1" dirty="0" smtClean="0"/>
                <a:t>0</a:t>
              </a:r>
              <a:endParaRPr lang="zh-CN" altLang="en-US" b="1" dirty="0"/>
            </a:p>
          </p:txBody>
        </p:sp>
        <p:sp>
          <p:nvSpPr>
            <p:cNvPr id="115" name="椭圆 114"/>
            <p:cNvSpPr/>
            <p:nvPr/>
          </p:nvSpPr>
          <p:spPr>
            <a:xfrm>
              <a:off x="7775298" y="5139155"/>
              <a:ext cx="50291" cy="41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7680176" y="5400872"/>
              <a:ext cx="792088" cy="369332"/>
            </a:xfrm>
            <a:prstGeom prst="rect">
              <a:avLst/>
            </a:prstGeom>
            <a:noFill/>
          </p:spPr>
          <p:txBody>
            <a:bodyPr wrap="square" rtlCol="0">
              <a:spAutoFit/>
            </a:bodyPr>
            <a:lstStyle/>
            <a:p>
              <a:r>
                <a:rPr lang="en-US" altLang="zh-CN" dirty="0" smtClean="0"/>
                <a:t>offset</a:t>
              </a:r>
              <a:endParaRPr lang="zh-CN" altLang="en-US" dirty="0"/>
            </a:p>
          </p:txBody>
        </p:sp>
        <p:cxnSp>
          <p:nvCxnSpPr>
            <p:cNvPr id="117" name="直接箭头连接符 116"/>
            <p:cNvCxnSpPr>
              <a:stCxn id="100" idx="0"/>
            </p:cNvCxnSpPr>
            <p:nvPr/>
          </p:nvCxnSpPr>
          <p:spPr>
            <a:xfrm flipV="1">
              <a:off x="7304236" y="5157191"/>
              <a:ext cx="280628" cy="518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p:cNvCxnSpPr>
              <a:stCxn id="100" idx="0"/>
            </p:cNvCxnSpPr>
            <p:nvPr/>
          </p:nvCxnSpPr>
          <p:spPr>
            <a:xfrm flipV="1">
              <a:off x="7304236" y="5145307"/>
              <a:ext cx="105364" cy="530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a:stCxn id="100" idx="0"/>
            </p:cNvCxnSpPr>
            <p:nvPr/>
          </p:nvCxnSpPr>
          <p:spPr>
            <a:xfrm flipH="1" flipV="1">
              <a:off x="7226920" y="5169892"/>
              <a:ext cx="77316" cy="506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752184" y="5223687"/>
              <a:ext cx="0" cy="577122"/>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00" idx="3"/>
            </p:cNvCxnSpPr>
            <p:nvPr/>
          </p:nvCxnSpPr>
          <p:spPr>
            <a:xfrm flipV="1">
              <a:off x="7360490" y="5794203"/>
              <a:ext cx="404394" cy="5598"/>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130" name="文本框 129"/>
            <p:cNvSpPr txBox="1"/>
            <p:nvPr/>
          </p:nvSpPr>
          <p:spPr>
            <a:xfrm>
              <a:off x="7032104" y="5877272"/>
              <a:ext cx="1269617" cy="369332"/>
            </a:xfrm>
            <a:prstGeom prst="rect">
              <a:avLst/>
            </a:prstGeom>
            <a:noFill/>
          </p:spPr>
          <p:txBody>
            <a:bodyPr wrap="square" rtlCol="0">
              <a:spAutoFit/>
            </a:bodyPr>
            <a:lstStyle/>
            <a:p>
              <a:r>
                <a:rPr lang="en-US" altLang="zh-CN" dirty="0" err="1" smtClean="0"/>
                <a:t>Pro_offset</a:t>
              </a:r>
              <a:endParaRPr lang="zh-CN" altLang="en-US" dirty="0"/>
            </a:p>
          </p:txBody>
        </p:sp>
        <p:sp>
          <p:nvSpPr>
            <p:cNvPr id="131" name="左大括号 130"/>
            <p:cNvSpPr/>
            <p:nvPr/>
          </p:nvSpPr>
          <p:spPr>
            <a:xfrm rot="2700000" flipH="1">
              <a:off x="7568400" y="5107717"/>
              <a:ext cx="125454" cy="779232"/>
            </a:xfrm>
            <a:prstGeom prst="leftBrac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左大括号 47"/>
            <p:cNvSpPr/>
            <p:nvPr/>
          </p:nvSpPr>
          <p:spPr>
            <a:xfrm rot="5400000" flipH="1">
              <a:off x="7476490" y="5631893"/>
              <a:ext cx="88017" cy="510958"/>
            </a:xfrm>
            <a:prstGeom prst="leftBrace">
              <a:avLst/>
            </a:prstGeom>
            <a:ln w="19050">
              <a:solidFill>
                <a:srgbClr val="00B05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1" name="矩形 50"/>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 name="组合 57"/>
          <p:cNvGrpSpPr/>
          <p:nvPr/>
        </p:nvGrpSpPr>
        <p:grpSpPr>
          <a:xfrm>
            <a:off x="1558130" y="2143116"/>
            <a:ext cx="9349086" cy="3286148"/>
            <a:chOff x="1558130" y="2357430"/>
            <a:chExt cx="9349086" cy="3143272"/>
          </a:xfrm>
        </p:grpSpPr>
        <p:grpSp>
          <p:nvGrpSpPr>
            <p:cNvPr id="5" name="组合 71"/>
            <p:cNvGrpSpPr/>
            <p:nvPr/>
          </p:nvGrpSpPr>
          <p:grpSpPr>
            <a:xfrm>
              <a:off x="1558130" y="2357430"/>
              <a:ext cx="3139561" cy="3000396"/>
              <a:chOff x="5580112" y="4365104"/>
              <a:chExt cx="2519685" cy="1988840"/>
            </a:xfrm>
          </p:grpSpPr>
          <p:pic>
            <p:nvPicPr>
              <p:cNvPr id="73" name="图片 7" descr="Snap15.jpg"/>
              <p:cNvPicPr preferRelativeResize="0"/>
              <p:nvPr/>
            </p:nvPicPr>
            <p:blipFill>
              <a:blip r:embed="rId1" cstate="print"/>
              <a:srcRect/>
              <a:stretch>
                <a:fillRect/>
              </a:stretch>
            </p:blipFill>
            <p:spPr bwMode="auto">
              <a:xfrm>
                <a:off x="5580112" y="4365104"/>
                <a:ext cx="2519685" cy="1988840"/>
              </a:xfrm>
              <a:prstGeom prst="rect">
                <a:avLst/>
              </a:prstGeom>
              <a:noFill/>
              <a:ln w="9525">
                <a:noFill/>
                <a:miter lim="800000"/>
                <a:headEnd/>
                <a:tailEnd/>
              </a:ln>
            </p:spPr>
          </p:pic>
          <p:cxnSp>
            <p:nvCxnSpPr>
              <p:cNvPr id="74" name="直接连接符 73"/>
              <p:cNvCxnSpPr/>
              <p:nvPr/>
            </p:nvCxnSpPr>
            <p:spPr>
              <a:xfrm flipH="1">
                <a:off x="5652120" y="4509120"/>
                <a:ext cx="1152128" cy="1584176"/>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6876256" y="4509120"/>
                <a:ext cx="1152128" cy="1512168"/>
              </a:xfrm>
              <a:prstGeom prst="line">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grpSp>
          <p:nvGrpSpPr>
            <p:cNvPr id="6" name="组合 2"/>
            <p:cNvGrpSpPr/>
            <p:nvPr/>
          </p:nvGrpSpPr>
          <p:grpSpPr>
            <a:xfrm>
              <a:off x="5229431" y="2357430"/>
              <a:ext cx="5677785" cy="3143272"/>
              <a:chOff x="5229431" y="2837753"/>
              <a:chExt cx="4899903" cy="1935780"/>
            </a:xfrm>
          </p:grpSpPr>
          <p:pic>
            <p:nvPicPr>
              <p:cNvPr id="76" name="Picture 2" descr="Snap1"/>
              <p:cNvPicPr preferRelativeResize="0">
                <a:picLocks noChangeArrowheads="1"/>
              </p:cNvPicPr>
              <p:nvPr/>
            </p:nvPicPr>
            <p:blipFill>
              <a:blip r:embed="rId2" cstate="print"/>
              <a:srcRect t="2852"/>
              <a:stretch>
                <a:fillRect/>
              </a:stretch>
            </p:blipFill>
            <p:spPr bwMode="auto">
              <a:xfrm>
                <a:off x="7608168" y="2837753"/>
                <a:ext cx="2521166" cy="1935780"/>
              </a:xfrm>
              <a:prstGeom prst="rect">
                <a:avLst/>
              </a:prstGeom>
              <a:noFill/>
              <a:ln w="9525">
                <a:noFill/>
                <a:miter lim="800000"/>
                <a:headEnd/>
                <a:tailEnd/>
              </a:ln>
            </p:spPr>
          </p:pic>
          <p:pic>
            <p:nvPicPr>
              <p:cNvPr id="77" name="Picture 3" descr="Snap2"/>
              <p:cNvPicPr preferRelativeResize="0">
                <a:picLocks noChangeArrowheads="1"/>
              </p:cNvPicPr>
              <p:nvPr/>
            </p:nvPicPr>
            <p:blipFill>
              <a:blip r:embed="rId3" cstate="print"/>
              <a:srcRect t="2857"/>
              <a:stretch>
                <a:fillRect/>
              </a:stretch>
            </p:blipFill>
            <p:spPr bwMode="auto">
              <a:xfrm>
                <a:off x="5229431" y="2837753"/>
                <a:ext cx="2522753" cy="1932015"/>
              </a:xfrm>
              <a:prstGeom prst="rect">
                <a:avLst/>
              </a:prstGeom>
              <a:noFill/>
              <a:ln w="9525">
                <a:noFill/>
                <a:miter lim="800000"/>
                <a:headEnd/>
                <a:tailEnd/>
              </a:ln>
            </p:spPr>
          </p:pic>
        </p:grpSp>
        <p:sp>
          <p:nvSpPr>
            <p:cNvPr id="52" name="矩形 51"/>
            <p:cNvSpPr/>
            <p:nvPr/>
          </p:nvSpPr>
          <p:spPr>
            <a:xfrm>
              <a:off x="1670702" y="5111605"/>
              <a:ext cx="1210588" cy="246221"/>
            </a:xfrm>
            <a:prstGeom prst="rect">
              <a:avLst/>
            </a:prstGeom>
            <a:solidFill>
              <a:schemeClr val="bg1"/>
            </a:solidFill>
          </p:spPr>
          <p:txBody>
            <a:bodyPr wrap="none">
              <a:spAutoFit/>
            </a:bodyPr>
            <a:lstStyle/>
            <a:p>
              <a:r>
                <a:rPr lang="zh-CN" altLang="en-US" sz="1000" dirty="0" smtClean="0"/>
                <a:t>划定面波衰减区域</a:t>
              </a:r>
              <a:endParaRPr lang="zh-CN" altLang="en-US" sz="1000" dirty="0" smtClean="0"/>
            </a:p>
          </p:txBody>
        </p:sp>
        <p:sp>
          <p:nvSpPr>
            <p:cNvPr id="53" name="矩形 52"/>
            <p:cNvSpPr/>
            <p:nvPr/>
          </p:nvSpPr>
          <p:spPr>
            <a:xfrm>
              <a:off x="5406129" y="5254481"/>
              <a:ext cx="954107" cy="246221"/>
            </a:xfrm>
            <a:prstGeom prst="rect">
              <a:avLst/>
            </a:prstGeom>
            <a:solidFill>
              <a:schemeClr val="bg1"/>
            </a:solidFill>
          </p:spPr>
          <p:txBody>
            <a:bodyPr wrap="none">
              <a:spAutoFit/>
            </a:bodyPr>
            <a:lstStyle/>
            <a:p>
              <a:r>
                <a:rPr lang="zh-CN" altLang="en-US" sz="1000" dirty="0" smtClean="0"/>
                <a:t>非纵距校正前</a:t>
              </a:r>
              <a:endParaRPr lang="zh-CN" altLang="en-US" sz="1000" dirty="0" smtClean="0"/>
            </a:p>
          </p:txBody>
        </p:sp>
        <p:sp>
          <p:nvSpPr>
            <p:cNvPr id="56" name="矩形 55"/>
            <p:cNvSpPr/>
            <p:nvPr/>
          </p:nvSpPr>
          <p:spPr>
            <a:xfrm>
              <a:off x="8146186" y="5243356"/>
              <a:ext cx="954107" cy="246221"/>
            </a:xfrm>
            <a:prstGeom prst="rect">
              <a:avLst/>
            </a:prstGeom>
            <a:solidFill>
              <a:schemeClr val="bg1"/>
            </a:solidFill>
          </p:spPr>
          <p:txBody>
            <a:bodyPr wrap="none">
              <a:spAutoFit/>
            </a:bodyPr>
            <a:lstStyle/>
            <a:p>
              <a:r>
                <a:rPr lang="zh-CN" altLang="en-US" sz="1000" dirty="0" smtClean="0"/>
                <a:t>非纵距校正后</a:t>
              </a:r>
              <a:endParaRPr lang="zh-CN" altLang="en-US" sz="1000" dirty="0" smtClean="0"/>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911425" y="687325"/>
            <a:ext cx="10945214" cy="978729"/>
          </a:xfrm>
          <a:prstGeom prst="rect">
            <a:avLst/>
          </a:prstGeom>
        </p:spPr>
        <p:txBody>
          <a:bodyPr wrap="square">
            <a:spAutoFit/>
          </a:bodyPr>
          <a:lstStyle/>
          <a:p>
            <a:pPr indent="304800" algn="just">
              <a:lnSpc>
                <a:spcPct val="120000"/>
              </a:lnSpc>
              <a:spcAft>
                <a:spcPts val="0"/>
              </a:spcAft>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Cohnoiatten</a:t>
            </a:r>
            <a:r>
              <a:rPr lang="zh-CN" altLang="en-US" sz="2400" b="1" kern="100" dirty="0" smtClean="0">
                <a:solidFill>
                  <a:srgbClr val="000000"/>
                </a:solidFill>
                <a:latin typeface="微软雅黑" panose="020B0503020204020204" pitchFamily="34" charset="-122"/>
                <a:ea typeface="微软雅黑" panose="020B0503020204020204" pitchFamily="34" charset="-122"/>
              </a:rPr>
              <a:t>噪声压制</a:t>
            </a:r>
            <a:r>
              <a:rPr lang="zh-CN" altLang="en-US" sz="2400" kern="100" dirty="0" smtClean="0">
                <a:solidFill>
                  <a:srgbClr val="000000"/>
                </a:solidFill>
                <a:latin typeface="微软雅黑" panose="020B0503020204020204" pitchFamily="34" charset="-122"/>
                <a:ea typeface="微软雅黑" panose="020B0503020204020204" pitchFamily="34" charset="-122"/>
              </a:rPr>
              <a:t>：通过频谱分析判断噪声范围，沿需要压制的规则噪声倾角大致计算噪声倾角时差，沿反射信号倾角计算大偏移距反射信号倾角时差。</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矩形 3"/>
          <p:cNvSpPr/>
          <p:nvPr/>
        </p:nvSpPr>
        <p:spPr>
          <a:xfrm>
            <a:off x="815751" y="5517231"/>
            <a:ext cx="11040888" cy="1200329"/>
          </a:xfrm>
          <a:prstGeom prst="rect">
            <a:avLst/>
          </a:prstGeom>
        </p:spPr>
        <p:txBody>
          <a:bodyPr wrap="square">
            <a:spAutoFit/>
          </a:bodyPr>
          <a:lstStyle/>
          <a:p>
            <a:pPr lvl="0" indent="304800">
              <a:lnSpc>
                <a:spcPct val="150000"/>
              </a:lnSpc>
            </a:pPr>
            <a:r>
              <a:rPr lang="zh-CN" altLang="en-US" sz="2400" kern="100" dirty="0">
                <a:solidFill>
                  <a:srgbClr val="000000"/>
                </a:solidFill>
                <a:latin typeface="微软雅黑" panose="020B0503020204020204" pitchFamily="34" charset="-122"/>
                <a:ea typeface="微软雅黑" panose="020B0503020204020204" pitchFamily="34" charset="-122"/>
              </a:rPr>
              <a:t>反射信号</a:t>
            </a:r>
            <a:r>
              <a:rPr lang="zh-CN" altLang="en-US" sz="2400" kern="100" dirty="0" smtClean="0">
                <a:solidFill>
                  <a:srgbClr val="000000"/>
                </a:solidFill>
                <a:latin typeface="微软雅黑" panose="020B0503020204020204" pitchFamily="34" charset="-122"/>
                <a:ea typeface="微软雅黑" panose="020B0503020204020204" pitchFamily="34" charset="-122"/>
              </a:rPr>
              <a:t>倾角主要是保护信号，如果本模块噪声压制存在信号损伤，主要是倾角导致的，应该增大反射信号倾角。噪声倾角不能太大，最好不要高于</a:t>
            </a:r>
            <a:r>
              <a:rPr lang="en-US" altLang="zh-CN" sz="2400" kern="100" dirty="0" smtClean="0">
                <a:solidFill>
                  <a:srgbClr val="000000"/>
                </a:solidFill>
                <a:latin typeface="微软雅黑" panose="020B0503020204020204" pitchFamily="34" charset="-122"/>
                <a:ea typeface="微软雅黑" panose="020B0503020204020204" pitchFamily="34" charset="-122"/>
              </a:rPr>
              <a:t>500</a:t>
            </a:r>
            <a:r>
              <a:rPr lang="zh-CN" altLang="en-US" sz="2400" kern="100" dirty="0" smtClean="0">
                <a:solidFill>
                  <a:srgbClr val="000000"/>
                </a:solidFill>
                <a:latin typeface="微软雅黑" panose="020B0503020204020204" pitchFamily="34" charset="-122"/>
                <a:ea typeface="微软雅黑" panose="020B0503020204020204" pitchFamily="34" charset="-122"/>
              </a:rPr>
              <a:t>毫秒。</a:t>
            </a:r>
            <a:endParaRPr lang="zh-CN" altLang="en-US" sz="2400" kern="1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srcRect t="6208"/>
          <a:stretch>
            <a:fillRect/>
          </a:stretch>
        </p:blipFill>
        <p:spPr>
          <a:xfrm>
            <a:off x="1343472" y="1697238"/>
            <a:ext cx="5822274" cy="3788809"/>
          </a:xfrm>
          <a:prstGeom prst="rect">
            <a:avLst/>
          </a:prstGeom>
        </p:spPr>
      </p:pic>
      <p:sp>
        <p:nvSpPr>
          <p:cNvPr id="12" name="矩形 11"/>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2"/>
          <a:stretch>
            <a:fillRect/>
          </a:stretch>
        </p:blipFill>
        <p:spPr>
          <a:xfrm>
            <a:off x="7392144" y="1546032"/>
            <a:ext cx="4392488" cy="3929322"/>
          </a:xfrm>
          <a:prstGeom prst="rect">
            <a:avLst/>
          </a:prstGeom>
        </p:spPr>
      </p:pic>
      <p:sp>
        <p:nvSpPr>
          <p:cNvPr id="14" name="矩形 13"/>
          <p:cNvSpPr/>
          <p:nvPr/>
        </p:nvSpPr>
        <p:spPr>
          <a:xfrm>
            <a:off x="9768408" y="2636912"/>
            <a:ext cx="201622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9768408" y="2880644"/>
            <a:ext cx="2016224" cy="288032"/>
          </a:xfrm>
          <a:prstGeom prst="rect">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74759" name="Rectangle 7"/>
          <p:cNvSpPr>
            <a:spLocks noChangeArrowheads="1"/>
          </p:cNvSpPr>
          <p:nvPr/>
        </p:nvSpPr>
        <p:spPr bwMode="auto">
          <a:xfrm>
            <a:off x="1524001" y="43934"/>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38" name="Rectangle 2"/>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1140" name="Rectangle 4"/>
          <p:cNvSpPr>
            <a:spLocks noChangeArrowheads="1"/>
          </p:cNvSpPr>
          <p:nvPr/>
        </p:nvSpPr>
        <p:spPr bwMode="auto">
          <a:xfrm>
            <a:off x="1524001" y="-184666"/>
            <a:ext cx="184731" cy="369332"/>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623392" y="687325"/>
            <a:ext cx="11233247" cy="535531"/>
          </a:xfrm>
          <a:prstGeom prst="rect">
            <a:avLst/>
          </a:prstGeom>
        </p:spPr>
        <p:txBody>
          <a:bodyPr wrap="square">
            <a:spAutoFit/>
          </a:bodyPr>
          <a:lstStyle/>
          <a:p>
            <a:pPr indent="304800" algn="just">
              <a:lnSpc>
                <a:spcPct val="120000"/>
              </a:lnSpc>
              <a:spcAft>
                <a:spcPts val="0"/>
              </a:spcAft>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Cohnoiatten</a:t>
            </a:r>
            <a:r>
              <a:rPr lang="zh-CN" altLang="en-US" sz="2400" b="1" kern="100" dirty="0" smtClean="0">
                <a:solidFill>
                  <a:srgbClr val="000000"/>
                </a:solidFill>
                <a:latin typeface="微软雅黑" panose="020B0503020204020204" pitchFamily="34" charset="-122"/>
                <a:ea typeface="微软雅黑" panose="020B0503020204020204" pitchFamily="34" charset="-122"/>
              </a:rPr>
              <a:t>噪声压制</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en-US" sz="2400" kern="100" dirty="0">
                <a:solidFill>
                  <a:srgbClr val="000000"/>
                </a:solidFill>
                <a:latin typeface="微软雅黑" panose="020B0503020204020204" pitchFamily="34" charset="-122"/>
                <a:ea typeface="微软雅黑" panose="020B0503020204020204" pitchFamily="34" charset="-122"/>
              </a:rPr>
              <a:t>本</a:t>
            </a:r>
            <a:r>
              <a:rPr lang="zh-CN" altLang="en-US" sz="2400" kern="100" dirty="0" smtClean="0">
                <a:solidFill>
                  <a:srgbClr val="000000"/>
                </a:solidFill>
                <a:latin typeface="微软雅黑" panose="020B0503020204020204" pitchFamily="34" charset="-122"/>
                <a:ea typeface="微软雅黑" panose="020B0503020204020204" pitchFamily="34" charset="-122"/>
              </a:rPr>
              <a:t>模块合适的参数非常重要，参数</a:t>
            </a:r>
            <a:r>
              <a:rPr lang="zh-CN" altLang="en-US" sz="2400" kern="100" dirty="0">
                <a:solidFill>
                  <a:srgbClr val="000000"/>
                </a:solidFill>
                <a:latin typeface="微软雅黑" panose="020B0503020204020204" pitchFamily="34" charset="-122"/>
                <a:ea typeface="微软雅黑" panose="020B0503020204020204" pitchFamily="34" charset="-122"/>
              </a:rPr>
              <a:t>不</a:t>
            </a:r>
            <a:r>
              <a:rPr lang="zh-CN" altLang="en-US" sz="2400" kern="100" dirty="0" smtClean="0">
                <a:solidFill>
                  <a:srgbClr val="000000"/>
                </a:solidFill>
                <a:latin typeface="微软雅黑" panose="020B0503020204020204" pitchFamily="34" charset="-122"/>
                <a:ea typeface="微软雅黑" panose="020B0503020204020204" pitchFamily="34" charset="-122"/>
              </a:rPr>
              <a:t>合适容易损伤信号。</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2"/>
          <p:cNvGrpSpPr/>
          <p:nvPr/>
        </p:nvGrpSpPr>
        <p:grpSpPr>
          <a:xfrm>
            <a:off x="1199456" y="1496915"/>
            <a:ext cx="10080840" cy="4547653"/>
            <a:chOff x="551384" y="2159060"/>
            <a:chExt cx="10080840" cy="3394354"/>
          </a:xfrm>
        </p:grpSpPr>
        <p:pic>
          <p:nvPicPr>
            <p:cNvPr id="10" name="图片 5" descr="Snap19.gif"/>
            <p:cNvPicPr preferRelativeResize="0"/>
            <p:nvPr/>
          </p:nvPicPr>
          <p:blipFill rotWithShape="1">
            <a:blip r:embed="rId1" cstate="print"/>
            <a:srcRect t="6082"/>
            <a:stretch>
              <a:fillRect/>
            </a:stretch>
          </p:blipFill>
          <p:spPr bwMode="auto">
            <a:xfrm>
              <a:off x="551384" y="2159061"/>
              <a:ext cx="2520000" cy="3381052"/>
            </a:xfrm>
            <a:prstGeom prst="rect">
              <a:avLst/>
            </a:prstGeom>
            <a:noFill/>
            <a:ln w="9525">
              <a:noFill/>
              <a:miter lim="800000"/>
              <a:headEnd/>
              <a:tailEnd/>
            </a:ln>
          </p:spPr>
        </p:pic>
        <p:pic>
          <p:nvPicPr>
            <p:cNvPr id="12" name="图片 3" descr="Snap23.gif"/>
            <p:cNvPicPr preferRelativeResize="0"/>
            <p:nvPr/>
          </p:nvPicPr>
          <p:blipFill rotWithShape="1">
            <a:blip r:embed="rId2" cstate="print"/>
            <a:srcRect t="6082"/>
            <a:stretch>
              <a:fillRect/>
            </a:stretch>
          </p:blipFill>
          <p:spPr bwMode="auto">
            <a:xfrm>
              <a:off x="3080675" y="2159061"/>
              <a:ext cx="2520000" cy="3381052"/>
            </a:xfrm>
            <a:prstGeom prst="rect">
              <a:avLst/>
            </a:prstGeom>
            <a:noFill/>
            <a:ln w="9525">
              <a:noFill/>
              <a:miter lim="800000"/>
              <a:headEnd/>
              <a:tailEnd/>
            </a:ln>
          </p:spPr>
        </p:pic>
        <p:pic>
          <p:nvPicPr>
            <p:cNvPr id="13" name="图片 3" descr="Snap24.gif"/>
            <p:cNvPicPr preferRelativeResize="0"/>
            <p:nvPr/>
          </p:nvPicPr>
          <p:blipFill rotWithShape="1">
            <a:blip r:embed="rId3" cstate="print"/>
            <a:srcRect t="5712"/>
            <a:stretch>
              <a:fillRect/>
            </a:stretch>
          </p:blipFill>
          <p:spPr bwMode="auto">
            <a:xfrm>
              <a:off x="5591944" y="2159060"/>
              <a:ext cx="2520000" cy="3394354"/>
            </a:xfrm>
            <a:prstGeom prst="rect">
              <a:avLst/>
            </a:prstGeom>
            <a:noFill/>
            <a:ln w="9525">
              <a:noFill/>
              <a:miter lim="800000"/>
              <a:headEnd/>
              <a:tailEnd/>
            </a:ln>
          </p:spPr>
        </p:pic>
        <p:pic>
          <p:nvPicPr>
            <p:cNvPr id="14" name="图片 3" descr="Snap22.gif"/>
            <p:cNvPicPr preferRelativeResize="0"/>
            <p:nvPr/>
          </p:nvPicPr>
          <p:blipFill rotWithShape="1">
            <a:blip r:embed="rId4">
              <a:extLst>
                <a:ext uri="{28A0092B-C50C-407E-A947-70E740481C1C}">
                  <a14:useLocalDpi xmlns:a14="http://schemas.microsoft.com/office/drawing/2010/main" val="0"/>
                </a:ext>
              </a:extLst>
            </a:blip>
            <a:srcRect t="6082"/>
            <a:stretch>
              <a:fillRect/>
            </a:stretch>
          </p:blipFill>
          <p:spPr bwMode="auto">
            <a:xfrm>
              <a:off x="8112224" y="2159061"/>
              <a:ext cx="2520000" cy="338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矩形 4"/>
          <p:cNvSpPr/>
          <p:nvPr/>
        </p:nvSpPr>
        <p:spPr>
          <a:xfrm>
            <a:off x="1559496" y="6084004"/>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面波压制前</a:t>
            </a:r>
            <a:endParaRPr lang="zh-CN" altLang="en-US" dirty="0">
              <a:latin typeface="微软雅黑" panose="020B0503020204020204" pitchFamily="34" charset="-122"/>
              <a:ea typeface="微软雅黑" panose="020B0503020204020204" pitchFamily="34" charset="-122"/>
            </a:endParaRPr>
          </a:p>
        </p:txBody>
      </p:sp>
      <p:sp>
        <p:nvSpPr>
          <p:cNvPr id="16" name="矩形 15"/>
          <p:cNvSpPr/>
          <p:nvPr/>
        </p:nvSpPr>
        <p:spPr>
          <a:xfrm>
            <a:off x="4151784" y="6093296"/>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面波压制后</a:t>
            </a:r>
            <a:endParaRPr lang="zh-CN" altLang="en-US" dirty="0">
              <a:latin typeface="微软雅黑" panose="020B0503020204020204" pitchFamily="34" charset="-122"/>
              <a:ea typeface="微软雅黑" panose="020B0503020204020204" pitchFamily="34" charset="-122"/>
            </a:endParaRPr>
          </a:p>
        </p:txBody>
      </p:sp>
      <p:sp>
        <p:nvSpPr>
          <p:cNvPr id="17" name="矩形 16"/>
          <p:cNvSpPr/>
          <p:nvPr/>
        </p:nvSpPr>
        <p:spPr>
          <a:xfrm>
            <a:off x="6240016" y="6093296"/>
            <a:ext cx="226215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合适参数压制的面波</a:t>
            </a:r>
            <a:endParaRPr lang="zh-CN" altLang="en-US" dirty="0">
              <a:latin typeface="微软雅黑" panose="020B0503020204020204" pitchFamily="34" charset="-122"/>
              <a:ea typeface="微软雅黑" panose="020B0503020204020204" pitchFamily="34" charset="-122"/>
            </a:endParaRPr>
          </a:p>
        </p:txBody>
      </p:sp>
      <p:sp>
        <p:nvSpPr>
          <p:cNvPr id="18" name="矩形 17"/>
          <p:cNvSpPr/>
          <p:nvPr/>
        </p:nvSpPr>
        <p:spPr>
          <a:xfrm>
            <a:off x="8760016" y="6108285"/>
            <a:ext cx="2505814"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不合适参数压制的面波</a:t>
            </a:r>
            <a:endParaRPr lang="zh-CN" altLang="en-US" dirty="0">
              <a:latin typeface="微软雅黑" panose="020B0503020204020204" pitchFamily="34" charset="-122"/>
              <a:ea typeface="微软雅黑" panose="020B0503020204020204" pitchFamily="34" charset="-122"/>
            </a:endParaRPr>
          </a:p>
        </p:txBody>
      </p:sp>
      <p:sp>
        <p:nvSpPr>
          <p:cNvPr id="19" name="矩形 18"/>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8579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676219"/>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1012941" y="4540254"/>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14930"/>
            <a:ext cx="10794548" cy="1532727"/>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、频率扫描，确定面波主要频带；</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、评估面波和信号倾角时差范围；</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3</a:t>
            </a:r>
            <a:r>
              <a:rPr lang="zh-CN" altLang="en-US" sz="2400" dirty="0" smtClean="0">
                <a:latin typeface="微软雅黑" panose="020B0503020204020204" pitchFamily="34" charset="-122"/>
                <a:ea typeface="微软雅黑" panose="020B0503020204020204" pitchFamily="34" charset="-122"/>
              </a:rPr>
              <a:t>、反射</a:t>
            </a:r>
            <a:r>
              <a:rPr lang="zh-CN" altLang="en-US" sz="2400" kern="100" dirty="0" smtClean="0">
                <a:solidFill>
                  <a:srgbClr val="000000"/>
                </a:solidFill>
                <a:latin typeface="微软雅黑" panose="020B0503020204020204" pitchFamily="34" charset="-122"/>
                <a:ea typeface="微软雅黑" panose="020B0503020204020204" pitchFamily="34" charset="-122"/>
              </a:rPr>
              <a:t>信号倾角时差、噪声倾角时差、噪声频率、非纵距校正速度是重要参数；</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3163824"/>
            <a:ext cx="10882346" cy="1421928"/>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时间域压制噪声，波形特征不会有较大的变化，无蚯蚓化和假频现象，噪声识别精度相对</a:t>
            </a:r>
            <a:r>
              <a:rPr lang="en-US" altLang="zh-CN" sz="2400" dirty="0" smtClean="0">
                <a:latin typeface="微软雅黑" panose="020B0503020204020204" pitchFamily="34" charset="-122"/>
                <a:ea typeface="微软雅黑" panose="020B0503020204020204" pitchFamily="34" charset="-122"/>
              </a:rPr>
              <a:t>FK</a:t>
            </a:r>
            <a:r>
              <a:rPr lang="zh-CN" altLang="en-US" sz="2400" dirty="0">
                <a:latin typeface="微软雅黑" panose="020B0503020204020204" pitchFamily="34" charset="-122"/>
                <a:ea typeface="微软雅黑" panose="020B0503020204020204" pitchFamily="34" charset="-122"/>
              </a:rPr>
              <a:t>低</a:t>
            </a:r>
            <a:r>
              <a:rPr lang="zh-CN" altLang="en-US" sz="2400" dirty="0" smtClean="0">
                <a:latin typeface="微软雅黑" panose="020B0503020204020204" pitchFamily="34" charset="-122"/>
                <a:ea typeface="微软雅黑" panose="020B0503020204020204" pitchFamily="34" charset="-122"/>
              </a:rPr>
              <a:t>，但适合</a:t>
            </a:r>
            <a:r>
              <a:rPr lang="zh-CN" altLang="en-US" sz="2400" dirty="0">
                <a:latin typeface="微软雅黑" panose="020B0503020204020204" pitchFamily="34" charset="-122"/>
                <a:ea typeface="微软雅黑" panose="020B0503020204020204" pitchFamily="34" charset="-122"/>
              </a:rPr>
              <a:t>频散严重和假频面波的处理，</a:t>
            </a:r>
            <a:r>
              <a:rPr lang="zh-CN" altLang="en-US" sz="2400" dirty="0" smtClean="0">
                <a:latin typeface="微软雅黑" panose="020B0503020204020204" pitchFamily="34" charset="-122"/>
                <a:ea typeface="微软雅黑" panose="020B0503020204020204" pitchFamily="34" charset="-122"/>
              </a:rPr>
              <a:t>属于</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噪声压制核心技术。</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278116" y="5022150"/>
            <a:ext cx="5929354"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a:t>
            </a: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：效率相对低；</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zh-CN" altLang="en-US" sz="2400" dirty="0" smtClean="0">
                <a:latin typeface="微软雅黑" panose="020B0503020204020204" pitchFamily="34" charset="-122"/>
                <a:ea typeface="微软雅黑" panose="020B0503020204020204" pitchFamily="34" charset="-122"/>
              </a:rPr>
              <a:t>问题</a:t>
            </a: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：不适合假频面波的处理；</a:t>
            </a:r>
            <a:endParaRPr lang="en-US" altLang="zh-CN" sz="2400" dirty="0" smtClean="0">
              <a:latin typeface="微软雅黑" panose="020B0503020204020204" pitchFamily="34" charset="-122"/>
              <a:ea typeface="微软雅黑" panose="020B0503020204020204" pitchFamily="34" charset="-122"/>
            </a:endParaRPr>
          </a:p>
        </p:txBody>
      </p:sp>
      <p:sp>
        <p:nvSpPr>
          <p:cNvPr id="19" name="矩形 18"/>
          <p:cNvSpPr/>
          <p:nvPr/>
        </p:nvSpPr>
        <p:spPr>
          <a:xfrm>
            <a:off x="7131402" y="6345816"/>
            <a:ext cx="2492990" cy="369332"/>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适合频散严重面波压制</a:t>
            </a:r>
            <a:endParaRPr lang="zh-CN" altLang="en-US" dirty="0"/>
          </a:p>
        </p:txBody>
      </p:sp>
      <p:sp>
        <p:nvSpPr>
          <p:cNvPr id="20" name="矩形 19"/>
          <p:cNvSpPr/>
          <p:nvPr/>
        </p:nvSpPr>
        <p:spPr>
          <a:xfrm>
            <a:off x="9768408" y="6347972"/>
            <a:ext cx="1800493"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不适合假频面波</a:t>
            </a:r>
            <a:endParaRPr lang="zh-CN" altLang="en-US" dirty="0">
              <a:latin typeface="微软雅黑" panose="020B0503020204020204" pitchFamily="34" charset="-122"/>
              <a:ea typeface="微软雅黑" panose="020B0503020204020204" pitchFamily="34" charset="-122"/>
            </a:endParaRPr>
          </a:p>
        </p:txBody>
      </p:sp>
      <p:pic>
        <p:nvPicPr>
          <p:cNvPr id="21" name="图片 20"/>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9525024" y="4143380"/>
            <a:ext cx="2286016" cy="2214578"/>
          </a:xfrm>
          <a:prstGeom prst="rect">
            <a:avLst/>
          </a:prstGeom>
        </p:spPr>
      </p:pic>
      <p:sp>
        <p:nvSpPr>
          <p:cNvPr id="17" name="矩形 1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pic>
        <p:nvPicPr>
          <p:cNvPr id="14" name="图片 13"/>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7310446" y="4140108"/>
            <a:ext cx="2268208" cy="218694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2012859"/>
          </a:xfrm>
          <a:prstGeom prst="rect">
            <a:avLst/>
          </a:prstGeom>
        </p:spPr>
        <p:txBody>
          <a:bodyPr wrap="square">
            <a:spAutoFit/>
          </a:bodyPr>
          <a:lstStyle/>
          <a:p>
            <a:pPr indent="304800" algn="just">
              <a:lnSpc>
                <a:spcPct val="130000"/>
              </a:lnSpc>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LinnoiRemv</a:t>
            </a:r>
            <a:r>
              <a:rPr lang="zh-CN" altLang="en-US" sz="2400" b="1" kern="100" dirty="0" smtClean="0">
                <a:solidFill>
                  <a:srgbClr val="000000"/>
                </a:solidFill>
                <a:latin typeface="微软雅黑" panose="020B0503020204020204" pitchFamily="34" charset="-122"/>
                <a:ea typeface="微软雅黑" panose="020B0503020204020204" pitchFamily="34" charset="-122"/>
              </a:rPr>
              <a:t>批量模块</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本模块首先对炮集或检波点数据</a:t>
            </a:r>
            <a:r>
              <a:rPr lang="zh-CN" altLang="zh-CN" sz="2400" dirty="0" smtClean="0">
                <a:latin typeface="微软雅黑" panose="020B0503020204020204" pitchFamily="34" charset="-122"/>
                <a:ea typeface="微软雅黑" panose="020B0503020204020204" pitchFamily="34" charset="-122"/>
              </a:rPr>
              <a:t>进行</a:t>
            </a:r>
            <a:r>
              <a:rPr lang="zh-CN" altLang="en-US" sz="2400" dirty="0" smtClean="0">
                <a:latin typeface="微软雅黑" panose="020B0503020204020204" pitchFamily="34" charset="-122"/>
                <a:ea typeface="微软雅黑" panose="020B0503020204020204" pitchFamily="34" charset="-122"/>
              </a:rPr>
              <a:t>小波</a:t>
            </a:r>
            <a:r>
              <a:rPr lang="zh-CN" altLang="zh-CN" sz="2400" dirty="0" smtClean="0">
                <a:latin typeface="微软雅黑" panose="020B0503020204020204" pitchFamily="34" charset="-122"/>
                <a:ea typeface="微软雅黑" panose="020B0503020204020204" pitchFamily="34" charset="-122"/>
              </a:rPr>
              <a:t>分频</a:t>
            </a:r>
            <a:r>
              <a:rPr lang="zh-CN" altLang="zh-CN" sz="2400" dirty="0">
                <a:latin typeface="微软雅黑" panose="020B0503020204020204" pitchFamily="34" charset="-122"/>
                <a:ea typeface="微软雅黑" panose="020B0503020204020204" pitchFamily="34" charset="-122"/>
              </a:rPr>
              <a:t>处理</a:t>
            </a:r>
            <a:r>
              <a:rPr lang="zh-CN" altLang="zh-CN" sz="2400" dirty="0" smtClean="0">
                <a:latin typeface="微软雅黑" panose="020B0503020204020204" pitchFamily="34" charset="-122"/>
                <a:ea typeface="微软雅黑" panose="020B0503020204020204" pitchFamily="34" charset="-122"/>
              </a:rPr>
              <a:t>，然后</a:t>
            </a:r>
            <a:r>
              <a:rPr lang="zh-CN" altLang="zh-CN" sz="2400" dirty="0">
                <a:latin typeface="微软雅黑" panose="020B0503020204020204" pitchFamily="34" charset="-122"/>
                <a:ea typeface="微软雅黑" panose="020B0503020204020204" pitchFamily="34" charset="-122"/>
              </a:rPr>
              <a:t>对分频后的数据根据</a:t>
            </a:r>
            <a:r>
              <a:rPr lang="zh-CN" altLang="zh-CN" sz="2400" dirty="0" smtClean="0">
                <a:latin typeface="微软雅黑" panose="020B0503020204020204" pitchFamily="34" charset="-122"/>
                <a:ea typeface="微软雅黑" panose="020B0503020204020204" pitchFamily="34" charset="-122"/>
              </a:rPr>
              <a:t>用户</a:t>
            </a:r>
            <a:r>
              <a:rPr lang="zh-CN" altLang="en-US" sz="2400" dirty="0" smtClean="0">
                <a:latin typeface="微软雅黑" panose="020B0503020204020204" pitchFamily="34" charset="-122"/>
                <a:ea typeface="微软雅黑" panose="020B0503020204020204" pitchFamily="34" charset="-122"/>
              </a:rPr>
              <a:t>参数</a:t>
            </a:r>
            <a:r>
              <a:rPr lang="zh-CN" altLang="zh-CN" sz="2400" dirty="0" smtClean="0">
                <a:latin typeface="微软雅黑" panose="020B0503020204020204" pitchFamily="34" charset="-122"/>
                <a:ea typeface="微软雅黑" panose="020B0503020204020204" pitchFamily="34" charset="-122"/>
              </a:rPr>
              <a:t>的</a:t>
            </a:r>
            <a:r>
              <a:rPr lang="zh-CN" altLang="zh-CN" sz="2400" dirty="0">
                <a:latin typeface="微软雅黑" panose="020B0503020204020204" pitchFamily="34" charset="-122"/>
                <a:ea typeface="微软雅黑" panose="020B0503020204020204" pitchFamily="34" charset="-122"/>
              </a:rPr>
              <a:t>视速度</a:t>
            </a:r>
            <a:r>
              <a:rPr lang="zh-CN" altLang="zh-CN" sz="2400" dirty="0" smtClean="0">
                <a:latin typeface="微软雅黑" panose="020B0503020204020204" pitchFamily="34" charset="-122"/>
                <a:ea typeface="微软雅黑" panose="020B0503020204020204" pitchFamily="34" charset="-122"/>
              </a:rPr>
              <a:t>范围</a:t>
            </a:r>
            <a:r>
              <a:rPr lang="zh-CN" altLang="en-US" sz="2400" dirty="0" smtClean="0">
                <a:latin typeface="微软雅黑" panose="020B0503020204020204" pitchFamily="34" charset="-122"/>
                <a:ea typeface="微软雅黑" panose="020B0503020204020204" pitchFamily="34" charset="-122"/>
              </a:rPr>
              <a:t>，在</a:t>
            </a:r>
            <a:r>
              <a:rPr lang="en-US" altLang="zh-CN" sz="2400" dirty="0" smtClean="0">
                <a:latin typeface="微软雅黑" panose="020B0503020204020204" pitchFamily="34" charset="-122"/>
                <a:ea typeface="微软雅黑" panose="020B0503020204020204" pitchFamily="34" charset="-122"/>
              </a:rPr>
              <a:t>FK</a:t>
            </a:r>
            <a:r>
              <a:rPr lang="zh-CN" altLang="en-US" sz="2400" dirty="0" smtClean="0">
                <a:latin typeface="微软雅黑" panose="020B0503020204020204" pitchFamily="34" charset="-122"/>
                <a:ea typeface="微软雅黑" panose="020B0503020204020204" pitchFamily="34" charset="-122"/>
              </a:rPr>
              <a:t>域</a:t>
            </a:r>
            <a:r>
              <a:rPr lang="zh-CN" altLang="zh-CN" sz="2400" dirty="0" smtClean="0">
                <a:latin typeface="微软雅黑" panose="020B0503020204020204" pitchFamily="34" charset="-122"/>
                <a:ea typeface="微软雅黑" panose="020B0503020204020204" pitchFamily="34" charset="-122"/>
              </a:rPr>
              <a:t>分别</a:t>
            </a:r>
            <a:r>
              <a:rPr lang="zh-CN" altLang="zh-CN" sz="2400" dirty="0">
                <a:latin typeface="微软雅黑" panose="020B0503020204020204" pitchFamily="34" charset="-122"/>
                <a:ea typeface="微软雅黑" panose="020B0503020204020204" pitchFamily="34" charset="-122"/>
              </a:rPr>
              <a:t>进行</a:t>
            </a:r>
            <a:r>
              <a:rPr lang="zh-CN" altLang="en-US" sz="2400" dirty="0">
                <a:latin typeface="微软雅黑" panose="020B0503020204020204" pitchFamily="34" charset="-122"/>
                <a:ea typeface="微软雅黑" panose="020B0503020204020204" pitchFamily="34" charset="-122"/>
              </a:rPr>
              <a:t>倾角</a:t>
            </a:r>
            <a:r>
              <a:rPr lang="zh-CN" altLang="zh-CN" sz="2400" dirty="0">
                <a:latin typeface="微软雅黑" panose="020B0503020204020204" pitchFamily="34" charset="-122"/>
                <a:ea typeface="微软雅黑" panose="020B0503020204020204" pitchFamily="34" charset="-122"/>
              </a:rPr>
              <a:t>能量扫描，</a:t>
            </a:r>
            <a:r>
              <a:rPr lang="zh-CN" altLang="en-US" sz="2400" dirty="0" smtClean="0">
                <a:latin typeface="微软雅黑" panose="020B0503020204020204" pitchFamily="34" charset="-122"/>
                <a:ea typeface="微软雅黑" panose="020B0503020204020204" pitchFamily="34" charset="-122"/>
              </a:rPr>
              <a:t>根据最大倾角</a:t>
            </a:r>
            <a:r>
              <a:rPr lang="zh-CN" altLang="en-US" sz="2400" dirty="0">
                <a:latin typeface="微软雅黑" panose="020B0503020204020204" pitchFamily="34" charset="-122"/>
                <a:ea typeface="微软雅黑" panose="020B0503020204020204" pitchFamily="34" charset="-122"/>
              </a:rPr>
              <a:t>方向</a:t>
            </a:r>
            <a:r>
              <a:rPr lang="zh-CN" altLang="zh-CN" sz="2400" dirty="0">
                <a:latin typeface="微软雅黑" panose="020B0503020204020204" pitchFamily="34" charset="-122"/>
                <a:ea typeface="微软雅黑" panose="020B0503020204020204" pitchFamily="34" charset="-122"/>
              </a:rPr>
              <a:t>计算地震波连续正极性个数</a:t>
            </a:r>
            <a:r>
              <a:rPr lang="zh-CN" altLang="zh-CN" sz="2400" dirty="0" smtClean="0">
                <a:latin typeface="微软雅黑" panose="020B0503020204020204" pitchFamily="34" charset="-122"/>
                <a:ea typeface="微软雅黑" panose="020B0503020204020204" pitchFamily="34" charset="-122"/>
              </a:rPr>
              <a:t>，判断</a:t>
            </a:r>
            <a:r>
              <a:rPr lang="zh-CN" altLang="en-US" sz="2400" dirty="0" smtClean="0">
                <a:latin typeface="微软雅黑" panose="020B0503020204020204" pitchFamily="34" charset="-122"/>
                <a:ea typeface="微软雅黑" panose="020B0503020204020204" pitchFamily="34" charset="-122"/>
              </a:rPr>
              <a:t>是否存在</a:t>
            </a:r>
            <a:r>
              <a:rPr lang="zh-CN" altLang="zh-CN" sz="2400" dirty="0" smtClean="0">
                <a:latin typeface="微软雅黑" panose="020B0503020204020204" pitchFamily="34" charset="-122"/>
                <a:ea typeface="微软雅黑" panose="020B0503020204020204" pitchFamily="34" charset="-122"/>
              </a:rPr>
              <a:t>线性</a:t>
            </a:r>
            <a:r>
              <a:rPr lang="zh-CN" altLang="zh-CN" sz="2400" dirty="0">
                <a:latin typeface="微软雅黑" panose="020B0503020204020204" pitchFamily="34" charset="-122"/>
                <a:ea typeface="微软雅黑" panose="020B0503020204020204" pitchFamily="34" charset="-122"/>
              </a:rPr>
              <a:t>干扰噪音</a:t>
            </a:r>
            <a:r>
              <a:rPr lang="zh-CN" altLang="zh-CN" sz="2400" dirty="0" smtClean="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对存在</a:t>
            </a:r>
            <a:r>
              <a:rPr lang="zh-CN" altLang="zh-CN" sz="2400" dirty="0">
                <a:latin typeface="微软雅黑" panose="020B0503020204020204" pitchFamily="34" charset="-122"/>
                <a:ea typeface="微软雅黑" panose="020B0503020204020204" pitchFamily="34" charset="-122"/>
              </a:rPr>
              <a:t>线性噪音的视速度</a:t>
            </a:r>
            <a:r>
              <a:rPr lang="zh-CN" altLang="zh-CN" sz="2400" dirty="0" smtClean="0">
                <a:latin typeface="微软雅黑" panose="020B0503020204020204" pitchFamily="34" charset="-122"/>
                <a:ea typeface="微软雅黑" panose="020B0503020204020204" pitchFamily="34" charset="-122"/>
              </a:rPr>
              <a:t>方向</a:t>
            </a:r>
            <a:r>
              <a:rPr lang="zh-CN" altLang="en-US" sz="2400" dirty="0" smtClean="0">
                <a:latin typeface="微软雅黑" panose="020B0503020204020204" pitchFamily="34" charset="-122"/>
                <a:ea typeface="微软雅黑" panose="020B0503020204020204" pitchFamily="34" charset="-122"/>
              </a:rPr>
              <a:t>的</a:t>
            </a:r>
            <a:r>
              <a:rPr lang="zh-CN" altLang="zh-CN" sz="2400" dirty="0" smtClean="0">
                <a:latin typeface="微软雅黑" panose="020B0503020204020204" pitchFamily="34" charset="-122"/>
                <a:ea typeface="微软雅黑" panose="020B0503020204020204" pitchFamily="34" charset="-122"/>
              </a:rPr>
              <a:t>数据</a:t>
            </a:r>
            <a:r>
              <a:rPr lang="zh-CN" altLang="en-US" sz="2400" dirty="0">
                <a:latin typeface="微软雅黑" panose="020B0503020204020204" pitchFamily="34" charset="-122"/>
                <a:ea typeface="微软雅黑" panose="020B0503020204020204" pitchFamily="34" charset="-122"/>
              </a:rPr>
              <a:t>进行</a:t>
            </a:r>
            <a:r>
              <a:rPr lang="zh-CN" altLang="zh-CN" sz="2400" dirty="0">
                <a:latin typeface="微软雅黑" panose="020B0503020204020204" pitchFamily="34" charset="-122"/>
                <a:ea typeface="微软雅黑" panose="020B0503020204020204" pitchFamily="34" charset="-122"/>
              </a:rPr>
              <a:t>滤波进行处理</a:t>
            </a:r>
            <a:r>
              <a:rPr lang="zh-CN" altLang="en-US" sz="2400" kern="100" dirty="0">
                <a:solidFill>
                  <a:srgbClr val="000000"/>
                </a:solidFill>
                <a:latin typeface="微软雅黑" panose="020B0503020204020204" pitchFamily="34" charset="-122"/>
                <a:ea typeface="微软雅黑" panose="020B0503020204020204" pitchFamily="34" charset="-122"/>
              </a:rPr>
              <a:t>。 </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7" name="图片 6"/>
          <p:cNvPicPr preferRelativeResize="0"/>
          <p:nvPr/>
        </p:nvPicPr>
        <p:blipFill>
          <a:blip r:embed="rId1"/>
          <a:stretch>
            <a:fillRect/>
          </a:stretch>
        </p:blipFill>
        <p:spPr>
          <a:xfrm>
            <a:off x="2063552" y="2564904"/>
            <a:ext cx="3675330" cy="4130782"/>
          </a:xfrm>
          <a:prstGeom prst="rect">
            <a:avLst/>
          </a:prstGeom>
          <a:ln w="25400">
            <a:solidFill>
              <a:schemeClr val="accent1"/>
            </a:solidFill>
            <a:prstDash val="dashDot"/>
          </a:ln>
        </p:spPr>
      </p:pic>
      <p:pic>
        <p:nvPicPr>
          <p:cNvPr id="58" name="Picture 2" descr="jianmia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444" y="2744505"/>
            <a:ext cx="5688632" cy="381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2012859"/>
          </a:xfrm>
          <a:prstGeom prst="rect">
            <a:avLst/>
          </a:prstGeom>
        </p:spPr>
        <p:txBody>
          <a:bodyPr wrap="square">
            <a:spAutoFit/>
          </a:bodyPr>
          <a:lstStyle/>
          <a:p>
            <a:pPr indent="304800" algn="just">
              <a:lnSpc>
                <a:spcPct val="130000"/>
              </a:lnSpc>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LinnoiRemv</a:t>
            </a:r>
            <a:r>
              <a:rPr lang="zh-CN" altLang="en-US" sz="2400" b="1" kern="100" dirty="0" smtClean="0">
                <a:solidFill>
                  <a:srgbClr val="000000"/>
                </a:solidFill>
                <a:latin typeface="微软雅黑" panose="020B0503020204020204" pitchFamily="34" charset="-122"/>
                <a:ea typeface="微软雅黑" panose="020B0503020204020204" pitchFamily="34" charset="-122"/>
              </a:rPr>
              <a:t>批量模块</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本模块首先对炮集或检波点数据</a:t>
            </a:r>
            <a:r>
              <a:rPr lang="zh-CN" altLang="zh-CN" sz="2400" dirty="0" smtClean="0">
                <a:latin typeface="微软雅黑" panose="020B0503020204020204" pitchFamily="34" charset="-122"/>
                <a:ea typeface="微软雅黑" panose="020B0503020204020204" pitchFamily="34" charset="-122"/>
              </a:rPr>
              <a:t>进行</a:t>
            </a:r>
            <a:r>
              <a:rPr lang="zh-CN" altLang="en-US" sz="2400" dirty="0" smtClean="0">
                <a:latin typeface="微软雅黑" panose="020B0503020204020204" pitchFamily="34" charset="-122"/>
                <a:ea typeface="微软雅黑" panose="020B0503020204020204" pitchFamily="34" charset="-122"/>
              </a:rPr>
              <a:t>小波</a:t>
            </a:r>
            <a:r>
              <a:rPr lang="zh-CN" altLang="zh-CN" sz="2400" dirty="0" smtClean="0">
                <a:latin typeface="微软雅黑" panose="020B0503020204020204" pitchFamily="34" charset="-122"/>
                <a:ea typeface="微软雅黑" panose="020B0503020204020204" pitchFamily="34" charset="-122"/>
              </a:rPr>
              <a:t>分频</a:t>
            </a:r>
            <a:r>
              <a:rPr lang="zh-CN" altLang="zh-CN" sz="2400" dirty="0">
                <a:latin typeface="微软雅黑" panose="020B0503020204020204" pitchFamily="34" charset="-122"/>
                <a:ea typeface="微软雅黑" panose="020B0503020204020204" pitchFamily="34" charset="-122"/>
              </a:rPr>
              <a:t>处理</a:t>
            </a:r>
            <a:r>
              <a:rPr lang="zh-CN" altLang="zh-CN" sz="2400" dirty="0" smtClean="0">
                <a:latin typeface="微软雅黑" panose="020B0503020204020204" pitchFamily="34" charset="-122"/>
                <a:ea typeface="微软雅黑" panose="020B0503020204020204" pitchFamily="34" charset="-122"/>
              </a:rPr>
              <a:t>，视速度范围</a:t>
            </a:r>
            <a:r>
              <a:rPr lang="zh-CN" altLang="en-US" sz="2400" dirty="0" smtClean="0">
                <a:latin typeface="微软雅黑" panose="020B0503020204020204" pitchFamily="34" charset="-122"/>
                <a:ea typeface="微软雅黑" panose="020B0503020204020204" pitchFamily="34" charset="-122"/>
              </a:rPr>
              <a:t>控制噪声压制范围，在</a:t>
            </a:r>
            <a:r>
              <a:rPr lang="en-US" altLang="zh-CN" sz="2400" dirty="0" smtClean="0">
                <a:latin typeface="微软雅黑" panose="020B0503020204020204" pitchFamily="34" charset="-122"/>
                <a:ea typeface="微软雅黑" panose="020B0503020204020204" pitchFamily="34" charset="-122"/>
              </a:rPr>
              <a:t>FK</a:t>
            </a:r>
            <a:r>
              <a:rPr lang="zh-CN" altLang="en-US" sz="2400" dirty="0" smtClean="0">
                <a:latin typeface="微软雅黑" panose="020B0503020204020204" pitchFamily="34" charset="-122"/>
                <a:ea typeface="微软雅黑" panose="020B0503020204020204" pitchFamily="34" charset="-122"/>
              </a:rPr>
              <a:t>域</a:t>
            </a:r>
            <a:r>
              <a:rPr lang="zh-CN" altLang="zh-CN" sz="2400" dirty="0" smtClean="0">
                <a:latin typeface="微软雅黑" panose="020B0503020204020204" pitchFamily="34" charset="-122"/>
                <a:ea typeface="微软雅黑" panose="020B0503020204020204" pitchFamily="34" charset="-122"/>
              </a:rPr>
              <a:t>分别</a:t>
            </a:r>
            <a:r>
              <a:rPr lang="zh-CN" altLang="zh-CN" sz="2400" dirty="0">
                <a:latin typeface="微软雅黑" panose="020B0503020204020204" pitchFamily="34" charset="-122"/>
                <a:ea typeface="微软雅黑" panose="020B0503020204020204" pitchFamily="34" charset="-122"/>
              </a:rPr>
              <a:t>进行</a:t>
            </a:r>
            <a:r>
              <a:rPr lang="zh-CN" altLang="en-US" sz="2400" dirty="0">
                <a:latin typeface="微软雅黑" panose="020B0503020204020204" pitchFamily="34" charset="-122"/>
                <a:ea typeface="微软雅黑" panose="020B0503020204020204" pitchFamily="34" charset="-122"/>
              </a:rPr>
              <a:t>倾角</a:t>
            </a:r>
            <a:r>
              <a:rPr lang="zh-CN" altLang="zh-CN" sz="2400" dirty="0">
                <a:latin typeface="微软雅黑" panose="020B0503020204020204" pitchFamily="34" charset="-122"/>
                <a:ea typeface="微软雅黑" panose="020B0503020204020204" pitchFamily="34" charset="-122"/>
              </a:rPr>
              <a:t>能量扫描，</a:t>
            </a:r>
            <a:r>
              <a:rPr lang="zh-CN" altLang="en-US" sz="2400" dirty="0" smtClean="0">
                <a:latin typeface="微软雅黑" panose="020B0503020204020204" pitchFamily="34" charset="-122"/>
                <a:ea typeface="微软雅黑" panose="020B0503020204020204" pitchFamily="34" charset="-122"/>
              </a:rPr>
              <a:t>根据最大倾角</a:t>
            </a:r>
            <a:r>
              <a:rPr lang="zh-CN" altLang="en-US" sz="2400" dirty="0">
                <a:latin typeface="微软雅黑" panose="020B0503020204020204" pitchFamily="34" charset="-122"/>
                <a:ea typeface="微软雅黑" panose="020B0503020204020204" pitchFamily="34" charset="-122"/>
              </a:rPr>
              <a:t>方向</a:t>
            </a:r>
            <a:r>
              <a:rPr lang="zh-CN" altLang="zh-CN" sz="2400" dirty="0">
                <a:latin typeface="微软雅黑" panose="020B0503020204020204" pitchFamily="34" charset="-122"/>
                <a:ea typeface="微软雅黑" panose="020B0503020204020204" pitchFamily="34" charset="-122"/>
              </a:rPr>
              <a:t>计算地震波连续正极性个数</a:t>
            </a:r>
            <a:r>
              <a:rPr lang="zh-CN" altLang="zh-CN" sz="2400" dirty="0" smtClean="0">
                <a:latin typeface="微软雅黑" panose="020B0503020204020204" pitchFamily="34" charset="-122"/>
                <a:ea typeface="微软雅黑" panose="020B0503020204020204" pitchFamily="34" charset="-122"/>
              </a:rPr>
              <a:t>，判断</a:t>
            </a:r>
            <a:r>
              <a:rPr lang="zh-CN" altLang="en-US" sz="2400" dirty="0" smtClean="0">
                <a:latin typeface="微软雅黑" panose="020B0503020204020204" pitchFamily="34" charset="-122"/>
                <a:ea typeface="微软雅黑" panose="020B0503020204020204" pitchFamily="34" charset="-122"/>
              </a:rPr>
              <a:t>是否存在</a:t>
            </a:r>
            <a:r>
              <a:rPr lang="zh-CN" altLang="zh-CN" sz="2400" dirty="0" smtClean="0">
                <a:latin typeface="微软雅黑" panose="020B0503020204020204" pitchFamily="34" charset="-122"/>
                <a:ea typeface="微软雅黑" panose="020B0503020204020204" pitchFamily="34" charset="-122"/>
              </a:rPr>
              <a:t>线性</a:t>
            </a:r>
            <a:r>
              <a:rPr lang="zh-CN" altLang="zh-CN" sz="2400" dirty="0">
                <a:latin typeface="微软雅黑" panose="020B0503020204020204" pitchFamily="34" charset="-122"/>
                <a:ea typeface="微软雅黑" panose="020B0503020204020204" pitchFamily="34" charset="-122"/>
              </a:rPr>
              <a:t>干扰</a:t>
            </a:r>
            <a:r>
              <a:rPr lang="zh-CN" altLang="zh-CN" sz="2400" dirty="0" smtClean="0">
                <a:latin typeface="微软雅黑" panose="020B0503020204020204" pitchFamily="34" charset="-122"/>
                <a:ea typeface="微软雅黑" panose="020B0503020204020204" pitchFamily="34" charset="-122"/>
              </a:rPr>
              <a:t>噪音</a:t>
            </a:r>
            <a:r>
              <a:rPr lang="zh-CN" altLang="en-US" sz="2400" dirty="0" smtClean="0">
                <a:latin typeface="微软雅黑" panose="020B0503020204020204" pitchFamily="34" charset="-122"/>
                <a:ea typeface="微软雅黑" panose="020B0503020204020204" pitchFamily="34" charset="-122"/>
              </a:rPr>
              <a:t>，对存在</a:t>
            </a:r>
            <a:r>
              <a:rPr lang="zh-CN" altLang="zh-CN" sz="2400" dirty="0" smtClean="0">
                <a:latin typeface="微软雅黑" panose="020B0503020204020204" pitchFamily="34" charset="-122"/>
                <a:ea typeface="微软雅黑" panose="020B0503020204020204" pitchFamily="34" charset="-122"/>
              </a:rPr>
              <a:t>线性</a:t>
            </a:r>
            <a:r>
              <a:rPr lang="zh-CN" altLang="zh-CN" sz="2400" dirty="0">
                <a:latin typeface="微软雅黑" panose="020B0503020204020204" pitchFamily="34" charset="-122"/>
                <a:ea typeface="微软雅黑" panose="020B0503020204020204" pitchFamily="34" charset="-122"/>
              </a:rPr>
              <a:t>噪音的视速度</a:t>
            </a:r>
            <a:r>
              <a:rPr lang="zh-CN" altLang="zh-CN" sz="2400" dirty="0" smtClean="0">
                <a:latin typeface="微软雅黑" panose="020B0503020204020204" pitchFamily="34" charset="-122"/>
                <a:ea typeface="微软雅黑" panose="020B0503020204020204" pitchFamily="34" charset="-122"/>
              </a:rPr>
              <a:t>方向数据</a:t>
            </a:r>
            <a:r>
              <a:rPr lang="zh-CN" altLang="en-US" sz="2400" dirty="0" smtClean="0">
                <a:latin typeface="微软雅黑" panose="020B0503020204020204" pitchFamily="34" charset="-122"/>
                <a:ea typeface="微软雅黑" panose="020B0503020204020204" pitchFamily="34" charset="-122"/>
              </a:rPr>
              <a:t>进行</a:t>
            </a:r>
            <a:r>
              <a:rPr lang="zh-CN" altLang="zh-CN" sz="2400" dirty="0" smtClean="0">
                <a:latin typeface="微软雅黑" panose="020B0503020204020204" pitchFamily="34" charset="-122"/>
                <a:ea typeface="微软雅黑" panose="020B0503020204020204" pitchFamily="34" charset="-122"/>
              </a:rPr>
              <a:t>滤波</a:t>
            </a:r>
            <a:r>
              <a:rPr lang="zh-CN" altLang="zh-CN" sz="2400" dirty="0">
                <a:latin typeface="微软雅黑" panose="020B0503020204020204" pitchFamily="34" charset="-122"/>
                <a:ea typeface="微软雅黑" panose="020B0503020204020204" pitchFamily="34" charset="-122"/>
              </a:rPr>
              <a:t>进行</a:t>
            </a:r>
            <a:r>
              <a:rPr lang="zh-CN" altLang="zh-CN" sz="2400" dirty="0" smtClean="0">
                <a:latin typeface="微软雅黑" panose="020B0503020204020204" pitchFamily="34" charset="-122"/>
                <a:ea typeface="微软雅黑" panose="020B0503020204020204" pitchFamily="34" charset="-122"/>
              </a:rPr>
              <a:t>处理</a:t>
            </a:r>
            <a:r>
              <a:rPr lang="zh-CN" altLang="en-US" sz="2400" kern="100" dirty="0" smtClean="0">
                <a:solidFill>
                  <a:srgbClr val="000000"/>
                </a:solidFill>
                <a:latin typeface="微软雅黑" panose="020B0503020204020204" pitchFamily="34" charset="-122"/>
                <a:ea typeface="微软雅黑" panose="020B0503020204020204" pitchFamily="34" charset="-122"/>
              </a:rPr>
              <a:t>。</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8" name="Picture 2" descr="jianmian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15480" y="2708920"/>
            <a:ext cx="9577064" cy="388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7896200" y="3933056"/>
            <a:ext cx="72008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896200" y="4617040"/>
            <a:ext cx="720080" cy="372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1052596"/>
          </a:xfrm>
          <a:prstGeom prst="rect">
            <a:avLst/>
          </a:prstGeom>
        </p:spPr>
        <p:txBody>
          <a:bodyPr wrap="square">
            <a:spAutoFit/>
          </a:bodyPr>
          <a:lstStyle/>
          <a:p>
            <a:pPr indent="304800" algn="just">
              <a:lnSpc>
                <a:spcPct val="130000"/>
              </a:lnSpc>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LinnoiRemv</a:t>
            </a:r>
            <a:r>
              <a:rPr lang="zh-CN" altLang="en-US" sz="2400" b="1" kern="100" dirty="0" smtClean="0">
                <a:solidFill>
                  <a:srgbClr val="000000"/>
                </a:solidFill>
                <a:latin typeface="微软雅黑" panose="020B0503020204020204" pitchFamily="34" charset="-122"/>
                <a:ea typeface="微软雅黑" panose="020B0503020204020204" pitchFamily="34" charset="-122"/>
              </a:rPr>
              <a:t>批量模块</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本</a:t>
            </a:r>
            <a:r>
              <a:rPr lang="zh-CN" altLang="zh-CN" sz="2400" dirty="0" smtClean="0">
                <a:latin typeface="微软雅黑" panose="020B0503020204020204" pitchFamily="34" charset="-122"/>
                <a:ea typeface="微软雅黑" panose="020B0503020204020204" pitchFamily="34" charset="-122"/>
              </a:rPr>
              <a:t>模块</a:t>
            </a:r>
            <a:r>
              <a:rPr lang="zh-CN" altLang="en-US" sz="2400" dirty="0" smtClean="0">
                <a:latin typeface="微软雅黑" panose="020B0503020204020204" pitchFamily="34" charset="-122"/>
                <a:ea typeface="微软雅黑" panose="020B0503020204020204" pitchFamily="34" charset="-122"/>
              </a:rPr>
              <a:t>适合规则性较强的噪声的处理，噪声压制视速度大小要精确控制，所以不适合面波速度严重频散，速度变化快的噪声压制处理</a:t>
            </a:r>
            <a:r>
              <a:rPr lang="zh-CN" altLang="en-US" sz="2400" kern="100" dirty="0" smtClean="0">
                <a:solidFill>
                  <a:srgbClr val="000000"/>
                </a:solidFill>
                <a:latin typeface="微软雅黑" panose="020B0503020204020204" pitchFamily="34" charset="-122"/>
                <a:ea typeface="微软雅黑" panose="020B0503020204020204" pitchFamily="34" charset="-122"/>
              </a:rPr>
              <a:t>。</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1560616" y="1772816"/>
            <a:ext cx="9863976" cy="4464495"/>
            <a:chOff x="983432" y="2564904"/>
            <a:chExt cx="10080000" cy="4320480"/>
          </a:xfrm>
        </p:grpSpPr>
        <p:pic>
          <p:nvPicPr>
            <p:cNvPr id="11" name="内容占位符 5" descr="linatten_oriamp.png"/>
            <p:cNvPicPr preferRelativeResize="0"/>
            <p:nvPr/>
          </p:nvPicPr>
          <p:blipFill rotWithShape="1">
            <a:blip r:embed="rId1">
              <a:extLst>
                <a:ext uri="{28A0092B-C50C-407E-A947-70E740481C1C}">
                  <a14:useLocalDpi xmlns:a14="http://schemas.microsoft.com/office/drawing/2010/main" val="0"/>
                </a:ext>
              </a:extLst>
            </a:blip>
            <a:srcRect l="823" t="7625" r="2076" b="5230"/>
            <a:stretch>
              <a:fillRect/>
            </a:stretch>
          </p:blipFill>
          <p:spPr bwMode="auto">
            <a:xfrm>
              <a:off x="983432" y="2564904"/>
              <a:ext cx="5040000" cy="4320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内容占位符 3" descr="linatten_afterokamp1.png"/>
            <p:cNvPicPr preferRelativeResize="0"/>
            <p:nvPr/>
          </p:nvPicPr>
          <p:blipFill rotWithShape="1">
            <a:blip r:embed="rId2">
              <a:extLst>
                <a:ext uri="{28A0092B-C50C-407E-A947-70E740481C1C}">
                  <a14:useLocalDpi xmlns:a14="http://schemas.microsoft.com/office/drawing/2010/main" val="0"/>
                </a:ext>
              </a:extLst>
            </a:blip>
            <a:srcRect l="1286" t="7802" r="2180" b="5052"/>
            <a:stretch>
              <a:fillRect/>
            </a:stretch>
          </p:blipFill>
          <p:spPr bwMode="auto">
            <a:xfrm>
              <a:off x="6023432" y="2564904"/>
              <a:ext cx="5040000" cy="4320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2"/>
          <p:cNvSpPr/>
          <p:nvPr/>
        </p:nvSpPr>
        <p:spPr>
          <a:xfrm>
            <a:off x="2783632" y="6290736"/>
            <a:ext cx="249299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面波压制</a:t>
            </a:r>
            <a:r>
              <a:rPr lang="zh-CN" altLang="en-US" dirty="0" smtClean="0">
                <a:latin typeface="微软雅黑" panose="020B0503020204020204" pitchFamily="34" charset="-122"/>
                <a:ea typeface="微软雅黑" panose="020B0503020204020204" pitchFamily="34" charset="-122"/>
              </a:rPr>
              <a:t>前（近排列）</a:t>
            </a:r>
            <a:endParaRPr lang="zh-CN" altLang="en-US" dirty="0">
              <a:latin typeface="微软雅黑" panose="020B0503020204020204" pitchFamily="34" charset="-122"/>
              <a:ea typeface="微软雅黑" panose="020B0503020204020204" pitchFamily="34" charset="-122"/>
            </a:endParaRPr>
          </a:p>
        </p:txBody>
      </p:sp>
      <p:sp>
        <p:nvSpPr>
          <p:cNvPr id="14" name="矩形 13"/>
          <p:cNvSpPr/>
          <p:nvPr/>
        </p:nvSpPr>
        <p:spPr>
          <a:xfrm>
            <a:off x="8090042" y="6290736"/>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面波压制后</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MH_Others_1"/>
          <p:cNvSpPr txBox="1"/>
          <p:nvPr>
            <p:custDataLst>
              <p:tags r:id="rId1"/>
            </p:custDataLst>
          </p:nvPr>
        </p:nvSpPr>
        <p:spPr>
          <a:xfrm>
            <a:off x="1123755" y="1214422"/>
            <a:ext cx="2724373" cy="970280"/>
          </a:xfrm>
          <a:prstGeom prst="rect">
            <a:avLst/>
          </a:prstGeom>
          <a:noFill/>
        </p:spPr>
        <p:txBody>
          <a:bodyPr vert="horz" wrap="square" lIns="0" tIns="0" rIns="0" bIns="0" rtlCol="0" anchor="ctr" anchorCtr="0">
            <a:spAutoFit/>
          </a:bodyPr>
          <a:lstStyle/>
          <a:p>
            <a:pPr algn="ctr" defTabSz="1218565">
              <a:defRPr/>
            </a:pPr>
            <a:r>
              <a:rPr lang="zh-CN" altLang="en-US" sz="63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63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MH_Others_2"/>
          <p:cNvSpPr txBox="1"/>
          <p:nvPr>
            <p:custDataLst>
              <p:tags r:id="rId2"/>
            </p:custDataLst>
          </p:nvPr>
        </p:nvSpPr>
        <p:spPr>
          <a:xfrm>
            <a:off x="1137515" y="2643182"/>
            <a:ext cx="2696853" cy="415713"/>
          </a:xfrm>
          <a:prstGeom prst="rect">
            <a:avLst/>
          </a:prstGeom>
          <a:noFill/>
        </p:spPr>
        <p:txBody>
          <a:bodyPr wrap="square" lIns="0" tIns="0" rIns="0" bIns="0">
            <a:spAutoFit/>
          </a:bodyPr>
          <a:lstStyle/>
          <a:p>
            <a:pPr algn="ctr" defTabSz="1218565">
              <a:defRPr/>
            </a:pPr>
            <a:r>
              <a:rPr lang="en-US" altLang="zh-CN" sz="27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700" b="1" dirty="0">
              <a:solidFill>
                <a:prstClr val="white">
                  <a:lumMod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 name="组合 23"/>
          <p:cNvGrpSpPr/>
          <p:nvPr/>
        </p:nvGrpSpPr>
        <p:grpSpPr>
          <a:xfrm>
            <a:off x="4511824" y="1625795"/>
            <a:ext cx="6656191" cy="651077"/>
            <a:chOff x="4357092" y="1347614"/>
            <a:chExt cx="4993081" cy="488156"/>
          </a:xfrm>
        </p:grpSpPr>
        <p:sp>
          <p:nvSpPr>
            <p:cNvPr id="57" name="MH_SubTitle_1"/>
            <p:cNvSpPr txBox="1"/>
            <p:nvPr>
              <p:custDataLst>
                <p:tags r:id="rId3"/>
              </p:custDataLst>
            </p:nvPr>
          </p:nvSpPr>
          <p:spPr>
            <a:xfrm>
              <a:off x="5384429" y="1400435"/>
              <a:ext cx="3965744" cy="368820"/>
            </a:xfrm>
            <a:prstGeom prst="rect">
              <a:avLst/>
            </a:prstGeom>
            <a:noFill/>
          </p:spPr>
          <p:txBody>
            <a:bodyPr wrap="square" lIns="0" tIns="0" rIns="0" bIns="0" anchor="ctr">
              <a:spAutoFit/>
            </a:bodyPr>
            <a:lstStyle/>
            <a:p>
              <a:pPr defTabSz="1218565">
                <a:defRPr/>
              </a:pPr>
              <a:r>
                <a:rPr lang="zh-CN" altLang="en-US" sz="3200" b="1" dirty="0" smtClean="0">
                  <a:solidFill>
                    <a:schemeClr val="bg1">
                      <a:lumMod val="75000"/>
                    </a:schemeClr>
                  </a:solidFill>
                  <a:latin typeface="Arial" panose="020B0604020202020204" pitchFamily="34" charset="0"/>
                  <a:ea typeface="微软雅黑" panose="020B0503020204020204" pitchFamily="34" charset="-122"/>
                  <a:sym typeface="Arial" panose="020B0604020202020204" pitchFamily="34" charset="0"/>
                </a:rPr>
                <a:t>概    况</a:t>
              </a:r>
              <a:endParaRPr lang="zh-CN" altLang="en-US" sz="3200" b="1" dirty="0" smtClean="0">
                <a:solidFill>
                  <a:schemeClr val="bg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4357092" y="1347614"/>
              <a:ext cx="802436" cy="488156"/>
              <a:chOff x="6127160" y="2096130"/>
              <a:chExt cx="1128426" cy="686432"/>
            </a:xfrm>
          </p:grpSpPr>
          <p:cxnSp>
            <p:nvCxnSpPr>
              <p:cNvPr id="59" name="MH_Other_1"/>
              <p:cNvCxnSpPr/>
              <p:nvPr>
                <p:custDataLst>
                  <p:tags r:id="rId4"/>
                </p:custDataLst>
              </p:nvPr>
            </p:nvCxnSpPr>
            <p:spPr>
              <a:xfrm flipH="1">
                <a:off x="6525624" y="2096130"/>
                <a:ext cx="729962" cy="68643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MH_Other_2"/>
              <p:cNvSpPr/>
              <p:nvPr>
                <p:custDataLst>
                  <p:tags r:id="rId5"/>
                </p:custDataLst>
              </p:nvPr>
            </p:nvSpPr>
            <p:spPr>
              <a:xfrm>
                <a:off x="6145577" y="2497943"/>
                <a:ext cx="532403" cy="242763"/>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6937" anchor="ctr">
                <a:normAutofit fontScale="92500" lnSpcReduction="10000"/>
              </a:bodyPr>
              <a:lstStyle/>
              <a:p>
                <a:pPr algn="ctr" defTabSz="1218565">
                  <a:defRPr/>
                </a:pPr>
                <a:endParaRPr lang="zh-CN" altLang="en-US" sz="13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MH_Other_3"/>
              <p:cNvSpPr txBox="1">
                <a:spLocks noChangeArrowheads="1"/>
              </p:cNvSpPr>
              <p:nvPr>
                <p:custDataLst>
                  <p:tags r:id="rId6"/>
                </p:custDataLst>
              </p:nvPr>
            </p:nvSpPr>
            <p:spPr bwMode="auto">
              <a:xfrm>
                <a:off x="6127160" y="2108750"/>
                <a:ext cx="565887" cy="2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1218565">
                  <a:defRPr/>
                </a:pPr>
                <a:r>
                  <a:rPr lang="zh-CN" altLang="en-US"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rPr>
                  <a:t>一</a:t>
                </a:r>
                <a:endParaRPr lang="zh-CN" altLang="en-US"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2" name="椭圆 31"/>
          <p:cNvSpPr/>
          <p:nvPr/>
        </p:nvSpPr>
        <p:spPr>
          <a:xfrm>
            <a:off x="1437141" y="3357562"/>
            <a:ext cx="2111561" cy="1191825"/>
          </a:xfrm>
          <a:prstGeom prst="ellipse">
            <a:avLst/>
          </a:pr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组合 25"/>
          <p:cNvGrpSpPr/>
          <p:nvPr/>
        </p:nvGrpSpPr>
        <p:grpSpPr>
          <a:xfrm>
            <a:off x="4439816" y="3281980"/>
            <a:ext cx="7212855" cy="651076"/>
            <a:chOff x="4357103" y="2835101"/>
            <a:chExt cx="5096120" cy="488156"/>
          </a:xfrm>
        </p:grpSpPr>
        <p:sp>
          <p:nvSpPr>
            <p:cNvPr id="24" name="MH_SubTitle_3"/>
            <p:cNvSpPr txBox="1"/>
            <p:nvPr>
              <p:custDataLst>
                <p:tags r:id="rId8"/>
              </p:custDataLst>
            </p:nvPr>
          </p:nvSpPr>
          <p:spPr>
            <a:xfrm>
              <a:off x="5383515" y="2902790"/>
              <a:ext cx="4069708" cy="369218"/>
            </a:xfrm>
            <a:prstGeom prst="rect">
              <a:avLst/>
            </a:prstGeom>
            <a:noFill/>
          </p:spPr>
          <p:txBody>
            <a:bodyPr wrap="square" lIns="0" tIns="0" rIns="0" bIns="0" anchor="ctr">
              <a:spAutoFit/>
            </a:bodyPr>
            <a:lstStyle/>
            <a:p>
              <a:pPr defTabSz="1218565">
                <a:defRPr/>
              </a:pPr>
              <a:r>
                <a:rPr lang="en-US" altLang="zh-CN" sz="3200" b="1" dirty="0" err="1" smtClean="0">
                  <a:solidFill>
                    <a:srgbClr val="3366FF"/>
                  </a:solidFill>
                  <a:latin typeface="微软雅黑" panose="020B0503020204020204" pitchFamily="34" charset="-122"/>
                  <a:ea typeface="微软雅黑" panose="020B0503020204020204" pitchFamily="34" charset="-122"/>
                </a:rPr>
                <a:t>GeoEast</a:t>
              </a:r>
              <a:r>
                <a:rPr lang="zh-CN" altLang="en-US" sz="3200" b="1" dirty="0" smtClean="0">
                  <a:solidFill>
                    <a:srgbClr val="3366FF"/>
                  </a:solidFill>
                  <a:latin typeface="微软雅黑" panose="020B0503020204020204" pitchFamily="34" charset="-122"/>
                  <a:ea typeface="微软雅黑" panose="020B0503020204020204" pitchFamily="34" charset="-122"/>
                </a:rPr>
                <a:t>典型噪音压制方法</a:t>
              </a:r>
              <a:endParaRPr lang="zh-CN" altLang="en-US" sz="3200" b="1" dirty="0" smtClean="0">
                <a:solidFill>
                  <a:srgbClr val="3366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7"/>
            <p:cNvGrpSpPr/>
            <p:nvPr/>
          </p:nvGrpSpPr>
          <p:grpSpPr>
            <a:xfrm>
              <a:off x="4357103" y="2835101"/>
              <a:ext cx="802438" cy="488156"/>
              <a:chOff x="6127160" y="4187237"/>
              <a:chExt cx="1128426" cy="686432"/>
            </a:xfrm>
          </p:grpSpPr>
          <p:cxnSp>
            <p:nvCxnSpPr>
              <p:cNvPr id="26" name="MH_Other_7"/>
              <p:cNvCxnSpPr/>
              <p:nvPr>
                <p:custDataLst>
                  <p:tags r:id="rId9"/>
                </p:custDataLst>
              </p:nvPr>
            </p:nvCxnSpPr>
            <p:spPr>
              <a:xfrm flipH="1">
                <a:off x="6525624" y="4187237"/>
                <a:ext cx="729962" cy="68643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MH_Other_8"/>
              <p:cNvSpPr/>
              <p:nvPr>
                <p:custDataLst>
                  <p:tags r:id="rId10"/>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6937" anchor="ctr">
                <a:normAutofit fontScale="92500" lnSpcReduction="10000"/>
              </a:bodyPr>
              <a:lstStyle/>
              <a:p>
                <a:pPr algn="ctr" defTabSz="1218565">
                  <a:defRPr/>
                </a:pPr>
                <a:endParaRPr lang="zh-CN" altLang="en-US" sz="13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MH_Other_9"/>
              <p:cNvSpPr txBox="1">
                <a:spLocks noChangeArrowheads="1"/>
              </p:cNvSpPr>
              <p:nvPr>
                <p:custDataLst>
                  <p:tags r:id="rId11"/>
                </p:custDataLst>
              </p:nvPr>
            </p:nvSpPr>
            <p:spPr bwMode="auto">
              <a:xfrm>
                <a:off x="6127160" y="4199660"/>
                <a:ext cx="565887" cy="2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1218565">
                  <a:defRPr/>
                </a:pPr>
                <a:r>
                  <a:rPr lang="zh-CN" altLang="en-US" b="1" dirty="0">
                    <a:latin typeface="Arial" panose="020B0604020202020204" pitchFamily="34" charset="0"/>
                    <a:ea typeface="微软雅黑" panose="020B0503020204020204" pitchFamily="34" charset="-122"/>
                    <a:sym typeface="Arial" panose="020B0604020202020204" pitchFamily="34" charset="0"/>
                  </a:rPr>
                  <a:t>二</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6" name="组合 25"/>
          <p:cNvGrpSpPr/>
          <p:nvPr/>
        </p:nvGrpSpPr>
        <p:grpSpPr>
          <a:xfrm>
            <a:off x="4511824" y="4797152"/>
            <a:ext cx="6793553" cy="651077"/>
            <a:chOff x="4357101" y="2829001"/>
            <a:chExt cx="5096123" cy="488156"/>
          </a:xfrm>
        </p:grpSpPr>
        <p:sp>
          <p:nvSpPr>
            <p:cNvPr id="38" name="MH_SubTitle_3"/>
            <p:cNvSpPr txBox="1"/>
            <p:nvPr>
              <p:custDataLst>
                <p:tags r:id="rId12"/>
              </p:custDataLst>
            </p:nvPr>
          </p:nvSpPr>
          <p:spPr>
            <a:xfrm>
              <a:off x="5383516" y="2896687"/>
              <a:ext cx="4069708" cy="369218"/>
            </a:xfrm>
            <a:prstGeom prst="rect">
              <a:avLst/>
            </a:prstGeom>
            <a:noFill/>
          </p:spPr>
          <p:txBody>
            <a:bodyPr wrap="square" lIns="0" tIns="0" rIns="0" bIns="0" anchor="ctr">
              <a:spAutoFit/>
            </a:bodyPr>
            <a:lstStyle/>
            <a:p>
              <a:pPr defTabSz="1218565">
                <a:defRPr/>
              </a:pPr>
              <a:r>
                <a:rPr lang="zh-CN" altLang="en-US" sz="3200" b="1" dirty="0" smtClean="0">
                  <a:latin typeface="Arial" panose="020B0604020202020204" pitchFamily="34" charset="0"/>
                  <a:ea typeface="微软雅黑" panose="020B0503020204020204" pitchFamily="34" charset="-122"/>
                  <a:sym typeface="Arial" panose="020B0604020202020204" pitchFamily="34" charset="0"/>
                </a:rPr>
                <a:t>下一步研发计划</a:t>
              </a:r>
              <a:endParaRPr lang="zh-CN" altLang="en-US" sz="3200" b="1" dirty="0" smtClean="0">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7"/>
            <p:cNvGrpSpPr/>
            <p:nvPr/>
          </p:nvGrpSpPr>
          <p:grpSpPr>
            <a:xfrm>
              <a:off x="4357101" y="2829001"/>
              <a:ext cx="802438" cy="488156"/>
              <a:chOff x="6127151" y="4178652"/>
              <a:chExt cx="1128425" cy="686431"/>
            </a:xfrm>
          </p:grpSpPr>
          <p:cxnSp>
            <p:nvCxnSpPr>
              <p:cNvPr id="40" name="MH_Other_7"/>
              <p:cNvCxnSpPr/>
              <p:nvPr>
                <p:custDataLst>
                  <p:tags r:id="rId13"/>
                </p:custDataLst>
              </p:nvPr>
            </p:nvCxnSpPr>
            <p:spPr>
              <a:xfrm flipH="1">
                <a:off x="6525616" y="4178652"/>
                <a:ext cx="729960" cy="686431"/>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MH_Other_8"/>
              <p:cNvSpPr/>
              <p:nvPr>
                <p:custDataLst>
                  <p:tags r:id="rId14"/>
                </p:custDataLst>
              </p:nvPr>
            </p:nvSpPr>
            <p:spPr>
              <a:xfrm>
                <a:off x="6145577" y="4589050"/>
                <a:ext cx="532403" cy="241088"/>
              </a:xfrm>
              <a:custGeom>
                <a:avLst/>
                <a:gdLst>
                  <a:gd name="connsiteX0" fmla="*/ 0 w 928918"/>
                  <a:gd name="connsiteY0" fmla="*/ 0 h 459023"/>
                  <a:gd name="connsiteX1" fmla="*/ 928918 w 928918"/>
                  <a:gd name="connsiteY1" fmla="*/ 0 h 459023"/>
                  <a:gd name="connsiteX2" fmla="*/ 464459 w 928918"/>
                  <a:gd name="connsiteY2" fmla="*/ 459023 h 459023"/>
                </a:gdLst>
                <a:ahLst/>
                <a:cxnLst>
                  <a:cxn ang="0">
                    <a:pos x="connsiteX0" y="connsiteY0"/>
                  </a:cxn>
                  <a:cxn ang="0">
                    <a:pos x="connsiteX1" y="connsiteY1"/>
                  </a:cxn>
                  <a:cxn ang="0">
                    <a:pos x="connsiteX2" y="connsiteY2"/>
                  </a:cxn>
                </a:cxnLst>
                <a:rect l="l" t="t" r="r" b="b"/>
                <a:pathLst>
                  <a:path w="928918" h="459023">
                    <a:moveTo>
                      <a:pt x="0" y="0"/>
                    </a:moveTo>
                    <a:lnTo>
                      <a:pt x="928918" y="0"/>
                    </a:lnTo>
                    <a:lnTo>
                      <a:pt x="464459" y="45902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6937" anchor="ctr">
                <a:normAutofit fontScale="92500" lnSpcReduction="10000"/>
              </a:bodyPr>
              <a:lstStyle/>
              <a:p>
                <a:pPr algn="ctr" defTabSz="1218565">
                  <a:defRPr/>
                </a:pPr>
                <a:endParaRPr lang="zh-CN" altLang="en-US" sz="1300" dirty="0">
                  <a:solidFill>
                    <a:prstClr val="white">
                      <a:lumMod val="6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MH_Other_9"/>
              <p:cNvSpPr txBox="1">
                <a:spLocks noChangeArrowheads="1"/>
              </p:cNvSpPr>
              <p:nvPr>
                <p:custDataLst>
                  <p:tags r:id="rId15"/>
                </p:custDataLst>
              </p:nvPr>
            </p:nvSpPr>
            <p:spPr bwMode="auto">
              <a:xfrm>
                <a:off x="6127151" y="4191075"/>
                <a:ext cx="565886" cy="29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1218565">
                  <a:defRPr/>
                </a:pPr>
                <a:r>
                  <a:rPr lang="zh-CN" altLang="en-US" b="1" dirty="0" smtClean="0">
                    <a:latin typeface="Arial" panose="020B0604020202020204" pitchFamily="34" charset="0"/>
                    <a:ea typeface="微软雅黑" panose="020B0503020204020204" pitchFamily="34" charset="-122"/>
                    <a:sym typeface="Arial" panose="020B0604020202020204" pitchFamily="34" charset="0"/>
                  </a:rPr>
                  <a:t>三</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911425" y="620688"/>
            <a:ext cx="10945214" cy="1052596"/>
          </a:xfrm>
          <a:prstGeom prst="rect">
            <a:avLst/>
          </a:prstGeom>
        </p:spPr>
        <p:txBody>
          <a:bodyPr wrap="square">
            <a:spAutoFit/>
          </a:bodyPr>
          <a:lstStyle/>
          <a:p>
            <a:pPr indent="304800" algn="just">
              <a:lnSpc>
                <a:spcPct val="130000"/>
              </a:lnSpc>
            </a:pPr>
            <a:r>
              <a:rPr lang="en-US" altLang="zh-CN" sz="2400" b="1" kern="100" dirty="0" err="1" smtClean="0">
                <a:solidFill>
                  <a:srgbClr val="000000"/>
                </a:solidFill>
                <a:latin typeface="微软雅黑" panose="020B0503020204020204" pitchFamily="34" charset="-122"/>
                <a:ea typeface="微软雅黑" panose="020B0503020204020204" pitchFamily="34" charset="-122"/>
              </a:rPr>
              <a:t>LinnoiRemv</a:t>
            </a:r>
            <a:r>
              <a:rPr lang="zh-CN" altLang="en-US" sz="2400" b="1" kern="100" dirty="0" smtClean="0">
                <a:solidFill>
                  <a:srgbClr val="000000"/>
                </a:solidFill>
                <a:latin typeface="微软雅黑" panose="020B0503020204020204" pitchFamily="34" charset="-122"/>
                <a:ea typeface="微软雅黑" panose="020B0503020204020204" pitchFamily="34" charset="-122"/>
              </a:rPr>
              <a:t>批量模块</a:t>
            </a:r>
            <a:r>
              <a:rPr lang="zh-CN" altLang="en-US" sz="2400" kern="100" dirty="0" smtClean="0">
                <a:solidFill>
                  <a:srgbClr val="000000"/>
                </a:solidFill>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本</a:t>
            </a:r>
            <a:r>
              <a:rPr lang="zh-CN" altLang="zh-CN" sz="2400" dirty="0" smtClean="0">
                <a:latin typeface="微软雅黑" panose="020B0503020204020204" pitchFamily="34" charset="-122"/>
                <a:ea typeface="微软雅黑" panose="020B0503020204020204" pitchFamily="34" charset="-122"/>
              </a:rPr>
              <a:t>模块</a:t>
            </a:r>
            <a:r>
              <a:rPr lang="zh-CN" altLang="en-US" sz="2400" dirty="0" smtClean="0">
                <a:latin typeface="微软雅黑" panose="020B0503020204020204" pitchFamily="34" charset="-122"/>
                <a:ea typeface="微软雅黑" panose="020B0503020204020204" pitchFamily="34" charset="-122"/>
              </a:rPr>
              <a:t>适合规则性较强的噪声的处理，噪声压制视速度大小要精确控制，所以不适合面波速度严重频散，速度变化快的噪声压制处理</a:t>
            </a:r>
            <a:r>
              <a:rPr lang="zh-CN" altLang="en-US" sz="2400" kern="100" dirty="0" smtClean="0">
                <a:solidFill>
                  <a:srgbClr val="000000"/>
                </a:solidFill>
                <a:latin typeface="微软雅黑" panose="020B0503020204020204" pitchFamily="34" charset="-122"/>
                <a:ea typeface="微软雅黑" panose="020B0503020204020204" pitchFamily="34" charset="-122"/>
              </a:rPr>
              <a:t>。</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7" name="矩形 56"/>
          <p:cNvSpPr/>
          <p:nvPr/>
        </p:nvSpPr>
        <p:spPr>
          <a:xfrm>
            <a:off x="9192051" y="139212"/>
            <a:ext cx="2448565"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时间域面波压制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51" name="矩形 50"/>
          <p:cNvSpPr/>
          <p:nvPr/>
        </p:nvSpPr>
        <p:spPr>
          <a:xfrm>
            <a:off x="2978097" y="80467"/>
            <a:ext cx="5796780" cy="584775"/>
          </a:xfrm>
          <a:prstGeom prst="rect">
            <a:avLst/>
          </a:prstGeom>
        </p:spPr>
        <p:txBody>
          <a:bodyPr wrap="none">
            <a:spAutoFit/>
          </a:bodyPr>
          <a:lstStyle/>
          <a:p>
            <a:pPr algn="ctr">
              <a:defRPr/>
            </a:pPr>
            <a:r>
              <a:rPr lang="en-US" altLang="zh-CN" sz="3200" b="1" dirty="0">
                <a:solidFill>
                  <a:prstClr val="black"/>
                </a:solidFill>
                <a:latin typeface="微软雅黑" panose="020B0503020204020204" pitchFamily="34" charset="-122"/>
                <a:ea typeface="微软雅黑" panose="020B0503020204020204" pitchFamily="34" charset="-122"/>
              </a:rPr>
              <a:t>8</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2"/>
          <p:cNvGrpSpPr/>
          <p:nvPr/>
        </p:nvGrpSpPr>
        <p:grpSpPr>
          <a:xfrm>
            <a:off x="1562400" y="1771200"/>
            <a:ext cx="9864000" cy="4464000"/>
            <a:chOff x="2063550" y="1322184"/>
            <a:chExt cx="9793090" cy="4968855"/>
          </a:xfrm>
        </p:grpSpPr>
        <p:pic>
          <p:nvPicPr>
            <p:cNvPr id="10" name="Picture 2" descr="xdy2"/>
            <p:cNvPicPr preferRelativeResize="0">
              <a:picLocks noChangeArrowheads="1"/>
            </p:cNvPicPr>
            <p:nvPr/>
          </p:nvPicPr>
          <p:blipFill rotWithShape="1">
            <a:blip r:embed="rId1">
              <a:extLst>
                <a:ext uri="{28A0092B-C50C-407E-A947-70E740481C1C}">
                  <a14:useLocalDpi xmlns:a14="http://schemas.microsoft.com/office/drawing/2010/main" val="0"/>
                </a:ext>
              </a:extLst>
            </a:blip>
            <a:srcRect l="724" t="10796" r="2836" b="2912"/>
            <a:stretch>
              <a:fillRect/>
            </a:stretch>
          </p:blipFill>
          <p:spPr bwMode="auto">
            <a:xfrm>
              <a:off x="2063550" y="1322184"/>
              <a:ext cx="4896544"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xdy"/>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1249" t="10796" r="2312" b="2912"/>
            <a:stretch>
              <a:fillRect/>
            </a:stretch>
          </p:blipFill>
          <p:spPr bwMode="auto">
            <a:xfrm>
              <a:off x="6960095" y="1322489"/>
              <a:ext cx="4896545" cy="49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矩形 16"/>
          <p:cNvSpPr/>
          <p:nvPr/>
        </p:nvSpPr>
        <p:spPr>
          <a:xfrm>
            <a:off x="2783632" y="6290736"/>
            <a:ext cx="249299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面波压制</a:t>
            </a:r>
            <a:r>
              <a:rPr lang="zh-CN" altLang="en-US" dirty="0" smtClean="0">
                <a:latin typeface="微软雅黑" panose="020B0503020204020204" pitchFamily="34" charset="-122"/>
                <a:ea typeface="微软雅黑" panose="020B0503020204020204" pitchFamily="34" charset="-122"/>
              </a:rPr>
              <a:t>前（</a:t>
            </a:r>
            <a:r>
              <a:rPr lang="zh-CN" altLang="en-US" dirty="0">
                <a:latin typeface="微软雅黑" panose="020B0503020204020204" pitchFamily="34" charset="-122"/>
                <a:ea typeface="微软雅黑" panose="020B0503020204020204" pitchFamily="34" charset="-122"/>
              </a:rPr>
              <a:t>远</a:t>
            </a:r>
            <a:r>
              <a:rPr lang="zh-CN" altLang="en-US" dirty="0" smtClean="0">
                <a:latin typeface="微软雅黑" panose="020B0503020204020204" pitchFamily="34" charset="-122"/>
                <a:ea typeface="微软雅黑" panose="020B0503020204020204" pitchFamily="34" charset="-122"/>
              </a:rPr>
              <a:t>排列）</a:t>
            </a:r>
            <a:endParaRPr lang="zh-CN" altLang="en-US" dirty="0">
              <a:latin typeface="微软雅黑" panose="020B0503020204020204" pitchFamily="34" charset="-122"/>
              <a:ea typeface="微软雅黑" panose="020B0503020204020204" pitchFamily="34" charset="-122"/>
            </a:endParaRPr>
          </a:p>
        </p:txBody>
      </p:sp>
      <p:sp>
        <p:nvSpPr>
          <p:cNvPr id="18" name="矩形 17"/>
          <p:cNvSpPr/>
          <p:nvPr/>
        </p:nvSpPr>
        <p:spPr>
          <a:xfrm>
            <a:off x="8090042" y="6290736"/>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面波压制后</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5"/>
          <p:cNvSpPr txBox="1"/>
          <p:nvPr/>
        </p:nvSpPr>
        <p:spPr>
          <a:xfrm>
            <a:off x="551384" y="755160"/>
            <a:ext cx="11297685" cy="964502"/>
          </a:xfrm>
          <a:prstGeom prst="rect">
            <a:avLst/>
          </a:prstGeom>
          <a:noFill/>
          <a:ln>
            <a:miter lim="800000"/>
          </a:ln>
        </p:spPr>
        <p:txBody>
          <a:bodyPr wrap="square" lIns="77349" tIns="38675" rIns="77349" bIns="38675" anchor="t">
            <a:spAutoFit/>
          </a:bodyPr>
          <a:lstStyle/>
          <a:p>
            <a:pPr indent="503555" algn="just">
              <a:lnSpc>
                <a:spcPct val="120000"/>
              </a:lnSpc>
              <a:spcBef>
                <a:spcPts val="1000"/>
              </a:spcBef>
            </a:pPr>
            <a:r>
              <a:rPr lang="zh-CN" altLang="en-US" sz="2400" b="1" dirty="0" smtClean="0">
                <a:solidFill>
                  <a:srgbClr val="000000"/>
                </a:solidFill>
                <a:latin typeface="Arial" panose="020B0604020202020204" pitchFamily="34" charset="0"/>
                <a:ea typeface="微软雅黑" panose="020B0503020204020204" pitchFamily="34" charset="-122"/>
                <a:sym typeface="+mn-ea"/>
              </a:rPr>
              <a:t>高精度</a:t>
            </a:r>
            <a:r>
              <a:rPr lang="en-US" altLang="zh-CN" sz="2400" b="1" dirty="0" smtClean="0">
                <a:solidFill>
                  <a:srgbClr val="000000"/>
                </a:solidFill>
                <a:latin typeface="Arial" panose="020B0604020202020204" pitchFamily="34" charset="0"/>
                <a:ea typeface="微软雅黑" panose="020B0503020204020204" pitchFamily="34" charset="-122"/>
                <a:sym typeface="+mn-ea"/>
              </a:rPr>
              <a:t>SVD</a:t>
            </a:r>
            <a:r>
              <a:rPr lang="zh-CN" altLang="en-US" sz="2400" b="1" dirty="0" smtClean="0">
                <a:solidFill>
                  <a:srgbClr val="000000"/>
                </a:solidFill>
                <a:latin typeface="Arial" panose="020B0604020202020204" pitchFamily="34" charset="0"/>
                <a:ea typeface="微软雅黑" panose="020B0503020204020204" pitchFamily="34" charset="-122"/>
                <a:sym typeface="+mn-ea"/>
              </a:rPr>
              <a:t>分解面波压制</a:t>
            </a:r>
            <a:r>
              <a:rPr lang="en-US" altLang="zh-CN" sz="2400" b="1" dirty="0" smtClean="0">
                <a:solidFill>
                  <a:srgbClr val="000000"/>
                </a:solidFill>
                <a:latin typeface="Arial" panose="020B0604020202020204" pitchFamily="34" charset="0"/>
                <a:ea typeface="微软雅黑" panose="020B0503020204020204" pitchFamily="34" charset="-122"/>
                <a:sym typeface="+mn-ea"/>
              </a:rPr>
              <a:t>:</a:t>
            </a:r>
            <a:r>
              <a:rPr lang="zh-CN" altLang="en-US" sz="2400" dirty="0" smtClean="0">
                <a:solidFill>
                  <a:prstClr val="black"/>
                </a:solidFill>
                <a:latin typeface="微软雅黑" panose="020B0503020204020204" pitchFamily="34" charset="-122"/>
                <a:ea typeface="微软雅黑" panose="020B0503020204020204" pitchFamily="34" charset="-122"/>
              </a:rPr>
              <a:t>采用数据驱动方式，基于特征图像滤波方法，估计随频率、时间、空间、及信噪比变化的噪音模型，达到压制多种面波类型的目的。</a:t>
            </a:r>
            <a:endParaRPr lang="en-US" altLang="zh-CN" sz="2400" dirty="0" smtClean="0">
              <a:solidFill>
                <a:prstClr val="black"/>
              </a:solidFill>
              <a:latin typeface="微软雅黑" panose="020B0503020204020204" pitchFamily="34" charset="-122"/>
              <a:ea typeface="微软雅黑" panose="020B0503020204020204" pitchFamily="34" charset="-122"/>
            </a:endParaRPr>
          </a:p>
        </p:txBody>
      </p:sp>
      <p:sp>
        <p:nvSpPr>
          <p:cNvPr id="15" name="矩形 14"/>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9</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15"/>
          <p:cNvSpPr/>
          <p:nvPr/>
        </p:nvSpPr>
        <p:spPr>
          <a:xfrm>
            <a:off x="10239404" y="142852"/>
            <a:ext cx="1338829" cy="458908"/>
          </a:xfrm>
          <a:prstGeom prst="rect">
            <a:avLst/>
          </a:prstGeom>
        </p:spPr>
        <p:txBody>
          <a:bodyPr wrap="none">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rPr>
              <a:t>新方法研究</a:t>
            </a:r>
            <a:endParaRPr lang="en-US" altLang="zh-CN" b="1" dirty="0">
              <a:latin typeface="微软雅黑" panose="020B0503020204020204" pitchFamily="34" charset="-122"/>
              <a:ea typeface="微软雅黑" panose="020B0503020204020204" pitchFamily="34" charset="-122"/>
            </a:endParaRPr>
          </a:p>
        </p:txBody>
      </p:sp>
      <p:grpSp>
        <p:nvGrpSpPr>
          <p:cNvPr id="2" name="组合 27"/>
          <p:cNvGrpSpPr/>
          <p:nvPr/>
        </p:nvGrpSpPr>
        <p:grpSpPr>
          <a:xfrm>
            <a:off x="2381224" y="2786058"/>
            <a:ext cx="8072494" cy="3571900"/>
            <a:chOff x="2381224" y="3243280"/>
            <a:chExt cx="8077256" cy="2757488"/>
          </a:xfrm>
        </p:grpSpPr>
        <p:pic>
          <p:nvPicPr>
            <p:cNvPr id="17" name="Picture 2"/>
            <p:cNvPicPr>
              <a:picLocks noChangeAspect="1" noChangeArrowheads="1"/>
            </p:cNvPicPr>
            <p:nvPr/>
          </p:nvPicPr>
          <p:blipFill>
            <a:blip r:embed="rId1" cstate="print"/>
            <a:srcRect/>
            <a:stretch>
              <a:fillRect/>
            </a:stretch>
          </p:blipFill>
          <p:spPr bwMode="auto">
            <a:xfrm>
              <a:off x="2381224" y="3243280"/>
              <a:ext cx="4946168" cy="900100"/>
            </a:xfrm>
            <a:prstGeom prst="rect">
              <a:avLst/>
            </a:prstGeom>
            <a:noFill/>
            <a:ln w="9525">
              <a:noFill/>
              <a:miter lim="800000"/>
              <a:headEnd/>
              <a:tailEnd/>
            </a:ln>
            <a:effectLst/>
          </p:spPr>
        </p:pic>
        <p:pic>
          <p:nvPicPr>
            <p:cNvPr id="18" name="Picture 3"/>
            <p:cNvPicPr>
              <a:picLocks noChangeAspect="1" noChangeArrowheads="1"/>
            </p:cNvPicPr>
            <p:nvPr/>
          </p:nvPicPr>
          <p:blipFill>
            <a:blip r:embed="rId2" cstate="print"/>
            <a:srcRect l="20634"/>
            <a:stretch>
              <a:fillRect/>
            </a:stretch>
          </p:blipFill>
          <p:spPr bwMode="auto">
            <a:xfrm>
              <a:off x="8553467" y="4696796"/>
              <a:ext cx="1905013" cy="752475"/>
            </a:xfrm>
            <a:prstGeom prst="rect">
              <a:avLst/>
            </a:prstGeom>
            <a:noFill/>
            <a:ln w="9525">
              <a:noFill/>
              <a:miter lim="800000"/>
              <a:headEnd/>
              <a:tailEnd/>
            </a:ln>
            <a:effectLst/>
          </p:spPr>
        </p:pic>
        <p:pic>
          <p:nvPicPr>
            <p:cNvPr id="25" name="Picture 3"/>
            <p:cNvPicPr>
              <a:picLocks noChangeAspect="1" noChangeArrowheads="1"/>
            </p:cNvPicPr>
            <p:nvPr/>
          </p:nvPicPr>
          <p:blipFill>
            <a:blip r:embed="rId3"/>
            <a:srcRect/>
            <a:stretch>
              <a:fillRect/>
            </a:stretch>
          </p:blipFill>
          <p:spPr bwMode="auto">
            <a:xfrm>
              <a:off x="3738546" y="4308290"/>
              <a:ext cx="2714644" cy="1692478"/>
            </a:xfrm>
            <a:prstGeom prst="rect">
              <a:avLst/>
            </a:prstGeom>
            <a:noFill/>
            <a:ln w="9525">
              <a:noFill/>
              <a:miter lim="800000"/>
              <a:headEnd/>
              <a:tailEnd/>
            </a:ln>
            <a:effectLst/>
          </p:spPr>
        </p:pic>
        <p:sp>
          <p:nvSpPr>
            <p:cNvPr id="26" name="下箭头 25"/>
            <p:cNvSpPr/>
            <p:nvPr/>
          </p:nvSpPr>
          <p:spPr>
            <a:xfrm>
              <a:off x="5310182" y="4143380"/>
              <a:ext cx="142876"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右箭头 26"/>
            <p:cNvSpPr/>
            <p:nvPr/>
          </p:nvSpPr>
          <p:spPr>
            <a:xfrm>
              <a:off x="6453190" y="4842623"/>
              <a:ext cx="1428760" cy="500066"/>
            </a:xfrm>
            <a:prstGeom prst="rightArrow">
              <a:avLst/>
            </a:prstGeom>
            <a:no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kern="100" dirty="0" smtClean="0">
                  <a:solidFill>
                    <a:srgbClr val="000000"/>
                  </a:solidFill>
                  <a:latin typeface="微软雅黑" panose="020B0503020204020204" pitchFamily="34" charset="-122"/>
                  <a:ea typeface="微软雅黑" panose="020B0503020204020204" pitchFamily="34" charset="-122"/>
                </a:rPr>
                <a:t>重构噪声</a:t>
              </a:r>
              <a:endParaRPr lang="zh-CN" altLang="en-US" dirty="0"/>
            </a:p>
          </p:txBody>
        </p:sp>
      </p:grpSp>
      <p:sp>
        <p:nvSpPr>
          <p:cNvPr id="30" name="矩形 29"/>
          <p:cNvSpPr/>
          <p:nvPr/>
        </p:nvSpPr>
        <p:spPr>
          <a:xfrm>
            <a:off x="523836" y="1928802"/>
            <a:ext cx="8643998" cy="581057"/>
          </a:xfrm>
          <a:prstGeom prst="rect">
            <a:avLst/>
          </a:prstGeom>
        </p:spPr>
        <p:txBody>
          <a:bodyPr wrap="square">
            <a:spAutoFit/>
          </a:bodyPr>
          <a:lstStyle/>
          <a:p>
            <a:pPr marL="342900" lvl="0" indent="-342900">
              <a:lnSpc>
                <a:spcPct val="150000"/>
              </a:lnSpc>
              <a:spcBef>
                <a:spcPct val="20000"/>
              </a:spcBef>
              <a:defRPr/>
            </a:pPr>
            <a:r>
              <a:rPr lang="zh-CN" altLang="en-US" sz="2400" dirty="0" smtClean="0">
                <a:solidFill>
                  <a:prstClr val="black"/>
                </a:solidFill>
                <a:latin typeface="微软雅黑" panose="020B0503020204020204" pitchFamily="34" charset="-122"/>
                <a:ea typeface="微软雅黑" panose="020B0503020204020204" pitchFamily="34" charset="-122"/>
              </a:rPr>
              <a:t>假设地震数据时间窗信号 ：</a:t>
            </a:r>
            <a:r>
              <a:rPr lang="en-US" altLang="zh-CN" sz="2400" dirty="0" smtClean="0">
                <a:solidFill>
                  <a:prstClr val="black"/>
                </a:solidFill>
                <a:latin typeface="微软雅黑" panose="020B0503020204020204" pitchFamily="34" charset="-122"/>
                <a:ea typeface="微软雅黑" panose="020B0503020204020204" pitchFamily="34" charset="-122"/>
              </a:rPr>
              <a:t>M = S + N</a:t>
            </a:r>
            <a:r>
              <a:rPr lang="zh-CN" altLang="en-US" sz="2400" dirty="0" smtClean="0">
                <a:solidFill>
                  <a:prstClr val="black"/>
                </a:solidFill>
                <a:latin typeface="微软雅黑" panose="020B0503020204020204" pitchFamily="34" charset="-122"/>
                <a:ea typeface="微软雅黑" panose="020B0503020204020204" pitchFamily="34" charset="-122"/>
              </a:rPr>
              <a:t>，对</a:t>
            </a:r>
            <a:r>
              <a:rPr lang="en-US" altLang="zh-CN" sz="2400" dirty="0" smtClean="0">
                <a:solidFill>
                  <a:prstClr val="black"/>
                </a:solidFill>
                <a:latin typeface="微软雅黑" panose="020B0503020204020204" pitchFamily="34" charset="-122"/>
                <a:ea typeface="微软雅黑" panose="020B0503020204020204" pitchFamily="34" charset="-122"/>
              </a:rPr>
              <a:t>M</a:t>
            </a:r>
            <a:r>
              <a:rPr lang="zh-CN" altLang="en-US" sz="2400" dirty="0" smtClean="0">
                <a:solidFill>
                  <a:prstClr val="black"/>
                </a:solidFill>
                <a:latin typeface="微软雅黑" panose="020B0503020204020204" pitchFamily="34" charset="-122"/>
                <a:ea typeface="微软雅黑" panose="020B0503020204020204" pitchFamily="34" charset="-122"/>
              </a:rPr>
              <a:t>进行</a:t>
            </a:r>
            <a:r>
              <a:rPr lang="en-US" altLang="zh-CN" sz="2400" dirty="0" smtClean="0">
                <a:solidFill>
                  <a:prstClr val="black"/>
                </a:solidFill>
                <a:latin typeface="微软雅黑" panose="020B0503020204020204" pitchFamily="34" charset="-122"/>
                <a:ea typeface="微软雅黑" panose="020B0503020204020204" pitchFamily="34" charset="-122"/>
              </a:rPr>
              <a:t>SVD</a:t>
            </a:r>
            <a:r>
              <a:rPr lang="zh-CN" altLang="en-US" sz="2400" dirty="0" smtClean="0">
                <a:solidFill>
                  <a:prstClr val="black"/>
                </a:solidFill>
                <a:latin typeface="微软雅黑" panose="020B0503020204020204" pitchFamily="34" charset="-122"/>
                <a:ea typeface="微软雅黑" panose="020B0503020204020204" pitchFamily="34" charset="-122"/>
              </a:rPr>
              <a:t>分解</a:t>
            </a:r>
            <a:endParaRPr lang="en-US" altLang="zh-CN" sz="2400" dirty="0" smtClean="0">
              <a:solidFill>
                <a:prstClr val="black"/>
              </a:solidFill>
              <a:latin typeface="微软雅黑" panose="020B0503020204020204" pitchFamily="34" charset="-122"/>
              <a:ea typeface="微软雅黑" panose="020B0503020204020204" pitchFamily="34" charset="-122"/>
            </a:endParaRPr>
          </a:p>
        </p:txBody>
      </p:sp>
      <p:sp>
        <p:nvSpPr>
          <p:cNvPr id="31" name="矩形 30"/>
          <p:cNvSpPr/>
          <p:nvPr/>
        </p:nvSpPr>
        <p:spPr>
          <a:xfrm>
            <a:off x="7881950" y="4857760"/>
            <a:ext cx="679994" cy="581057"/>
          </a:xfrm>
          <a:prstGeom prst="rect">
            <a:avLst/>
          </a:prstGeom>
          <a:solidFill>
            <a:schemeClr val="bg1"/>
          </a:solidFill>
        </p:spPr>
        <p:txBody>
          <a:bodyPr wrap="none">
            <a:spAutoFit/>
          </a:bodyPr>
          <a:lstStyle/>
          <a:p>
            <a:pPr marL="342900" lvl="0" indent="-342900">
              <a:lnSpc>
                <a:spcPct val="150000"/>
              </a:lnSpc>
              <a:spcBef>
                <a:spcPct val="20000"/>
              </a:spcBef>
              <a:defRPr/>
            </a:pPr>
            <a:r>
              <a:rPr lang="en-US" altLang="zh-CN" sz="2400" b="1" dirty="0" smtClean="0">
                <a:solidFill>
                  <a:prstClr val="black"/>
                </a:solidFill>
                <a:latin typeface="微软雅黑" panose="020B0503020204020204" pitchFamily="34" charset="-122"/>
                <a:ea typeface="微软雅黑" panose="020B0503020204020204" pitchFamily="34" charset="-122"/>
              </a:rPr>
              <a:t>N=</a:t>
            </a:r>
            <a:endParaRPr lang="en-US" altLang="zh-CN" sz="2400" b="1"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rotWithShape="1">
          <a:blip r:embed="rId1"/>
          <a:srcRect l="20639"/>
          <a:stretch>
            <a:fillRect/>
          </a:stretch>
        </p:blipFill>
        <p:spPr bwMode="auto">
          <a:xfrm>
            <a:off x="1559496" y="1857364"/>
            <a:ext cx="4531712" cy="4272361"/>
          </a:xfrm>
          <a:prstGeom prst="rect">
            <a:avLst/>
          </a:prstGeom>
          <a:noFill/>
          <a:ln w="9525">
            <a:noFill/>
            <a:miter lim="800000"/>
            <a:headEnd/>
            <a:tailEnd/>
          </a:ln>
          <a:effectLst/>
        </p:spPr>
      </p:pic>
      <p:sp>
        <p:nvSpPr>
          <p:cNvPr id="16" name="矩形 15"/>
          <p:cNvSpPr/>
          <p:nvPr/>
        </p:nvSpPr>
        <p:spPr>
          <a:xfrm>
            <a:off x="10239404" y="142852"/>
            <a:ext cx="1338829" cy="458908"/>
          </a:xfrm>
          <a:prstGeom prst="rect">
            <a:avLst/>
          </a:prstGeom>
        </p:spPr>
        <p:txBody>
          <a:bodyPr wrap="none">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rPr>
              <a:t>新方法研究</a:t>
            </a:r>
            <a:endParaRPr lang="en-US" altLang="zh-CN" b="1" dirty="0">
              <a:latin typeface="微软雅黑" panose="020B0503020204020204" pitchFamily="34" charset="-122"/>
              <a:ea typeface="微软雅黑" panose="020B0503020204020204" pitchFamily="34" charset="-122"/>
            </a:endParaRPr>
          </a:p>
        </p:txBody>
      </p:sp>
      <p:sp>
        <p:nvSpPr>
          <p:cNvPr id="17" name="矩形 16"/>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9</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文本框 5"/>
          <p:cNvSpPr txBox="1"/>
          <p:nvPr/>
        </p:nvSpPr>
        <p:spPr>
          <a:xfrm>
            <a:off x="551384" y="755160"/>
            <a:ext cx="11297685" cy="964502"/>
          </a:xfrm>
          <a:prstGeom prst="rect">
            <a:avLst/>
          </a:prstGeom>
          <a:noFill/>
          <a:ln>
            <a:miter lim="800000"/>
          </a:ln>
        </p:spPr>
        <p:txBody>
          <a:bodyPr wrap="square" lIns="77349" tIns="38675" rIns="77349" bIns="38675" anchor="t">
            <a:spAutoFit/>
          </a:bodyPr>
          <a:lstStyle/>
          <a:p>
            <a:pPr indent="503555" algn="just">
              <a:lnSpc>
                <a:spcPct val="120000"/>
              </a:lnSpc>
              <a:spcBef>
                <a:spcPts val="1000"/>
              </a:spcBef>
            </a:pPr>
            <a:r>
              <a:rPr lang="zh-CN" altLang="en-US" sz="2400" b="1" dirty="0" smtClean="0">
                <a:solidFill>
                  <a:srgbClr val="000000"/>
                </a:solidFill>
                <a:latin typeface="Arial" panose="020B0604020202020204" pitchFamily="34" charset="0"/>
                <a:ea typeface="微软雅黑" panose="020B0503020204020204" pitchFamily="34" charset="-122"/>
                <a:sym typeface="+mn-ea"/>
              </a:rPr>
              <a:t>高精度</a:t>
            </a:r>
            <a:r>
              <a:rPr lang="en-US" altLang="zh-CN" sz="2400" b="1" dirty="0" smtClean="0">
                <a:solidFill>
                  <a:srgbClr val="000000"/>
                </a:solidFill>
                <a:latin typeface="Arial" panose="020B0604020202020204" pitchFamily="34" charset="0"/>
                <a:ea typeface="微软雅黑" panose="020B0503020204020204" pitchFamily="34" charset="-122"/>
                <a:sym typeface="+mn-ea"/>
              </a:rPr>
              <a:t>SVD</a:t>
            </a:r>
            <a:r>
              <a:rPr lang="zh-CN" altLang="en-US" sz="2400" b="1" dirty="0" smtClean="0">
                <a:solidFill>
                  <a:srgbClr val="000000"/>
                </a:solidFill>
                <a:latin typeface="Arial" panose="020B0604020202020204" pitchFamily="34" charset="0"/>
                <a:ea typeface="微软雅黑" panose="020B0503020204020204" pitchFamily="34" charset="-122"/>
                <a:sym typeface="+mn-ea"/>
              </a:rPr>
              <a:t>分解面波压制</a:t>
            </a:r>
            <a:r>
              <a:rPr lang="en-US" altLang="zh-CN" sz="2400" b="1" dirty="0" smtClean="0">
                <a:solidFill>
                  <a:srgbClr val="000000"/>
                </a:solidFill>
                <a:latin typeface="Arial" panose="020B0604020202020204" pitchFamily="34" charset="0"/>
                <a:ea typeface="微软雅黑" panose="020B0503020204020204" pitchFamily="34" charset="-122"/>
                <a:sym typeface="+mn-ea"/>
              </a:rPr>
              <a:t>:</a:t>
            </a:r>
            <a:r>
              <a:rPr lang="zh-CN" altLang="en-US" sz="2400" dirty="0" smtClean="0">
                <a:solidFill>
                  <a:prstClr val="black"/>
                </a:solidFill>
                <a:latin typeface="微软雅黑" panose="020B0503020204020204" pitchFamily="34" charset="-122"/>
                <a:ea typeface="微软雅黑" panose="020B0503020204020204" pitchFamily="34" charset="-122"/>
                <a:sym typeface="+mn-ea"/>
              </a:rPr>
              <a:t>通过在时间窗内构建面波模型，通过面波模型能量与非面波区域能量差异识别并压制面波，</a:t>
            </a:r>
            <a:r>
              <a:rPr lang="zh-CN" altLang="en-US" sz="2400" dirty="0" smtClean="0">
                <a:solidFill>
                  <a:prstClr val="black"/>
                </a:solidFill>
                <a:latin typeface="微软雅黑" panose="020B0503020204020204" pitchFamily="34" charset="-122"/>
                <a:ea typeface="微软雅黑" panose="020B0503020204020204" pitchFamily="34" charset="-122"/>
              </a:rPr>
              <a:t>达到衰减面波的目的</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模块名</a:t>
            </a:r>
            <a:r>
              <a:rPr lang="en-US" altLang="zh-CN" b="1" dirty="0" err="1" smtClean="0">
                <a:solidFill>
                  <a:srgbClr val="0070C0"/>
                </a:solidFill>
                <a:latin typeface="微软雅黑" panose="020B0503020204020204" pitchFamily="34" charset="-122"/>
                <a:ea typeface="微软雅黑" panose="020B0503020204020204" pitchFamily="34" charset="-122"/>
              </a:rPr>
              <a:t>EigenImgFilt</a:t>
            </a:r>
            <a:r>
              <a:rPr lang="en-US" altLang="zh-CN" b="1" dirty="0" smtClean="0">
                <a:solidFill>
                  <a:srgbClr val="0070C0"/>
                </a:solidFill>
                <a:latin typeface="微软雅黑" panose="020B0503020204020204" pitchFamily="34" charset="-122"/>
                <a:ea typeface="微软雅黑" panose="020B0503020204020204" pitchFamily="34" charset="-122"/>
              </a:rPr>
              <a:t> )</a:t>
            </a:r>
            <a:r>
              <a:rPr lang="zh-CN" altLang="en-US" sz="2400" dirty="0" smtClean="0">
                <a:solidFill>
                  <a:prstClr val="black"/>
                </a:solidFill>
                <a:latin typeface="微软雅黑" panose="020B0503020204020204" pitchFamily="34" charset="-122"/>
                <a:ea typeface="微软雅黑" panose="020B0503020204020204" pitchFamily="34" charset="-122"/>
              </a:rPr>
              <a:t>。</a:t>
            </a:r>
            <a:endParaRPr lang="en-US" altLang="zh-CN" sz="2400" dirty="0" smtClean="0">
              <a:solidFill>
                <a:prstClr val="black"/>
              </a:solidFill>
              <a:latin typeface="微软雅黑" panose="020B0503020204020204" pitchFamily="34" charset="-122"/>
              <a:ea typeface="微软雅黑" panose="020B0503020204020204" pitchFamily="34" charset="-122"/>
            </a:endParaRPr>
          </a:p>
        </p:txBody>
      </p:sp>
      <p:pic>
        <p:nvPicPr>
          <p:cNvPr id="22" name="图片 21"/>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6238876" y="2000240"/>
            <a:ext cx="5429288" cy="4357718"/>
          </a:xfrm>
          <a:prstGeom prst="rect">
            <a:avLst/>
          </a:prstGeom>
        </p:spPr>
      </p:pic>
      <p:grpSp>
        <p:nvGrpSpPr>
          <p:cNvPr id="2" name="组合 22"/>
          <p:cNvGrpSpPr/>
          <p:nvPr/>
        </p:nvGrpSpPr>
        <p:grpSpPr>
          <a:xfrm>
            <a:off x="6596068" y="2489734"/>
            <a:ext cx="4643470" cy="3500784"/>
            <a:chOff x="6876627" y="2642860"/>
            <a:chExt cx="4091411" cy="3500784"/>
          </a:xfrm>
        </p:grpSpPr>
        <p:cxnSp>
          <p:nvCxnSpPr>
            <p:cNvPr id="25" name="直接连接符 24"/>
            <p:cNvCxnSpPr/>
            <p:nvPr/>
          </p:nvCxnSpPr>
          <p:spPr>
            <a:xfrm>
              <a:off x="8414290" y="2857496"/>
              <a:ext cx="100013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239140" y="3357562"/>
              <a:ext cx="142876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7883742" y="3859216"/>
              <a:ext cx="2059152" cy="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7569018" y="4359282"/>
              <a:ext cx="2526275" cy="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7380184" y="4859348"/>
              <a:ext cx="3073533" cy="8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bwMode="auto">
            <a:xfrm rot="5400000">
              <a:off x="6133355" y="3386132"/>
              <a:ext cx="3082405" cy="1595862"/>
            </a:xfrm>
            <a:prstGeom prst="straightConnector1">
              <a:avLst/>
            </a:prstGeom>
            <a:ln w="25400">
              <a:solidFill>
                <a:srgbClr val="5FB5A5"/>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bwMode="auto">
            <a:xfrm rot="5400000">
              <a:off x="6516305" y="3706146"/>
              <a:ext cx="3490212" cy="1384783"/>
            </a:xfrm>
            <a:prstGeom prst="straightConnector1">
              <a:avLst/>
            </a:prstGeom>
            <a:ln w="25400">
              <a:solidFill>
                <a:srgbClr val="5FB5A5"/>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bwMode="auto">
            <a:xfrm rot="16200000" flipH="1">
              <a:off x="7790939" y="3912477"/>
              <a:ext cx="3415570" cy="924393"/>
            </a:xfrm>
            <a:prstGeom prst="straightConnector1">
              <a:avLst/>
            </a:prstGeom>
            <a:ln w="25400">
              <a:solidFill>
                <a:srgbClr val="5FB5A5"/>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bwMode="auto">
            <a:xfrm>
              <a:off x="9336087" y="2642861"/>
              <a:ext cx="1631951" cy="3342850"/>
            </a:xfrm>
            <a:prstGeom prst="straightConnector1">
              <a:avLst/>
            </a:prstGeom>
            <a:ln w="25400">
              <a:solidFill>
                <a:srgbClr val="5FB5A5"/>
              </a:solidFill>
              <a:prstDash val="dashDot"/>
              <a:tailEnd type="arrow"/>
            </a:ln>
          </p:spPr>
          <p:style>
            <a:lnRef idx="1">
              <a:schemeClr val="accent1"/>
            </a:lnRef>
            <a:fillRef idx="0">
              <a:schemeClr val="accent1"/>
            </a:fillRef>
            <a:effectRef idx="0">
              <a:schemeClr val="accent1"/>
            </a:effectRef>
            <a:fontRef idx="minor">
              <a:schemeClr val="tx1"/>
            </a:fontRef>
          </p:style>
        </p:cxnSp>
      </p:grpSp>
      <p:cxnSp>
        <p:nvCxnSpPr>
          <p:cNvPr id="49" name="直接箭头连接符 48"/>
          <p:cNvCxnSpPr/>
          <p:nvPr/>
        </p:nvCxnSpPr>
        <p:spPr>
          <a:xfrm>
            <a:off x="4810116" y="4643446"/>
            <a:ext cx="2643206" cy="1143008"/>
          </a:xfrm>
          <a:prstGeom prst="straightConnector1">
            <a:avLst/>
          </a:prstGeom>
          <a:ln w="254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a:off x="5381620" y="3429000"/>
            <a:ext cx="1961877" cy="714380"/>
          </a:xfrm>
          <a:prstGeom prst="straightConnector1">
            <a:avLst/>
          </a:prstGeom>
          <a:ln w="254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6"/>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
          <p:cNvGrpSpPr/>
          <p:nvPr/>
        </p:nvGrpSpPr>
        <p:grpSpPr>
          <a:xfrm>
            <a:off x="952465" y="2143116"/>
            <a:ext cx="10787137" cy="4228661"/>
            <a:chOff x="1431498" y="1798983"/>
            <a:chExt cx="9430488" cy="2405923"/>
          </a:xfrm>
        </p:grpSpPr>
        <p:grpSp>
          <p:nvGrpSpPr>
            <p:cNvPr id="3" name="组合 16"/>
            <p:cNvGrpSpPr/>
            <p:nvPr/>
          </p:nvGrpSpPr>
          <p:grpSpPr>
            <a:xfrm>
              <a:off x="1431498" y="1798983"/>
              <a:ext cx="6334518" cy="2402029"/>
              <a:chOff x="576733" y="1848677"/>
              <a:chExt cx="6334518" cy="2166482"/>
            </a:xfrm>
          </p:grpSpPr>
          <p:pic>
            <p:nvPicPr>
              <p:cNvPr id="8" name="图片 7"/>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3671251" y="1855160"/>
                <a:ext cx="3240000" cy="2159999"/>
              </a:xfrm>
              <a:prstGeom prst="rect">
                <a:avLst/>
              </a:prstGeom>
            </p:spPr>
          </p:pic>
          <p:pic>
            <p:nvPicPr>
              <p:cNvPr id="9" name="图片 8"/>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576733" y="1848677"/>
                <a:ext cx="3240000" cy="2160000"/>
              </a:xfrm>
              <a:prstGeom prst="rect">
                <a:avLst/>
              </a:prstGeom>
            </p:spPr>
          </p:pic>
        </p:grpSp>
        <p:pic>
          <p:nvPicPr>
            <p:cNvPr id="7" name="图片 6"/>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7621986" y="1810906"/>
              <a:ext cx="3240000" cy="2394000"/>
            </a:xfrm>
            <a:prstGeom prst="rect">
              <a:avLst/>
            </a:prstGeom>
          </p:spPr>
        </p:pic>
      </p:grpSp>
      <p:sp>
        <p:nvSpPr>
          <p:cNvPr id="10" name="圆角矩形标注 9"/>
          <p:cNvSpPr/>
          <p:nvPr/>
        </p:nvSpPr>
        <p:spPr bwMode="auto">
          <a:xfrm>
            <a:off x="3122784" y="3877276"/>
            <a:ext cx="330010" cy="337542"/>
          </a:xfrm>
          <a:prstGeom prst="wedgeRoundRectCallout">
            <a:avLst>
              <a:gd name="adj1" fmla="val -50934"/>
              <a:gd name="adj2" fmla="val 15641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规则面波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11" name="圆角矩形标注 10"/>
          <p:cNvSpPr/>
          <p:nvPr/>
        </p:nvSpPr>
        <p:spPr bwMode="auto">
          <a:xfrm>
            <a:off x="3238480" y="5334166"/>
            <a:ext cx="330010" cy="337542"/>
          </a:xfrm>
          <a:prstGeom prst="wedgeRoundRectCallout">
            <a:avLst>
              <a:gd name="adj1" fmla="val -92052"/>
              <a:gd name="adj2" fmla="val 74147"/>
              <a:gd name="adj3" fmla="val 16667"/>
            </a:avLst>
          </a:prstGeom>
          <a:noFill/>
          <a:ln w="12700">
            <a:solidFill>
              <a:srgbClr val="FF0000"/>
            </a:solidFill>
          </a:ln>
        </p:spPr>
        <p:txBody>
          <a:bodyPr vert="horz" wrap="square" lIns="0" tIns="0" rIns="0" bIns="0" numCol="1" rtlCol="0" anchor="t" anchorCtr="0" compatLnSpc="1">
            <a:spAutoFit/>
          </a:bodyPr>
          <a:lstStyle/>
          <a:p>
            <a:pPr marL="0" marR="0" indent="0" algn="l" defTabSz="914400" rtl="0" eaLnBrk="1" fontAlgn="base" latinLnBrk="0" hangingPunct="1">
              <a:lnSpc>
                <a:spcPct val="100000"/>
              </a:lnSpc>
              <a:spcBef>
                <a:spcPct val="0"/>
              </a:spcBef>
              <a:spcAft>
                <a:spcPct val="0"/>
              </a:spcAft>
              <a:buClrTx/>
              <a:buSzTx/>
              <a:buFontTx/>
              <a:buNone/>
            </a:pPr>
            <a:r>
              <a:rPr lang="zh-CN" altLang="en-US" sz="1000" dirty="0" smtClean="0">
                <a:latin typeface="Arial" panose="020B0604020202020204" pitchFamily="34" charset="0"/>
                <a:ea typeface="黑体" panose="02010609060101010101" pitchFamily="49" charset="-122"/>
              </a:rPr>
              <a:t>假频面波</a:t>
            </a:r>
            <a:endParaRPr kumimoji="0" lang="zh-CN" altLang="en-US" sz="1000" b="0" i="0" u="none" strike="noStrike" cap="none" normalizeH="0" baseline="0" dirty="0" smtClean="0">
              <a:ln>
                <a:noFill/>
              </a:ln>
              <a:solidFill>
                <a:schemeClr val="tx1"/>
              </a:solidFill>
              <a:effectLst/>
              <a:latin typeface="Arial" panose="020B0604020202020204" pitchFamily="34" charset="0"/>
              <a:ea typeface="黑体" panose="02010609060101010101" pitchFamily="49" charset="-122"/>
            </a:endParaRPr>
          </a:p>
        </p:txBody>
      </p:sp>
      <p:sp>
        <p:nvSpPr>
          <p:cNvPr id="21" name="矩形 20"/>
          <p:cNvSpPr/>
          <p:nvPr/>
        </p:nvSpPr>
        <p:spPr>
          <a:xfrm>
            <a:off x="1377420" y="6291689"/>
            <a:ext cx="2646878" cy="338554"/>
          </a:xfrm>
          <a:prstGeom prst="rect">
            <a:avLst/>
          </a:prstGeom>
        </p:spPr>
        <p:txBody>
          <a:bodyPr wrap="none">
            <a:spAutoFit/>
          </a:bodyPr>
          <a:lstStyle/>
          <a:p>
            <a:r>
              <a:rPr lang="zh-CN" altLang="en-US" sz="16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哈德逊局域面波压制前炮集</a:t>
            </a:r>
            <a:endParaRPr lang="en-US" altLang="zh-CN" sz="16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2" name="矩形 21"/>
          <p:cNvSpPr/>
          <p:nvPr/>
        </p:nvSpPr>
        <p:spPr>
          <a:xfrm>
            <a:off x="5092196" y="6305156"/>
            <a:ext cx="2646878" cy="338554"/>
          </a:xfrm>
          <a:prstGeom prst="rect">
            <a:avLst/>
          </a:prstGeom>
        </p:spPr>
        <p:txBody>
          <a:bodyPr wrap="none">
            <a:spAutoFit/>
          </a:bodyPr>
          <a:lstStyle/>
          <a:p>
            <a:r>
              <a:rPr lang="zh-CN" altLang="en-US" sz="16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哈德逊局域面波压制后炮集</a:t>
            </a:r>
            <a:endParaRPr lang="en-US" altLang="zh-CN" sz="16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nvSpPr>
        <p:spPr>
          <a:xfrm>
            <a:off x="9382148" y="6304035"/>
            <a:ext cx="1005403" cy="338554"/>
          </a:xfrm>
          <a:prstGeom prst="rect">
            <a:avLst/>
          </a:prstGeom>
        </p:spPr>
        <p:txBody>
          <a:bodyPr wrap="none">
            <a:spAutoFit/>
          </a:bodyPr>
          <a:lstStyle/>
          <a:p>
            <a:r>
              <a:rPr lang="zh-CN" altLang="en-US" sz="16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假频面波</a:t>
            </a:r>
            <a:endParaRPr lang="en-US" altLang="zh-CN" sz="16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4" name="文本框 5"/>
          <p:cNvSpPr txBox="1"/>
          <p:nvPr/>
        </p:nvSpPr>
        <p:spPr>
          <a:xfrm>
            <a:off x="551384" y="755160"/>
            <a:ext cx="11297685" cy="1407700"/>
          </a:xfrm>
          <a:prstGeom prst="rect">
            <a:avLst/>
          </a:prstGeom>
          <a:noFill/>
          <a:ln>
            <a:miter lim="800000"/>
          </a:ln>
        </p:spPr>
        <p:txBody>
          <a:bodyPr wrap="square" lIns="77349" tIns="38675" rIns="77349" bIns="38675" anchor="t">
            <a:spAutoFit/>
          </a:bodyPr>
          <a:lstStyle/>
          <a:p>
            <a:pPr indent="503555" algn="just">
              <a:lnSpc>
                <a:spcPct val="120000"/>
              </a:lnSpc>
              <a:spcBef>
                <a:spcPts val="1000"/>
              </a:spcBef>
            </a:pPr>
            <a:r>
              <a:rPr lang="zh-CN" altLang="en-US" sz="2400" b="1" dirty="0" smtClean="0">
                <a:solidFill>
                  <a:srgbClr val="000000"/>
                </a:solidFill>
                <a:latin typeface="Arial" panose="020B0604020202020204" pitchFamily="34" charset="0"/>
                <a:ea typeface="微软雅黑" panose="020B0503020204020204" pitchFamily="34" charset="-122"/>
                <a:sym typeface="+mn-ea"/>
              </a:rPr>
              <a:t>高精度</a:t>
            </a:r>
            <a:r>
              <a:rPr lang="en-US" altLang="zh-CN" sz="2400" b="1" dirty="0" smtClean="0">
                <a:solidFill>
                  <a:srgbClr val="000000"/>
                </a:solidFill>
                <a:latin typeface="Arial" panose="020B0604020202020204" pitchFamily="34" charset="0"/>
                <a:ea typeface="微软雅黑" panose="020B0503020204020204" pitchFamily="34" charset="-122"/>
                <a:sym typeface="+mn-ea"/>
              </a:rPr>
              <a:t>SVD</a:t>
            </a:r>
            <a:r>
              <a:rPr lang="zh-CN" altLang="en-US" sz="2400" b="1" dirty="0" smtClean="0">
                <a:solidFill>
                  <a:srgbClr val="000000"/>
                </a:solidFill>
                <a:latin typeface="Arial" panose="020B0604020202020204" pitchFamily="34" charset="0"/>
                <a:ea typeface="微软雅黑" panose="020B0503020204020204" pitchFamily="34" charset="-122"/>
                <a:sym typeface="+mn-ea"/>
              </a:rPr>
              <a:t>分解面波压制</a:t>
            </a:r>
            <a:r>
              <a:rPr lang="en-US" altLang="zh-CN" sz="2400" b="1" dirty="0" smtClean="0">
                <a:solidFill>
                  <a:srgbClr val="000000"/>
                </a:solidFill>
                <a:latin typeface="Arial" panose="020B0604020202020204" pitchFamily="34" charset="0"/>
                <a:ea typeface="微软雅黑" panose="020B0503020204020204" pitchFamily="34" charset="-122"/>
                <a:sym typeface="+mn-ea"/>
              </a:rPr>
              <a:t>:</a:t>
            </a:r>
            <a:r>
              <a:rPr lang="zh-CN" altLang="en-US" sz="2400" dirty="0" smtClean="0">
                <a:solidFill>
                  <a:prstClr val="black"/>
                </a:solidFill>
                <a:latin typeface="微软雅黑" panose="020B0503020204020204" pitchFamily="34" charset="-122"/>
                <a:ea typeface="微软雅黑" panose="020B0503020204020204" pitchFamily="34" charset="-122"/>
              </a:rPr>
              <a:t>这种采用分时、分频、分区的面波重构策略和方法具备很强的噪声压制适应能力，既能压制</a:t>
            </a:r>
            <a:r>
              <a:rPr lang="zh-CN" altLang="en-US" sz="2400" dirty="0" smtClean="0">
                <a:solidFill>
                  <a:srgbClr val="3366FF"/>
                </a:solidFill>
                <a:latin typeface="微软雅黑" panose="020B0503020204020204" pitchFamily="34" charset="-122"/>
                <a:ea typeface="微软雅黑" panose="020B0503020204020204" pitchFamily="34" charset="-122"/>
              </a:rPr>
              <a:t>规则分布面波，又能压制非规则分布面波，尤其是假频面波</a:t>
            </a:r>
            <a:r>
              <a:rPr lang="zh-CN" altLang="en-US" sz="2400" dirty="0" smtClean="0">
                <a:solidFill>
                  <a:prstClr val="black"/>
                </a:solidFill>
                <a:latin typeface="微软雅黑" panose="020B0503020204020204" pitchFamily="34" charset="-122"/>
                <a:ea typeface="微软雅黑" panose="020B0503020204020204" pitchFamily="34" charset="-122"/>
              </a:rPr>
              <a:t>。 </a:t>
            </a:r>
            <a:endParaRPr lang="en-US" altLang="zh-CN" sz="2400" dirty="0" smtClean="0">
              <a:solidFill>
                <a:prstClr val="black"/>
              </a:solidFill>
              <a:latin typeface="微软雅黑" panose="020B0503020204020204" pitchFamily="34" charset="-122"/>
              <a:ea typeface="微软雅黑" panose="020B0503020204020204" pitchFamily="34" charset="-122"/>
            </a:endParaRPr>
          </a:p>
        </p:txBody>
      </p:sp>
      <p:sp>
        <p:nvSpPr>
          <p:cNvPr id="15" name="矩形 14"/>
          <p:cNvSpPr/>
          <p:nvPr/>
        </p:nvSpPr>
        <p:spPr>
          <a:xfrm>
            <a:off x="2870988"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9</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15"/>
          <p:cNvSpPr/>
          <p:nvPr/>
        </p:nvSpPr>
        <p:spPr>
          <a:xfrm>
            <a:off x="10239404" y="142852"/>
            <a:ext cx="1338829" cy="458908"/>
          </a:xfrm>
          <a:prstGeom prst="rect">
            <a:avLst/>
          </a:prstGeom>
        </p:spPr>
        <p:txBody>
          <a:bodyPr wrap="none">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rPr>
              <a:t>新方法研究</a:t>
            </a:r>
            <a:endParaRPr lang="en-US" altLang="zh-CN"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8579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9</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矩形 27"/>
          <p:cNvSpPr/>
          <p:nvPr/>
        </p:nvSpPr>
        <p:spPr>
          <a:xfrm>
            <a:off x="1023902" y="2357430"/>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3910599"/>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33396"/>
            <a:ext cx="6961024" cy="1052596"/>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、频率扫描，确定面波主要频带；</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、准确划定面波干扰范围（略大）；</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2845035"/>
            <a:ext cx="10072758"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sym typeface="+mn-ea"/>
              </a:rPr>
              <a:t>高精度</a:t>
            </a:r>
            <a:r>
              <a:rPr lang="en-US" altLang="zh-CN" sz="2400" dirty="0" smtClean="0">
                <a:latin typeface="微软雅黑" panose="020B0503020204020204" pitchFamily="34" charset="-122"/>
                <a:ea typeface="微软雅黑" panose="020B0503020204020204" pitchFamily="34" charset="-122"/>
                <a:sym typeface="+mn-ea"/>
              </a:rPr>
              <a:t>SVD</a:t>
            </a:r>
            <a:r>
              <a:rPr lang="zh-CN" altLang="en-US" sz="2400" dirty="0" smtClean="0">
                <a:latin typeface="微软雅黑" panose="020B0503020204020204" pitchFamily="34" charset="-122"/>
                <a:ea typeface="微软雅黑" panose="020B0503020204020204" pitchFamily="34" charset="-122"/>
                <a:sym typeface="+mn-ea"/>
              </a:rPr>
              <a:t>分解面波压制采用六分法的原则和策略</a:t>
            </a:r>
            <a:r>
              <a:rPr lang="zh-CN" altLang="en-US" sz="2400" dirty="0" smtClean="0">
                <a:latin typeface="微软雅黑" panose="020B0503020204020204" pitchFamily="34" charset="-122"/>
                <a:ea typeface="微软雅黑" panose="020B0503020204020204" pitchFamily="34" charset="-122"/>
              </a:rPr>
              <a:t>重建面波模型，具备衰减各种类型面波能力，将是</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软件面波衰减技术有力补充。</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381092" y="4364526"/>
            <a:ext cx="9858444" cy="1865126"/>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a:t>
            </a:r>
            <a:r>
              <a:rPr lang="en-US" altLang="zh-CN" sz="2400" dirty="0" smtClean="0">
                <a:latin typeface="微软雅黑" panose="020B0503020204020204" pitchFamily="34" charset="-122"/>
                <a:ea typeface="微软雅黑" panose="020B0503020204020204" pitchFamily="34" charset="-122"/>
              </a:rPr>
              <a:t>SVD</a:t>
            </a:r>
            <a:r>
              <a:rPr lang="zh-CN" altLang="en-US" sz="2400" dirty="0" smtClean="0">
                <a:latin typeface="微软雅黑" panose="020B0503020204020204" pitchFamily="34" charset="-122"/>
                <a:ea typeface="微软雅黑" panose="020B0503020204020204" pitchFamily="34" charset="-122"/>
              </a:rPr>
              <a:t>分解未充分考虑反射信号相位特征信息，不适合规则弱面波，面波区信噪比较高的面波压制处理；</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zh-CN" altLang="en-US" sz="2400" dirty="0" smtClean="0">
                <a:latin typeface="微软雅黑" panose="020B0503020204020204" pitchFamily="34" charset="-122"/>
                <a:ea typeface="微软雅黑" panose="020B0503020204020204" pitchFamily="34" charset="-122"/>
              </a:rPr>
              <a:t>策略：建议选择规则面波压制方法处理，或者多种面波压制方法配套技术处理；</a:t>
            </a:r>
            <a:endParaRPr lang="en-US" altLang="zh-CN" sz="2400" dirty="0" smtClean="0">
              <a:latin typeface="微软雅黑" panose="020B0503020204020204" pitchFamily="34" charset="-122"/>
              <a:ea typeface="微软雅黑" panose="020B0503020204020204" pitchFamily="34" charset="-122"/>
            </a:endParaRPr>
          </a:p>
        </p:txBody>
      </p:sp>
      <p:sp>
        <p:nvSpPr>
          <p:cNvPr id="13" name="矩形 12"/>
          <p:cNvSpPr/>
          <p:nvPr/>
        </p:nvSpPr>
        <p:spPr>
          <a:xfrm>
            <a:off x="10239404" y="142852"/>
            <a:ext cx="1338829" cy="458908"/>
          </a:xfrm>
          <a:prstGeom prst="rect">
            <a:avLst/>
          </a:prstGeom>
        </p:spPr>
        <p:txBody>
          <a:bodyPr wrap="none">
            <a:spAutoFit/>
          </a:bodyPr>
          <a:lstStyle/>
          <a:p>
            <a:pPr algn="ctr">
              <a:lnSpc>
                <a:spcPct val="150000"/>
              </a:lnSpc>
            </a:pPr>
            <a:r>
              <a:rPr lang="zh-CN" altLang="en-US" b="1" dirty="0" smtClean="0">
                <a:latin typeface="微软雅黑" panose="020B0503020204020204" pitchFamily="34" charset="-122"/>
                <a:ea typeface="微软雅黑" panose="020B0503020204020204" pitchFamily="34" charset="-122"/>
              </a:rPr>
              <a:t>新方法研究</a:t>
            </a:r>
            <a:endParaRPr lang="en-US" altLang="zh-CN"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738150" y="2331213"/>
          <a:ext cx="10920535" cy="3312365"/>
        </p:xfrm>
        <a:graphic>
          <a:graphicData uri="http://schemas.openxmlformats.org/drawingml/2006/table">
            <a:tbl>
              <a:tblPr firstRow="1" bandRow="1">
                <a:tableStyleId>{5C22544A-7EE6-4342-B048-85BDC9FD1C3A}</a:tableStyleId>
              </a:tblPr>
              <a:tblGrid>
                <a:gridCol w="1611226"/>
                <a:gridCol w="2577472"/>
                <a:gridCol w="6731837"/>
              </a:tblGrid>
              <a:tr h="662473">
                <a:tc rowSpan="5">
                  <a:txBody>
                    <a:bodyPr/>
                    <a:lstStyle/>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ctr" defTabSz="914400" rtl="0" eaLnBrk="1" latinLnBrk="0" hangingPunct="1"/>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50000"/>
                        </a:lnSpc>
                      </a:pPr>
                      <a:r>
                        <a:rPr lang="zh-CN" altLang="en-US" sz="2400" b="1" i="0" kern="1200" dirty="0" smtClean="0">
                          <a:solidFill>
                            <a:srgbClr val="800000"/>
                          </a:solidFill>
                          <a:effectLst/>
                          <a:latin typeface="微软雅黑" panose="020B0503020204020204" pitchFamily="34" charset="-122"/>
                          <a:ea typeface="微软雅黑" panose="020B0503020204020204" pitchFamily="34" charset="-122"/>
                          <a:cs typeface="+mn-cs"/>
                        </a:rPr>
                        <a:t>近炮检距强</a:t>
                      </a:r>
                      <a:r>
                        <a:rPr lang="zh-CN" altLang="en-US" sz="2400" b="1" i="0" kern="1200" dirty="0">
                          <a:solidFill>
                            <a:srgbClr val="800000"/>
                          </a:solidFill>
                          <a:effectLst/>
                          <a:latin typeface="微软雅黑" panose="020B0503020204020204" pitchFamily="34" charset="-122"/>
                          <a:ea typeface="微软雅黑" panose="020B0503020204020204" pitchFamily="34" charset="-122"/>
                          <a:cs typeface="+mn-cs"/>
                        </a:rPr>
                        <a:t>能量压制</a:t>
                      </a:r>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txBody>
                  <a:tcPr>
                    <a:solidFill>
                      <a:schemeClr val="bg1">
                        <a:lumMod val="85000"/>
                      </a:schemeClr>
                    </a:solidFill>
                  </a:tcPr>
                </a:tc>
                <a:tc>
                  <a:txBody>
                    <a:bodyPr/>
                    <a:lstStyle/>
                    <a:p>
                      <a:pPr algn="ctr"/>
                      <a:r>
                        <a:rPr lang="zh-CN" altLang="en-US" sz="2000" b="1" baseline="0" dirty="0" smtClean="0">
                          <a:solidFill>
                            <a:schemeClr val="tx1"/>
                          </a:solidFill>
                          <a:latin typeface="微软雅黑" panose="020B0503020204020204" pitchFamily="34" charset="-122"/>
                          <a:ea typeface="微软雅黑" panose="020B0503020204020204" pitchFamily="34" charset="-122"/>
                        </a:rPr>
                        <a:t>噪声类型</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c>
                  <a:txBody>
                    <a:bodyPr/>
                    <a:lstStyle/>
                    <a:p>
                      <a:pPr algn="l"/>
                      <a:r>
                        <a:rPr lang="zh-CN" altLang="en-US" sz="2000" b="1" baseline="0" dirty="0" smtClean="0">
                          <a:solidFill>
                            <a:schemeClr val="tx1"/>
                          </a:solidFill>
                          <a:latin typeface="微软雅黑" panose="020B0503020204020204" pitchFamily="34" charset="-122"/>
                          <a:ea typeface="微软雅黑" panose="020B0503020204020204" pitchFamily="34" charset="-122"/>
                        </a:rPr>
                        <a:t>近炮检距强能量</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r>
              <a:tr h="662473">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latin typeface="微软雅黑" panose="020B0503020204020204" pitchFamily="34" charset="-122"/>
                          <a:ea typeface="微软雅黑" panose="020B0503020204020204" pitchFamily="34" charset="-122"/>
                        </a:rPr>
                        <a:t>噪声特征</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lgn="l"/>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频带分与地震信号相近、不规则、区域分布、能量强</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压制方法</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000" b="1" kern="100" dirty="0">
                          <a:solidFill>
                            <a:srgbClr val="000000"/>
                          </a:solidFill>
                          <a:latin typeface="微软雅黑" panose="020B0503020204020204" pitchFamily="34" charset="-122"/>
                          <a:ea typeface="微软雅黑" panose="020B0503020204020204" pitchFamily="34" charset="-122"/>
                        </a:rPr>
                        <a:t>能量压制</a:t>
                      </a:r>
                      <a:r>
                        <a:rPr lang="zh-CN" altLang="en-US" sz="2000" b="1" dirty="0">
                          <a:latin typeface="微软雅黑" panose="020B0503020204020204" pitchFamily="34" charset="-122"/>
                          <a:ea typeface="微软雅黑" panose="020B0503020204020204" pitchFamily="34" charset="-122"/>
                        </a:rPr>
                        <a:t>、</a:t>
                      </a:r>
                      <a:r>
                        <a:rPr lang="zh-CN" altLang="en-US" sz="2000" b="1" dirty="0" smtClean="0">
                          <a:latin typeface="微软雅黑" panose="020B0503020204020204" pitchFamily="34" charset="-122"/>
                          <a:ea typeface="微软雅黑" panose="020B0503020204020204" pitchFamily="34" charset="-122"/>
                        </a:rPr>
                        <a:t>异常噪声压制</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常用模块</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2000" b="1" kern="1200" dirty="0">
                          <a:solidFill>
                            <a:srgbClr val="FF0000"/>
                          </a:solidFill>
                          <a:latin typeface="微软雅黑" panose="020B0503020204020204" pitchFamily="34" charset="-122"/>
                          <a:ea typeface="微软雅黑" panose="020B0503020204020204" pitchFamily="34" charset="-122"/>
                          <a:cs typeface="+mn-cs"/>
                        </a:rPr>
                        <a:t> </a:t>
                      </a:r>
                      <a:r>
                        <a:rPr lang="en-US" altLang="en-US" sz="2000" b="1" kern="1200" dirty="0" err="1">
                          <a:solidFill>
                            <a:srgbClr val="FF0000"/>
                          </a:solidFill>
                          <a:latin typeface="微软雅黑" panose="020B0503020204020204" pitchFamily="34" charset="-122"/>
                          <a:ea typeface="微软雅黑" panose="020B0503020204020204" pitchFamily="34" charset="-122"/>
                          <a:cs typeface="+mn-cs"/>
                        </a:rPr>
                        <a:t>HiEnNoiAtten</a:t>
                      </a:r>
                      <a:r>
                        <a:rPr lang="en-US" altLang="en-US" sz="2000" b="1" kern="1200" baseline="0" dirty="0">
                          <a:solidFill>
                            <a:srgbClr val="FF0000"/>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en-US" sz="2000" b="1" kern="1200" dirty="0">
                          <a:solidFill>
                            <a:schemeClr val="dk1"/>
                          </a:solidFill>
                          <a:latin typeface="微软雅黑" panose="020B0503020204020204" pitchFamily="34" charset="-122"/>
                          <a:ea typeface="微软雅黑" panose="020B0503020204020204" pitchFamily="34" charset="-122"/>
                          <a:cs typeface="+mn-cs"/>
                        </a:rPr>
                        <a:t> </a:t>
                      </a:r>
                      <a:r>
                        <a:rPr lang="en-US" altLang="en-US" sz="2000" b="1" kern="1200" dirty="0" err="1">
                          <a:solidFill>
                            <a:schemeClr val="dk1"/>
                          </a:solidFill>
                          <a:latin typeface="微软雅黑" panose="020B0503020204020204" pitchFamily="34" charset="-122"/>
                          <a:ea typeface="微软雅黑" panose="020B0503020204020204" pitchFamily="34" charset="-122"/>
                          <a:cs typeface="+mn-cs"/>
                        </a:rPr>
                        <a:t>WildAmpAtten</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r h="662473">
                <a:tc vMerge="1">
                  <a:tcPr/>
                </a:tc>
                <a:tc>
                  <a:txBody>
                    <a:bodyPr/>
                    <a:lstStyle/>
                    <a:p>
                      <a:pPr marL="0" algn="ctr" defTabSz="914400" rtl="0" eaLnBrk="1" latinLnBrk="0" hangingPunct="1"/>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应用频次</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l"/>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常用（可控震源）</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bl>
          </a:graphicData>
        </a:graphic>
      </p:graphicFrame>
      <p:sp>
        <p:nvSpPr>
          <p:cNvPr id="7" name="矩形 6"/>
          <p:cNvSpPr/>
          <p:nvPr/>
        </p:nvSpPr>
        <p:spPr>
          <a:xfrm>
            <a:off x="8939249" y="139212"/>
            <a:ext cx="2989399"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479376" y="729347"/>
            <a:ext cx="11233248" cy="1200329"/>
          </a:xfrm>
          <a:prstGeom prst="rect">
            <a:avLst/>
          </a:prstGeom>
        </p:spPr>
        <p:txBody>
          <a:bodyPr wrap="square">
            <a:spAutoFit/>
          </a:bodyPr>
          <a:lstStyle/>
          <a:p>
            <a:pPr indent="304800" algn="just" fontAlgn="base">
              <a:lnSpc>
                <a:spcPct val="15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能量产生机理：</a:t>
            </a:r>
            <a:r>
              <a:rPr lang="zh-CN" altLang="zh-CN" sz="2400" dirty="0" smtClean="0">
                <a:solidFill>
                  <a:srgbClr val="FF0000"/>
                </a:solidFill>
                <a:latin typeface="微软雅黑" panose="020B0503020204020204" pitchFamily="34" charset="-122"/>
                <a:ea typeface="微软雅黑" panose="020B0503020204020204" pitchFamily="34" charset="-122"/>
              </a:rPr>
              <a:t>可控震源</a:t>
            </a:r>
            <a:r>
              <a:rPr lang="zh-CN" altLang="en-US" sz="2400" dirty="0" smtClean="0">
                <a:solidFill>
                  <a:srgbClr val="FF0000"/>
                </a:solidFill>
                <a:latin typeface="微软雅黑" panose="020B0503020204020204" pitchFamily="34" charset="-122"/>
                <a:ea typeface="微软雅黑" panose="020B0503020204020204" pitchFamily="34" charset="-122"/>
              </a:rPr>
              <a:t>激发时</a:t>
            </a:r>
            <a:r>
              <a:rPr lang="zh-CN" altLang="zh-CN" sz="2400" dirty="0" smtClean="0">
                <a:solidFill>
                  <a:srgbClr val="FF0000"/>
                </a:solidFill>
                <a:latin typeface="微软雅黑" panose="020B0503020204020204" pitchFamily="34" charset="-122"/>
                <a:ea typeface="微软雅黑" panose="020B0503020204020204" pitchFamily="34" charset="-122"/>
              </a:rPr>
              <a:t>平板</a:t>
            </a:r>
            <a:r>
              <a:rPr lang="zh-CN" altLang="en-US" sz="2400" dirty="0" smtClean="0">
                <a:solidFill>
                  <a:srgbClr val="FF0000"/>
                </a:solidFill>
                <a:latin typeface="微软雅黑" panose="020B0503020204020204" pitchFamily="34" charset="-122"/>
                <a:ea typeface="微软雅黑" panose="020B0503020204020204" pitchFamily="34" charset="-122"/>
              </a:rPr>
              <a:t>震动在近地表产生的谐波，面波、信号、声波、散射波干涉在一起产生</a:t>
            </a:r>
            <a:r>
              <a:rPr lang="zh-CN" altLang="en-US" sz="2400" dirty="0">
                <a:solidFill>
                  <a:srgbClr val="FF0000"/>
                </a:solidFill>
                <a:latin typeface="微软雅黑" panose="020B0503020204020204" pitchFamily="34" charset="-122"/>
                <a:ea typeface="微软雅黑" panose="020B0503020204020204" pitchFamily="34" charset="-122"/>
              </a:rPr>
              <a:t>一</a:t>
            </a:r>
            <a:r>
              <a:rPr lang="zh-CN" altLang="en-US" sz="2400" dirty="0" smtClean="0">
                <a:solidFill>
                  <a:srgbClr val="FF0000"/>
                </a:solidFill>
                <a:latin typeface="微软雅黑" panose="020B0503020204020204" pitchFamily="34" charset="-122"/>
                <a:ea typeface="微软雅黑" panose="020B0503020204020204" pitchFamily="34" charset="-122"/>
              </a:rPr>
              <a:t>种</a:t>
            </a:r>
            <a:r>
              <a:rPr lang="zh-CN" altLang="zh-CN" sz="2400" dirty="0" smtClean="0">
                <a:solidFill>
                  <a:srgbClr val="FF0000"/>
                </a:solidFill>
                <a:latin typeface="微软雅黑" panose="020B0503020204020204" pitchFamily="34" charset="-122"/>
                <a:ea typeface="微软雅黑" panose="020B0503020204020204" pitchFamily="34" charset="-122"/>
              </a:rPr>
              <a:t>强干扰</a:t>
            </a:r>
            <a:r>
              <a:rPr lang="zh-CN" altLang="en-US" sz="2400" dirty="0" smtClean="0">
                <a:solidFill>
                  <a:srgbClr val="FF0000"/>
                </a:solidFill>
                <a:latin typeface="微软雅黑" panose="020B0503020204020204" pitchFamily="34" charset="-122"/>
                <a:ea typeface="微软雅黑" panose="020B0503020204020204" pitchFamily="34" charset="-122"/>
              </a:rPr>
              <a:t>噪声</a:t>
            </a:r>
            <a:r>
              <a:rPr lang="zh-CN" altLang="zh-CN" sz="2400" dirty="0" smtClean="0">
                <a:solidFill>
                  <a:srgbClr val="FF0000"/>
                </a:solidFill>
                <a:latin typeface="微软雅黑" panose="020B0503020204020204" pitchFamily="34" charset="-122"/>
                <a:ea typeface="微软雅黑" panose="020B0503020204020204" pitchFamily="34" charset="-122"/>
              </a:rPr>
              <a:t>，</a:t>
            </a:r>
            <a:r>
              <a:rPr lang="zh-CN" altLang="en-US" sz="2400" dirty="0" smtClean="0">
                <a:solidFill>
                  <a:srgbClr val="FF0000"/>
                </a:solidFill>
                <a:latin typeface="微软雅黑" panose="020B0503020204020204" pitchFamily="34" charset="-122"/>
                <a:ea typeface="微软雅黑" panose="020B0503020204020204" pitchFamily="34" charset="-122"/>
              </a:rPr>
              <a:t>能量强，破坏性</a:t>
            </a:r>
            <a:r>
              <a:rPr lang="zh-CN" altLang="en-US" sz="2400" dirty="0" smtClean="0">
                <a:latin typeface="微软雅黑" panose="020B0503020204020204" pitchFamily="34" charset="-122"/>
                <a:ea typeface="微软雅黑" panose="020B0503020204020204" pitchFamily="34" charset="-122"/>
              </a:rPr>
              <a:t>极大</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
        <p:nvSpPr>
          <p:cNvPr id="10" name="矩形 9"/>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10</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9376" y="729347"/>
            <a:ext cx="11712624" cy="1200329"/>
          </a:xfrm>
          <a:prstGeom prst="rect">
            <a:avLst/>
          </a:prstGeom>
        </p:spPr>
        <p:txBody>
          <a:bodyPr wrap="square">
            <a:spAutoFit/>
          </a:bodyPr>
          <a:lstStyle/>
          <a:p>
            <a:pPr indent="304800" algn="just" fontAlgn="base">
              <a:lnSpc>
                <a:spcPct val="150000"/>
              </a:lnSpc>
            </a:pPr>
            <a:r>
              <a:rPr lang="zh-CN" altLang="en-US" sz="2400" kern="100" dirty="0">
                <a:solidFill>
                  <a:srgbClr val="000000"/>
                </a:solidFill>
                <a:latin typeface="微软雅黑" panose="020B0503020204020204" pitchFamily="34" charset="-122"/>
                <a:ea typeface="微软雅黑" panose="020B0503020204020204" pitchFamily="34" charset="-122"/>
              </a:rPr>
              <a:t> 本模块首先统计炮</a:t>
            </a:r>
            <a:r>
              <a:rPr lang="zh-CN" altLang="en-US" sz="2400" kern="100" dirty="0" smtClean="0">
                <a:solidFill>
                  <a:srgbClr val="000000"/>
                </a:solidFill>
                <a:latin typeface="微软雅黑" panose="020B0503020204020204" pitchFamily="34" charset="-122"/>
                <a:ea typeface="微软雅黑" panose="020B0503020204020204" pitchFamily="34" charset="-122"/>
              </a:rPr>
              <a:t>记录近炮检距能量</a:t>
            </a:r>
            <a:r>
              <a:rPr lang="zh-CN" altLang="en-US" sz="2400" kern="100" dirty="0">
                <a:solidFill>
                  <a:srgbClr val="000000"/>
                </a:solidFill>
                <a:latin typeface="微软雅黑" panose="020B0503020204020204" pitchFamily="34" charset="-122"/>
                <a:ea typeface="微软雅黑" panose="020B0503020204020204" pitchFamily="34" charset="-122"/>
              </a:rPr>
              <a:t>与其它部分区域能量的关系，通过设置门槛值、自动分频</a:t>
            </a:r>
            <a:r>
              <a:rPr lang="zh-CN" altLang="en-US" sz="2400" kern="100" dirty="0" smtClean="0">
                <a:solidFill>
                  <a:srgbClr val="000000"/>
                </a:solidFill>
                <a:latin typeface="微软雅黑" panose="020B0503020204020204" pitchFamily="34" charset="-122"/>
                <a:ea typeface="微软雅黑" panose="020B0503020204020204" pitchFamily="34" charset="-122"/>
              </a:rPr>
              <a:t>识别噪声；</a:t>
            </a:r>
            <a:r>
              <a:rPr lang="zh-CN" altLang="en-US" sz="2400" kern="100" dirty="0">
                <a:solidFill>
                  <a:srgbClr val="000000"/>
                </a:solidFill>
                <a:latin typeface="微软雅黑" panose="020B0503020204020204" pitchFamily="34" charset="-122"/>
                <a:ea typeface="微软雅黑" panose="020B0503020204020204" pitchFamily="34" charset="-122"/>
              </a:rPr>
              <a:t>采用</a:t>
            </a:r>
            <a:r>
              <a:rPr lang="zh-CN" altLang="en-US" sz="2400" kern="100" dirty="0" smtClean="0">
                <a:solidFill>
                  <a:srgbClr val="000000"/>
                </a:solidFill>
                <a:latin typeface="微软雅黑" panose="020B0503020204020204" pitchFamily="34" charset="-122"/>
                <a:ea typeface="微软雅黑" panose="020B0503020204020204" pitchFamily="34" charset="-122"/>
              </a:rPr>
              <a:t>调整噪声压制系数，通过迭代</a:t>
            </a:r>
            <a:r>
              <a:rPr lang="zh-CN" altLang="en-US" sz="2400" kern="100">
                <a:solidFill>
                  <a:srgbClr val="000000"/>
                </a:solidFill>
                <a:latin typeface="微软雅黑" panose="020B0503020204020204" pitchFamily="34" charset="-122"/>
                <a:ea typeface="微软雅黑" panose="020B0503020204020204" pitchFamily="34" charset="-122"/>
              </a:rPr>
              <a:t>去</a:t>
            </a:r>
            <a:r>
              <a:rPr lang="zh-CN" altLang="en-US" sz="2400" kern="100" smtClean="0">
                <a:solidFill>
                  <a:srgbClr val="000000"/>
                </a:solidFill>
                <a:latin typeface="微软雅黑" panose="020B0503020204020204" pitchFamily="34" charset="-122"/>
                <a:ea typeface="微软雅黑" panose="020B0503020204020204" pitchFamily="34" charset="-122"/>
              </a:rPr>
              <a:t>噪方式实现</a:t>
            </a:r>
            <a:r>
              <a:rPr lang="zh-CN" altLang="en-US" sz="2400" kern="100" dirty="0" smtClean="0">
                <a:solidFill>
                  <a:srgbClr val="000000"/>
                </a:solidFill>
                <a:latin typeface="微软雅黑" panose="020B0503020204020204" pitchFamily="34" charset="-122"/>
                <a:ea typeface="微软雅黑" panose="020B0503020204020204" pitchFamily="34" charset="-122"/>
              </a:rPr>
              <a:t>噪声衰减</a:t>
            </a:r>
            <a:r>
              <a:rPr lang="zh-CN" altLang="en-US" sz="2400" kern="100" dirty="0">
                <a:solidFill>
                  <a:srgbClr val="000000"/>
                </a:solidFill>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grpSp>
        <p:nvGrpSpPr>
          <p:cNvPr id="3" name="组合 7"/>
          <p:cNvGrpSpPr/>
          <p:nvPr/>
        </p:nvGrpSpPr>
        <p:grpSpPr bwMode="auto">
          <a:xfrm>
            <a:off x="6168008" y="2132856"/>
            <a:ext cx="5544616" cy="3298418"/>
            <a:chOff x="228600" y="1930400"/>
            <a:chExt cx="8023720" cy="4318000"/>
          </a:xfrm>
        </p:grpSpPr>
        <p:pic>
          <p:nvPicPr>
            <p:cNvPr id="13" name="Picture 4" descr="shot1_b"/>
            <p:cNvPicPr>
              <a:picLocks noChangeArrowheads="1"/>
            </p:cNvPicPr>
            <p:nvPr/>
          </p:nvPicPr>
          <p:blipFill>
            <a:blip r:embed="rId1" cstate="print">
              <a:extLst>
                <a:ext uri="{28A0092B-C50C-407E-A947-70E740481C1C}">
                  <a14:useLocalDpi xmlns:a14="http://schemas.microsoft.com/office/drawing/2010/main" val="0"/>
                </a:ext>
              </a:extLst>
            </a:blip>
            <a:srcRect l="26460" t="9030" r="2959" b="6863"/>
            <a:stretch>
              <a:fillRect/>
            </a:stretch>
          </p:blipFill>
          <p:spPr bwMode="auto">
            <a:xfrm>
              <a:off x="228600" y="1930400"/>
              <a:ext cx="287972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shot1_a"/>
            <p:cNvPicPr>
              <a:picLocks noChangeArrowheads="1"/>
            </p:cNvPicPr>
            <p:nvPr/>
          </p:nvPicPr>
          <p:blipFill>
            <a:blip r:embed="rId2" cstate="print">
              <a:extLst>
                <a:ext uri="{28A0092B-C50C-407E-A947-70E740481C1C}">
                  <a14:useLocalDpi xmlns:a14="http://schemas.microsoft.com/office/drawing/2010/main" val="0"/>
                </a:ext>
              </a:extLst>
            </a:blip>
            <a:srcRect l="26460" t="9030" r="2959" b="6863"/>
            <a:stretch>
              <a:fillRect/>
            </a:stretch>
          </p:blipFill>
          <p:spPr bwMode="auto">
            <a:xfrm>
              <a:off x="2800597" y="1930400"/>
              <a:ext cx="287972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shot1_n"/>
            <p:cNvPicPr>
              <a:picLocks noChangeArrowheads="1"/>
            </p:cNvPicPr>
            <p:nvPr/>
          </p:nvPicPr>
          <p:blipFill>
            <a:blip r:embed="rId3" cstate="print">
              <a:extLst>
                <a:ext uri="{28A0092B-C50C-407E-A947-70E740481C1C}">
                  <a14:useLocalDpi xmlns:a14="http://schemas.microsoft.com/office/drawing/2010/main" val="0"/>
                </a:ext>
              </a:extLst>
            </a:blip>
            <a:srcRect l="26460" t="9030" r="2959" b="6863"/>
            <a:stretch>
              <a:fillRect/>
            </a:stretch>
          </p:blipFill>
          <p:spPr bwMode="auto">
            <a:xfrm>
              <a:off x="5372595" y="1930400"/>
              <a:ext cx="287972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p:cNvGrpSpPr/>
          <p:nvPr/>
        </p:nvGrpSpPr>
        <p:grpSpPr>
          <a:xfrm>
            <a:off x="652059" y="1967169"/>
            <a:ext cx="5347929" cy="3464105"/>
            <a:chOff x="652059" y="1967169"/>
            <a:chExt cx="5347929" cy="3464105"/>
          </a:xfrm>
        </p:grpSpPr>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59" y="1967169"/>
              <a:ext cx="5347929" cy="3464105"/>
            </a:xfrm>
            <a:prstGeom prst="rect">
              <a:avLst/>
            </a:prstGeom>
            <a:ln w="28575">
              <a:solidFill>
                <a:schemeClr val="bg1">
                  <a:lumMod val="65000"/>
                </a:schemeClr>
              </a:solidFill>
            </a:ln>
          </p:spPr>
        </p:pic>
        <p:sp>
          <p:nvSpPr>
            <p:cNvPr id="2" name="矩形 1"/>
            <p:cNvSpPr/>
            <p:nvPr/>
          </p:nvSpPr>
          <p:spPr>
            <a:xfrm>
              <a:off x="2279576" y="3068960"/>
              <a:ext cx="2160240"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279576" y="3861048"/>
              <a:ext cx="2160240"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8" name="矩形 17"/>
          <p:cNvSpPr/>
          <p:nvPr/>
        </p:nvSpPr>
        <p:spPr>
          <a:xfrm>
            <a:off x="1055440" y="5723244"/>
            <a:ext cx="504056" cy="369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559496" y="5723245"/>
            <a:ext cx="4541288" cy="369332"/>
          </a:xfrm>
          <a:prstGeom prst="rect">
            <a:avLst/>
          </a:prstGeom>
        </p:spPr>
        <p:txBody>
          <a:bodyPr wrap="square">
            <a:spAutoFit/>
          </a:bodyPr>
          <a:lstStyle/>
          <a:p>
            <a:r>
              <a:rPr lang="zh-CN" altLang="en-US" kern="100" dirty="0" smtClean="0">
                <a:solidFill>
                  <a:srgbClr val="000000"/>
                </a:solidFill>
                <a:latin typeface="微软雅黑" panose="020B0503020204020204" pitchFamily="34" charset="-122"/>
                <a:ea typeface="微软雅黑" panose="020B0503020204020204" pitchFamily="34" charset="-122"/>
              </a:rPr>
              <a:t>噪声区域</a:t>
            </a:r>
            <a:r>
              <a:rPr lang="zh-CN" altLang="en-US" kern="100" dirty="0">
                <a:solidFill>
                  <a:srgbClr val="000000"/>
                </a:solidFill>
                <a:latin typeface="微软雅黑" panose="020B0503020204020204" pitchFamily="34" charset="-122"/>
                <a:ea typeface="微软雅黑" panose="020B0503020204020204" pitchFamily="34" charset="-122"/>
              </a:rPr>
              <a:t>划分准确、门槛值和衰减因子合理</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5" name="TextBox 2"/>
          <p:cNvSpPr txBox="1">
            <a:spLocks noChangeArrowheads="1"/>
          </p:cNvSpPr>
          <p:nvPr/>
        </p:nvSpPr>
        <p:spPr bwMode="auto">
          <a:xfrm>
            <a:off x="6601320" y="5723964"/>
            <a:ext cx="100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去噪前</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6" name="TextBox 2"/>
          <p:cNvSpPr txBox="1">
            <a:spLocks noChangeArrowheads="1"/>
          </p:cNvSpPr>
          <p:nvPr/>
        </p:nvSpPr>
        <p:spPr bwMode="auto">
          <a:xfrm>
            <a:off x="8401545" y="5723964"/>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面波压制后</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7" name="TextBox 2"/>
          <p:cNvSpPr txBox="1">
            <a:spLocks noChangeArrowheads="1"/>
          </p:cNvSpPr>
          <p:nvPr/>
        </p:nvSpPr>
        <p:spPr bwMode="auto">
          <a:xfrm>
            <a:off x="10057308" y="5723964"/>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输出</a:t>
            </a:r>
            <a:r>
              <a:rPr lang="zh-CN" altLang="en-US" kern="100" dirty="0" smtClean="0">
                <a:solidFill>
                  <a:srgbClr val="000000"/>
                </a:solidFill>
                <a:latin typeface="微软雅黑" panose="020B0503020204020204" pitchFamily="34" charset="-122"/>
                <a:ea typeface="微软雅黑" panose="020B0503020204020204" pitchFamily="34" charset="-122"/>
              </a:rPr>
              <a:t>的噪声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8953520" y="139212"/>
            <a:ext cx="2989399"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1" name="矩形 20"/>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10</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bwMode="auto">
          <a:xfrm>
            <a:off x="1295023" y="1875118"/>
            <a:ext cx="5256584" cy="4195777"/>
            <a:chOff x="971550" y="908050"/>
            <a:chExt cx="6336754" cy="4969222"/>
          </a:xfrm>
        </p:grpSpPr>
        <p:grpSp>
          <p:nvGrpSpPr>
            <p:cNvPr id="3" name="组合 8"/>
            <p:cNvGrpSpPr/>
            <p:nvPr/>
          </p:nvGrpSpPr>
          <p:grpSpPr bwMode="auto">
            <a:xfrm>
              <a:off x="971550" y="908050"/>
              <a:ext cx="6334784" cy="2089150"/>
              <a:chOff x="1403648" y="620688"/>
              <a:chExt cx="4447599" cy="2088232"/>
            </a:xfrm>
          </p:grpSpPr>
          <p:pic>
            <p:nvPicPr>
              <p:cNvPr id="25" name="图片 1" descr="Snap5.jpg"/>
              <p:cNvPicPr preferRelativeResize="0"/>
              <p:nvPr/>
            </p:nvPicPr>
            <p:blipFill>
              <a:blip r:embed="rId1" cstate="print">
                <a:extLst>
                  <a:ext uri="{28A0092B-C50C-407E-A947-70E740481C1C}">
                    <a14:useLocalDpi xmlns:a14="http://schemas.microsoft.com/office/drawing/2010/main" val="0"/>
                  </a:ext>
                </a:extLst>
              </a:blip>
              <a:srcRect/>
              <a:stretch>
                <a:fillRect/>
              </a:stretch>
            </p:blipFill>
            <p:spPr bwMode="auto">
              <a:xfrm>
                <a:off x="1403648" y="620688"/>
                <a:ext cx="1516721"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 descr="raw3.gif"/>
              <p:cNvPicPr preferRelativeResize="0"/>
              <p:nvPr/>
            </p:nvPicPr>
            <p:blipFill>
              <a:blip r:embed="rId2" cstate="print">
                <a:extLst>
                  <a:ext uri="{28A0092B-C50C-407E-A947-70E740481C1C}">
                    <a14:useLocalDpi xmlns:a14="http://schemas.microsoft.com/office/drawing/2010/main" val="0"/>
                  </a:ext>
                </a:extLst>
              </a:blip>
              <a:srcRect t="10986" b="4735"/>
              <a:stretch>
                <a:fillRect/>
              </a:stretch>
            </p:blipFill>
            <p:spPr bwMode="auto">
              <a:xfrm>
                <a:off x="2970926" y="620688"/>
                <a:ext cx="2880321"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4" descr="shot1_b"/>
            <p:cNvPicPr>
              <a:picLocks noChangeArrowheads="1"/>
            </p:cNvPicPr>
            <p:nvPr/>
          </p:nvPicPr>
          <p:blipFill>
            <a:blip r:embed="rId3" cstate="print">
              <a:extLst>
                <a:ext uri="{28A0092B-C50C-407E-A947-70E740481C1C}">
                  <a14:useLocalDpi xmlns:a14="http://schemas.microsoft.com/office/drawing/2010/main" val="0"/>
                </a:ext>
              </a:extLst>
            </a:blip>
            <a:srcRect l="28706" t="9030" r="6187" b="9015"/>
            <a:stretch>
              <a:fillRect/>
            </a:stretch>
          </p:blipFill>
          <p:spPr bwMode="auto">
            <a:xfrm>
              <a:off x="5364088" y="3219083"/>
              <a:ext cx="1944216" cy="26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1" descr="Snap4.jpg"/>
            <p:cNvPicPr preferRelativeResize="0"/>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3219083"/>
              <a:ext cx="2088232" cy="26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 descr="Snap3.jpg"/>
            <p:cNvPicPr preferRelativeResize="0"/>
            <p:nvPr/>
          </p:nvPicPr>
          <p:blipFill>
            <a:blip r:embed="rId5" cstate="print">
              <a:extLst>
                <a:ext uri="{28A0092B-C50C-407E-A947-70E740481C1C}">
                  <a14:useLocalDpi xmlns:a14="http://schemas.microsoft.com/office/drawing/2010/main" val="0"/>
                </a:ext>
              </a:extLst>
            </a:blip>
            <a:srcRect/>
            <a:stretch>
              <a:fillRect/>
            </a:stretch>
          </p:blipFill>
          <p:spPr bwMode="auto">
            <a:xfrm>
              <a:off x="981874" y="3219083"/>
              <a:ext cx="2149965" cy="26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矩形 26"/>
          <p:cNvSpPr/>
          <p:nvPr/>
        </p:nvSpPr>
        <p:spPr>
          <a:xfrm>
            <a:off x="770535" y="656105"/>
            <a:ext cx="11086105" cy="1052596"/>
          </a:xfrm>
          <a:prstGeom prst="rect">
            <a:avLst/>
          </a:prstGeom>
        </p:spPr>
        <p:txBody>
          <a:bodyPr wrap="square">
            <a:spAutoFit/>
          </a:bodyPr>
          <a:lstStyle/>
          <a:p>
            <a:pPr algn="just">
              <a:lnSpc>
                <a:spcPct val="130000"/>
              </a:lnSpc>
            </a:pP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频带宽，能量强、分布范围大</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、严重</a:t>
            </a: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影响成像质量，高质量分离信号</a:t>
            </a:r>
            <a:r>
              <a:rPr lang="zh-CN" altLang="en-US" sz="2400"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和噪声比较</a:t>
            </a:r>
            <a:r>
              <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困难。</a:t>
            </a:r>
            <a:endParaRPr lang="zh-CN" altLang="en-US" sz="2400"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p:txBody>
      </p:sp>
      <p:grpSp>
        <p:nvGrpSpPr>
          <p:cNvPr id="4" name="组合 14"/>
          <p:cNvGrpSpPr/>
          <p:nvPr/>
        </p:nvGrpSpPr>
        <p:grpSpPr bwMode="auto">
          <a:xfrm>
            <a:off x="6528047" y="1875118"/>
            <a:ext cx="4993821" cy="4218178"/>
            <a:chOff x="539552" y="1223169"/>
            <a:chExt cx="8604448" cy="4510087"/>
          </a:xfrm>
        </p:grpSpPr>
        <p:pic>
          <p:nvPicPr>
            <p:cNvPr id="34" name="Picture 13" descr="C:\Program Files\Tencent\QQ\Users\734587669\Image\C2C\D`H29IL1JVWN)D24Q0@46PP.jpg"/>
            <p:cNvPicPr preferRelativeResize="0">
              <a:picLocks noChangeArrowheads="1"/>
            </p:cNvPicPr>
            <p:nvPr/>
          </p:nvPicPr>
          <p:blipFill rotWithShape="1">
            <a:blip r:embed="rId6">
              <a:extLst>
                <a:ext uri="{28A0092B-C50C-407E-A947-70E740481C1C}">
                  <a14:useLocalDpi xmlns:a14="http://schemas.microsoft.com/office/drawing/2010/main" val="0"/>
                </a:ext>
              </a:extLst>
            </a:blip>
            <a:srcRect t="7668" b="2846"/>
            <a:stretch>
              <a:fillRect/>
            </a:stretch>
          </p:blipFill>
          <p:spPr bwMode="auto">
            <a:xfrm>
              <a:off x="539552" y="1223169"/>
              <a:ext cx="4319999"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descr="C:\Program Files\Tencent\QQ\Users\734587669\Image\C2C\I%2RYVP4Z})Z{E]3%JU{{EI.jpg"/>
            <p:cNvPicPr preferRelativeResize="0">
              <a:picLocks noChangeArrowheads="1"/>
            </p:cNvPicPr>
            <p:nvPr/>
          </p:nvPicPr>
          <p:blipFill rotWithShape="1">
            <a:blip r:embed="rId7">
              <a:extLst>
                <a:ext uri="{28A0092B-C50C-407E-A947-70E740481C1C}">
                  <a14:useLocalDpi xmlns:a14="http://schemas.microsoft.com/office/drawing/2010/main" val="0"/>
                </a:ext>
              </a:extLst>
            </a:blip>
            <a:srcRect t="7668" b="2846"/>
            <a:stretch>
              <a:fillRect/>
            </a:stretch>
          </p:blipFill>
          <p:spPr bwMode="auto">
            <a:xfrm>
              <a:off x="4824001" y="1223169"/>
              <a:ext cx="4319999"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矩形 39"/>
          <p:cNvSpPr/>
          <p:nvPr/>
        </p:nvSpPr>
        <p:spPr>
          <a:xfrm>
            <a:off x="1481093" y="6093296"/>
            <a:ext cx="5262979" cy="417358"/>
          </a:xfrm>
          <a:prstGeom prst="rect">
            <a:avLst/>
          </a:prstGeom>
        </p:spPr>
        <p:txBody>
          <a:bodyPr wrap="none">
            <a:spAutoFit/>
          </a:bodyPr>
          <a:lstStyle/>
          <a:p>
            <a:pPr algn="just">
              <a:lnSpc>
                <a:spcPct val="130000"/>
              </a:lnSpc>
            </a:pPr>
            <a:r>
              <a:rPr lang="zh-CN" altLang="en-US"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频带宽，能量强、分布范围大、即不规则也非随机</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41" name="矩形 40"/>
          <p:cNvSpPr/>
          <p:nvPr/>
        </p:nvSpPr>
        <p:spPr>
          <a:xfrm>
            <a:off x="6960096" y="6093296"/>
            <a:ext cx="4570482" cy="369332"/>
          </a:xfrm>
          <a:prstGeom prst="rect">
            <a:avLst/>
          </a:prstGeom>
        </p:spPr>
        <p:txBody>
          <a:bodyPr wrap="none">
            <a:spAutoFit/>
          </a:bodyPr>
          <a:lstStyle/>
          <a:p>
            <a:r>
              <a:rPr lang="zh-CN" altLang="en-US"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严重影响成像质量，</a:t>
            </a:r>
            <a:r>
              <a:rPr lang="zh-CN" altLang="en-US" kern="100" dirty="0"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信号噪声彻底</a:t>
            </a:r>
            <a:r>
              <a:rPr lang="zh-CN" altLang="en-US" kern="100"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分离困难</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8953520" y="139212"/>
            <a:ext cx="2989399"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9" name="矩形 18"/>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10</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452398" y="1857364"/>
            <a:ext cx="4534815" cy="3307549"/>
            <a:chOff x="652059" y="1967169"/>
            <a:chExt cx="5347929" cy="3464105"/>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2059" y="1967169"/>
              <a:ext cx="5347929" cy="3464105"/>
            </a:xfrm>
            <a:prstGeom prst="rect">
              <a:avLst/>
            </a:prstGeom>
            <a:ln w="25400">
              <a:solidFill>
                <a:schemeClr val="bg1">
                  <a:lumMod val="65000"/>
                </a:schemeClr>
              </a:solidFill>
            </a:ln>
          </p:spPr>
        </p:pic>
        <p:sp>
          <p:nvSpPr>
            <p:cNvPr id="9" name="矩形 8"/>
            <p:cNvSpPr/>
            <p:nvPr/>
          </p:nvSpPr>
          <p:spPr>
            <a:xfrm>
              <a:off x="2279576" y="3068959"/>
              <a:ext cx="2160240" cy="17785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407368" y="729347"/>
            <a:ext cx="11449272" cy="646331"/>
          </a:xfrm>
          <a:prstGeom prst="rect">
            <a:avLst/>
          </a:prstGeom>
        </p:spPr>
        <p:txBody>
          <a:bodyPr wrap="square">
            <a:spAutoFit/>
          </a:bodyPr>
          <a:lstStyle/>
          <a:p>
            <a:pPr indent="304800" algn="just" fontAlgn="base">
              <a:lnSpc>
                <a:spcPct val="150000"/>
              </a:lnSpc>
            </a:pPr>
            <a:r>
              <a:rPr lang="zh-CN" altLang="en-US" sz="2400" kern="100" dirty="0">
                <a:solidFill>
                  <a:srgbClr val="000000"/>
                </a:solidFill>
                <a:latin typeface="微软雅黑" panose="020B0503020204020204" pitchFamily="34" charset="-122"/>
                <a:ea typeface="微软雅黑" panose="020B0503020204020204" pitchFamily="34" charset="-122"/>
              </a:rPr>
              <a:t> 本模块要控制</a:t>
            </a:r>
            <a:r>
              <a:rPr lang="zh-CN" altLang="en-US" sz="2400" kern="100" dirty="0" smtClean="0">
                <a:solidFill>
                  <a:srgbClr val="000000"/>
                </a:solidFill>
                <a:latin typeface="微软雅黑" panose="020B0503020204020204" pitchFamily="34" charset="-122"/>
                <a:ea typeface="微软雅黑" panose="020B0503020204020204" pitchFamily="34" charset="-122"/>
              </a:rPr>
              <a:t>好噪声压制</a:t>
            </a:r>
            <a:r>
              <a:rPr lang="zh-CN" altLang="en-US" sz="2400" kern="100" dirty="0">
                <a:solidFill>
                  <a:srgbClr val="000000"/>
                </a:solidFill>
                <a:latin typeface="微软雅黑" panose="020B0503020204020204" pitchFamily="34" charset="-122"/>
                <a:ea typeface="微软雅黑" panose="020B0503020204020204" pitchFamily="34" charset="-122"/>
              </a:rPr>
              <a:t>区域，能量统计更准确，避免非强能量</a:t>
            </a:r>
            <a:r>
              <a:rPr lang="zh-CN" altLang="en-US" sz="2400" kern="100" dirty="0" smtClean="0">
                <a:solidFill>
                  <a:srgbClr val="000000"/>
                </a:solidFill>
                <a:latin typeface="微软雅黑" panose="020B0503020204020204" pitchFamily="34" charset="-122"/>
                <a:ea typeface="微软雅黑" panose="020B0503020204020204" pitchFamily="34" charset="-122"/>
              </a:rPr>
              <a:t>区域噪声被</a:t>
            </a:r>
            <a:r>
              <a:rPr lang="zh-CN" altLang="en-US" sz="2400" kern="100" dirty="0">
                <a:solidFill>
                  <a:srgbClr val="000000"/>
                </a:solidFill>
                <a:latin typeface="微软雅黑" panose="020B0503020204020204" pitchFamily="34" charset="-122"/>
                <a:ea typeface="微软雅黑" panose="020B0503020204020204" pitchFamily="34" charset="-122"/>
              </a:rPr>
              <a:t>压制。</a:t>
            </a:r>
            <a:endParaRPr lang="zh-CN" altLang="zh-CN" sz="2400" dirty="0">
              <a:latin typeface="微软雅黑" panose="020B0503020204020204" pitchFamily="34" charset="-122"/>
              <a:ea typeface="微软雅黑" panose="020B0503020204020204" pitchFamily="34" charset="-122"/>
            </a:endParaRPr>
          </a:p>
        </p:txBody>
      </p:sp>
      <p:sp>
        <p:nvSpPr>
          <p:cNvPr id="14" name="TextBox 2"/>
          <p:cNvSpPr txBox="1">
            <a:spLocks noChangeArrowheads="1"/>
          </p:cNvSpPr>
          <p:nvPr/>
        </p:nvSpPr>
        <p:spPr bwMode="auto">
          <a:xfrm>
            <a:off x="5447928" y="6381328"/>
            <a:ext cx="1440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前</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5" name="TextBox 2"/>
          <p:cNvSpPr txBox="1">
            <a:spLocks noChangeArrowheads="1"/>
          </p:cNvSpPr>
          <p:nvPr/>
        </p:nvSpPr>
        <p:spPr bwMode="auto">
          <a:xfrm>
            <a:off x="7897068" y="6381328"/>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后</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6" name="TextBox 2"/>
          <p:cNvSpPr txBox="1">
            <a:spLocks noChangeArrowheads="1"/>
          </p:cNvSpPr>
          <p:nvPr/>
        </p:nvSpPr>
        <p:spPr bwMode="auto">
          <a:xfrm>
            <a:off x="9841284" y="6381328"/>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输出强</a:t>
            </a:r>
            <a:r>
              <a:rPr lang="zh-CN" altLang="en-US" kern="100" dirty="0" smtClean="0">
                <a:solidFill>
                  <a:srgbClr val="000000"/>
                </a:solidFill>
                <a:latin typeface="微软雅黑" panose="020B0503020204020204" pitchFamily="34" charset="-122"/>
                <a:ea typeface="微软雅黑" panose="020B0503020204020204" pitchFamily="34" charset="-122"/>
              </a:rPr>
              <a:t>能量噪声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 name="TextBox 2"/>
          <p:cNvSpPr txBox="1">
            <a:spLocks noChangeArrowheads="1"/>
          </p:cNvSpPr>
          <p:nvPr/>
        </p:nvSpPr>
        <p:spPr bwMode="auto">
          <a:xfrm>
            <a:off x="2257464" y="5301208"/>
            <a:ext cx="1966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控制好重要参数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grpSp>
        <p:nvGrpSpPr>
          <p:cNvPr id="3" name="组合 23"/>
          <p:cNvGrpSpPr/>
          <p:nvPr/>
        </p:nvGrpSpPr>
        <p:grpSpPr>
          <a:xfrm>
            <a:off x="5087888" y="1556792"/>
            <a:ext cx="6840760" cy="2256342"/>
            <a:chOff x="5087888" y="1628800"/>
            <a:chExt cx="6840760" cy="4032448"/>
          </a:xfrm>
        </p:grpSpPr>
        <p:grpSp>
          <p:nvGrpSpPr>
            <p:cNvPr id="7" name="组合 1"/>
            <p:cNvGrpSpPr/>
            <p:nvPr/>
          </p:nvGrpSpPr>
          <p:grpSpPr>
            <a:xfrm>
              <a:off x="5087888" y="1628800"/>
              <a:ext cx="6840760" cy="4032448"/>
              <a:chOff x="-4273152" y="1032320"/>
              <a:chExt cx="20895785" cy="5770340"/>
            </a:xfrm>
          </p:grpSpPr>
          <p:pic>
            <p:nvPicPr>
              <p:cNvPr id="66562" name="图片 1" descr="Snap3.jpg"/>
              <p:cNvPicPr preferRelativeResize="0"/>
              <p:nvPr/>
            </p:nvPicPr>
            <p:blipFill>
              <a:blip r:embed="rId2" cstate="print">
                <a:extLst>
                  <a:ext uri="{28A0092B-C50C-407E-A947-70E740481C1C}">
                    <a14:useLocalDpi xmlns:a14="http://schemas.microsoft.com/office/drawing/2010/main" val="0"/>
                  </a:ext>
                </a:extLst>
              </a:blip>
              <a:srcRect/>
              <a:stretch>
                <a:fillRect/>
              </a:stretch>
            </p:blipFill>
            <p:spPr bwMode="auto">
              <a:xfrm>
                <a:off x="-4273152" y="1043210"/>
                <a:ext cx="72009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 descr="Snap2.jpg"/>
              <p:cNvPicPr preferRelativeResize="0"/>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1043210"/>
                <a:ext cx="72009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descr="Snap1.jpg"/>
              <p:cNvPicPr preferRelativeResize="0"/>
              <p:nvPr/>
            </p:nvPicPr>
            <p:blipFill>
              <a:blip r:embed="rId4" cstate="print">
                <a:extLst>
                  <a:ext uri="{28A0092B-C50C-407E-A947-70E740481C1C}">
                    <a14:useLocalDpi xmlns:a14="http://schemas.microsoft.com/office/drawing/2010/main" val="0"/>
                  </a:ext>
                </a:extLst>
              </a:blip>
              <a:srcRect/>
              <a:stretch>
                <a:fillRect/>
              </a:stretch>
            </p:blipFill>
            <p:spPr bwMode="auto">
              <a:xfrm>
                <a:off x="9421733" y="1032320"/>
                <a:ext cx="72009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 name="直接箭头连接符 5"/>
            <p:cNvCxnSpPr/>
            <p:nvPr/>
          </p:nvCxnSpPr>
          <p:spPr>
            <a:xfrm flipH="1">
              <a:off x="10456956" y="2564904"/>
              <a:ext cx="303798" cy="2962606"/>
            </a:xfrm>
            <a:prstGeom prst="straightConnector1">
              <a:avLst/>
            </a:prstGeom>
            <a:ln>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10760754" y="2564904"/>
              <a:ext cx="259342" cy="2921496"/>
            </a:xfrm>
            <a:prstGeom prst="straightConnector1">
              <a:avLst/>
            </a:prstGeom>
            <a:ln>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grpSp>
      <p:grpSp>
        <p:nvGrpSpPr>
          <p:cNvPr id="10" name="组合 26"/>
          <p:cNvGrpSpPr/>
          <p:nvPr/>
        </p:nvGrpSpPr>
        <p:grpSpPr>
          <a:xfrm>
            <a:off x="5087888" y="4149080"/>
            <a:ext cx="6840760" cy="2284686"/>
            <a:chOff x="672326" y="637330"/>
            <a:chExt cx="8686300" cy="3600000"/>
          </a:xfrm>
        </p:grpSpPr>
        <p:pic>
          <p:nvPicPr>
            <p:cNvPr id="28" name="图片 1" descr="Snap4.jpg"/>
            <p:cNvPicPr preferRelativeResize="0"/>
            <p:nvPr/>
          </p:nvPicPr>
          <p:blipFill>
            <a:blip r:embed="rId5" cstate="print">
              <a:extLst>
                <a:ext uri="{28A0092B-C50C-407E-A947-70E740481C1C}">
                  <a14:useLocalDpi xmlns:a14="http://schemas.microsoft.com/office/drawing/2010/main" val="0"/>
                </a:ext>
              </a:extLst>
            </a:blip>
            <a:srcRect/>
            <a:stretch>
              <a:fillRect/>
            </a:stretch>
          </p:blipFill>
          <p:spPr bwMode="auto">
            <a:xfrm>
              <a:off x="672326" y="637330"/>
              <a:ext cx="288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 descr="Snap1.jpg"/>
            <p:cNvPicPr preferRelativeResize="0"/>
            <p:nvPr/>
          </p:nvPicPr>
          <p:blipFill>
            <a:blip r:embed="rId6" cstate="print">
              <a:extLst>
                <a:ext uri="{28A0092B-C50C-407E-A947-70E740481C1C}">
                  <a14:useLocalDpi xmlns:a14="http://schemas.microsoft.com/office/drawing/2010/main" val="0"/>
                </a:ext>
              </a:extLst>
            </a:blip>
            <a:srcRect/>
            <a:stretch>
              <a:fillRect/>
            </a:stretch>
          </p:blipFill>
          <p:spPr bwMode="auto">
            <a:xfrm>
              <a:off x="3575476" y="637330"/>
              <a:ext cx="288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1" descr="Snap6.jpg"/>
            <p:cNvPicPr preferRelativeResize="0"/>
            <p:nvPr/>
          </p:nvPicPr>
          <p:blipFill>
            <a:blip r:embed="rId7" cstate="print">
              <a:extLst>
                <a:ext uri="{28A0092B-C50C-407E-A947-70E740481C1C}">
                  <a14:useLocalDpi xmlns:a14="http://schemas.microsoft.com/office/drawing/2010/main" val="0"/>
                </a:ext>
              </a:extLst>
            </a:blip>
            <a:srcRect/>
            <a:stretch>
              <a:fillRect/>
            </a:stretch>
          </p:blipFill>
          <p:spPr bwMode="auto">
            <a:xfrm>
              <a:off x="6478626" y="637330"/>
              <a:ext cx="288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2"/>
          <p:cNvSpPr txBox="1">
            <a:spLocks noChangeArrowheads="1"/>
          </p:cNvSpPr>
          <p:nvPr/>
        </p:nvSpPr>
        <p:spPr bwMode="auto">
          <a:xfrm>
            <a:off x="5519936" y="3789040"/>
            <a:ext cx="1440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前</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2" name="TextBox 2"/>
          <p:cNvSpPr txBox="1">
            <a:spLocks noChangeArrowheads="1"/>
          </p:cNvSpPr>
          <p:nvPr/>
        </p:nvSpPr>
        <p:spPr bwMode="auto">
          <a:xfrm>
            <a:off x="7969076" y="3789040"/>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后</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3" name="TextBox 2"/>
          <p:cNvSpPr txBox="1">
            <a:spLocks noChangeArrowheads="1"/>
          </p:cNvSpPr>
          <p:nvPr/>
        </p:nvSpPr>
        <p:spPr bwMode="auto">
          <a:xfrm>
            <a:off x="9913292" y="3789040"/>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输出强</a:t>
            </a:r>
            <a:r>
              <a:rPr lang="zh-CN" altLang="en-US" kern="100" dirty="0" smtClean="0">
                <a:solidFill>
                  <a:srgbClr val="000000"/>
                </a:solidFill>
                <a:latin typeface="微软雅黑" panose="020B0503020204020204" pitchFamily="34" charset="-122"/>
                <a:ea typeface="微软雅黑" panose="020B0503020204020204" pitchFamily="34" charset="-122"/>
              </a:rPr>
              <a:t>能量噪声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1775520" y="5292825"/>
            <a:ext cx="360040" cy="3777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8953520" y="139212"/>
            <a:ext cx="2989399"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27" name="矩形 26"/>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10</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551384" y="1772816"/>
            <a:ext cx="3960440" cy="3888432"/>
            <a:chOff x="690985" y="666478"/>
            <a:chExt cx="7200000" cy="4320000"/>
          </a:xfrm>
        </p:grpSpPr>
        <p:pic>
          <p:nvPicPr>
            <p:cNvPr id="5" name="图片 2" descr="Snap8.jpg"/>
            <p:cNvPicPr preferRelativeResize="0"/>
            <p:nvPr/>
          </p:nvPicPr>
          <p:blipFill>
            <a:blip r:embed="rId1">
              <a:extLst>
                <a:ext uri="{28A0092B-C50C-407E-A947-70E740481C1C}">
                  <a14:useLocalDpi xmlns:a14="http://schemas.microsoft.com/office/drawing/2010/main" val="0"/>
                </a:ext>
              </a:extLst>
            </a:blip>
            <a:srcRect/>
            <a:stretch>
              <a:fillRect/>
            </a:stretch>
          </p:blipFill>
          <p:spPr bwMode="auto">
            <a:xfrm>
              <a:off x="690985" y="666478"/>
              <a:ext cx="3600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2" descr="Snap13.jpg"/>
            <p:cNvPicPr preferRelativeResize="0"/>
            <p:nvPr/>
          </p:nvPicPr>
          <p:blipFill>
            <a:blip r:embed="rId2">
              <a:extLst>
                <a:ext uri="{28A0092B-C50C-407E-A947-70E740481C1C}">
                  <a14:useLocalDpi xmlns:a14="http://schemas.microsoft.com/office/drawing/2010/main" val="0"/>
                </a:ext>
              </a:extLst>
            </a:blip>
            <a:srcRect/>
            <a:stretch>
              <a:fillRect/>
            </a:stretch>
          </p:blipFill>
          <p:spPr bwMode="auto">
            <a:xfrm>
              <a:off x="4290985" y="666478"/>
              <a:ext cx="3600000"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1"/>
          <p:cNvGrpSpPr/>
          <p:nvPr/>
        </p:nvGrpSpPr>
        <p:grpSpPr>
          <a:xfrm>
            <a:off x="4511824" y="1772816"/>
            <a:ext cx="7344816" cy="3888432"/>
            <a:chOff x="6108510" y="1628800"/>
            <a:chExt cx="5087548" cy="3888432"/>
          </a:xfrm>
        </p:grpSpPr>
        <p:pic>
          <p:nvPicPr>
            <p:cNvPr id="7" name="图片 1" descr="Snap4.jpg"/>
            <p:cNvPicPr preferRelativeResize="0"/>
            <p:nvPr/>
          </p:nvPicPr>
          <p:blipFill>
            <a:blip r:embed="rId3">
              <a:extLst>
                <a:ext uri="{28A0092B-C50C-407E-A947-70E740481C1C}">
                  <a14:useLocalDpi xmlns:a14="http://schemas.microsoft.com/office/drawing/2010/main" val="0"/>
                </a:ext>
              </a:extLst>
            </a:blip>
            <a:srcRect/>
            <a:stretch>
              <a:fillRect/>
            </a:stretch>
          </p:blipFill>
          <p:spPr bwMode="auto">
            <a:xfrm>
              <a:off x="6108510" y="1628800"/>
              <a:ext cx="254377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descr="Snap6.jpg"/>
            <p:cNvPicPr preferRelativeResize="0"/>
            <p:nvPr/>
          </p:nvPicPr>
          <p:blipFill>
            <a:blip r:embed="rId4">
              <a:extLst>
                <a:ext uri="{28A0092B-C50C-407E-A947-70E740481C1C}">
                  <a14:useLocalDpi xmlns:a14="http://schemas.microsoft.com/office/drawing/2010/main" val="0"/>
                </a:ext>
              </a:extLst>
            </a:blip>
            <a:srcRect/>
            <a:stretch>
              <a:fillRect/>
            </a:stretch>
          </p:blipFill>
          <p:spPr bwMode="auto">
            <a:xfrm>
              <a:off x="8652284" y="1628800"/>
              <a:ext cx="2543774"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矩形 11"/>
          <p:cNvSpPr/>
          <p:nvPr/>
        </p:nvSpPr>
        <p:spPr>
          <a:xfrm>
            <a:off x="407368" y="729347"/>
            <a:ext cx="11449272" cy="646331"/>
          </a:xfrm>
          <a:prstGeom prst="rect">
            <a:avLst/>
          </a:prstGeom>
        </p:spPr>
        <p:txBody>
          <a:bodyPr wrap="square">
            <a:spAutoFit/>
          </a:bodyPr>
          <a:lstStyle/>
          <a:p>
            <a:pPr indent="304800" algn="just" fontAlgn="base">
              <a:lnSpc>
                <a:spcPct val="150000"/>
              </a:lnSpc>
            </a:pPr>
            <a:r>
              <a:rPr lang="zh-CN" altLang="en-US" sz="2400" kern="100" dirty="0">
                <a:solidFill>
                  <a:srgbClr val="000000"/>
                </a:solidFill>
                <a:latin typeface="微软雅黑" panose="020B0503020204020204" pitchFamily="34" charset="-122"/>
                <a:ea typeface="微软雅黑" panose="020B0503020204020204" pitchFamily="34" charset="-122"/>
              </a:rPr>
              <a:t> 本模块要控制</a:t>
            </a:r>
            <a:r>
              <a:rPr lang="zh-CN" altLang="en-US" sz="2400" kern="100" dirty="0" smtClean="0">
                <a:solidFill>
                  <a:srgbClr val="000000"/>
                </a:solidFill>
                <a:latin typeface="微软雅黑" panose="020B0503020204020204" pitchFamily="34" charset="-122"/>
                <a:ea typeface="微软雅黑" panose="020B0503020204020204" pitchFamily="34" charset="-122"/>
              </a:rPr>
              <a:t>好噪声压制</a:t>
            </a:r>
            <a:r>
              <a:rPr lang="zh-CN" altLang="en-US" sz="2400" kern="100" dirty="0">
                <a:solidFill>
                  <a:srgbClr val="000000"/>
                </a:solidFill>
                <a:latin typeface="微软雅黑" panose="020B0503020204020204" pitchFamily="34" charset="-122"/>
                <a:ea typeface="微软雅黑" panose="020B0503020204020204" pitchFamily="34" charset="-122"/>
              </a:rPr>
              <a:t>区域，能量统计更准确，避免非强能量</a:t>
            </a:r>
            <a:r>
              <a:rPr lang="zh-CN" altLang="en-US" sz="2400" kern="100" dirty="0" smtClean="0">
                <a:solidFill>
                  <a:srgbClr val="000000"/>
                </a:solidFill>
                <a:latin typeface="微软雅黑" panose="020B0503020204020204" pitchFamily="34" charset="-122"/>
                <a:ea typeface="微软雅黑" panose="020B0503020204020204" pitchFamily="34" charset="-122"/>
              </a:rPr>
              <a:t>区域噪声被</a:t>
            </a:r>
            <a:r>
              <a:rPr lang="zh-CN" altLang="en-US" sz="2400" kern="100" dirty="0">
                <a:solidFill>
                  <a:srgbClr val="000000"/>
                </a:solidFill>
                <a:latin typeface="微软雅黑" panose="020B0503020204020204" pitchFamily="34" charset="-122"/>
                <a:ea typeface="微软雅黑" panose="020B0503020204020204" pitchFamily="34" charset="-122"/>
              </a:rPr>
              <a:t>压制。</a:t>
            </a:r>
            <a:endParaRPr lang="zh-CN" altLang="zh-CN" sz="2400" dirty="0">
              <a:latin typeface="微软雅黑" panose="020B0503020204020204" pitchFamily="34" charset="-122"/>
              <a:ea typeface="微软雅黑" panose="020B0503020204020204" pitchFamily="34" charset="-122"/>
            </a:endParaRPr>
          </a:p>
        </p:txBody>
      </p:sp>
      <p:sp>
        <p:nvSpPr>
          <p:cNvPr id="13" name="TextBox 2"/>
          <p:cNvSpPr txBox="1">
            <a:spLocks noChangeArrowheads="1"/>
          </p:cNvSpPr>
          <p:nvPr/>
        </p:nvSpPr>
        <p:spPr bwMode="auto">
          <a:xfrm>
            <a:off x="839465" y="5723964"/>
            <a:ext cx="1440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前</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4" name="TextBox 2"/>
          <p:cNvSpPr txBox="1">
            <a:spLocks noChangeArrowheads="1"/>
          </p:cNvSpPr>
          <p:nvPr/>
        </p:nvSpPr>
        <p:spPr bwMode="auto">
          <a:xfrm>
            <a:off x="2855640" y="5723964"/>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后</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5" name="TextBox 2"/>
          <p:cNvSpPr txBox="1">
            <a:spLocks noChangeArrowheads="1"/>
          </p:cNvSpPr>
          <p:nvPr/>
        </p:nvSpPr>
        <p:spPr bwMode="auto">
          <a:xfrm>
            <a:off x="5591944" y="5692432"/>
            <a:ext cx="19441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前叠加</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6" name="TextBox 2"/>
          <p:cNvSpPr txBox="1">
            <a:spLocks noChangeArrowheads="1"/>
          </p:cNvSpPr>
          <p:nvPr/>
        </p:nvSpPr>
        <p:spPr bwMode="auto">
          <a:xfrm>
            <a:off x="9409236" y="5692432"/>
            <a:ext cx="1799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后叠加</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8" name="矩形 17"/>
          <p:cNvSpPr/>
          <p:nvPr/>
        </p:nvSpPr>
        <p:spPr>
          <a:xfrm>
            <a:off x="8953520" y="139212"/>
            <a:ext cx="2989399"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7" name="矩形 16"/>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10</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810916" y="698825"/>
            <a:ext cx="11214438" cy="1015663"/>
          </a:xfrm>
          <a:prstGeom prst="rect">
            <a:avLst/>
          </a:prstGeom>
        </p:spPr>
        <p:txBody>
          <a:bodyPr wrap="square">
            <a:spAutoFit/>
          </a:bodyPr>
          <a:lstStyle/>
          <a:p>
            <a:pPr>
              <a:lnSpc>
                <a:spcPct val="125000"/>
              </a:lnSpc>
            </a:pPr>
            <a:r>
              <a:rPr lang="zh-CN" altLang="en-US" sz="2400" b="1" dirty="0" smtClean="0">
                <a:latin typeface="微软雅黑" panose="020B0503020204020204" pitchFamily="34" charset="-122"/>
                <a:ea typeface="微软雅黑" panose="020B0503020204020204" pitchFamily="34" charset="-122"/>
              </a:rPr>
              <a:t>      以叠前噪声压制流程为主线，针对不同种类的地震数据，介绍</a:t>
            </a:r>
            <a:r>
              <a:rPr lang="zh-CN" altLang="en-US" sz="2400" b="1" dirty="0">
                <a:latin typeface="微软雅黑" panose="020B0503020204020204" pitchFamily="34" charset="-122"/>
                <a:ea typeface="微软雅黑" panose="020B0503020204020204" pitchFamily="34" charset="-122"/>
              </a:rPr>
              <a:t>规则</a:t>
            </a:r>
            <a:r>
              <a:rPr lang="zh-CN" altLang="en-US" sz="2400" b="1" dirty="0" smtClean="0">
                <a:latin typeface="微软雅黑" panose="020B0503020204020204" pitchFamily="34" charset="-122"/>
                <a:ea typeface="微软雅黑" panose="020B0503020204020204" pitchFamily="34" charset="-122"/>
              </a:rPr>
              <a:t>噪声产生机理、压制方法、应用效果、适应能力、效果评价、横向对比、进一步发展等问题。</a:t>
            </a:r>
            <a:endParaRPr lang="zh-CN" altLang="en-US" sz="2400" b="1" dirty="0" smtClean="0">
              <a:solidFill>
                <a:srgbClr val="3366FF"/>
              </a:solidFill>
              <a:latin typeface="微软雅黑" panose="020B0503020204020204" pitchFamily="34" charset="-122"/>
              <a:ea typeface="微软雅黑" panose="020B0503020204020204" pitchFamily="34" charset="-122"/>
            </a:endParaRPr>
          </a:p>
        </p:txBody>
      </p:sp>
      <p:grpSp>
        <p:nvGrpSpPr>
          <p:cNvPr id="2" name="组合 32"/>
          <p:cNvGrpSpPr/>
          <p:nvPr/>
        </p:nvGrpSpPr>
        <p:grpSpPr bwMode="auto">
          <a:xfrm>
            <a:off x="4238612" y="2071678"/>
            <a:ext cx="2428890" cy="3635494"/>
            <a:chOff x="4525776" y="3436727"/>
            <a:chExt cx="2074497" cy="3343498"/>
          </a:xfrm>
        </p:grpSpPr>
        <p:sp>
          <p:nvSpPr>
            <p:cNvPr id="53" name="TextBox 35"/>
            <p:cNvSpPr txBox="1">
              <a:spLocks noChangeArrowheads="1"/>
            </p:cNvSpPr>
            <p:nvPr/>
          </p:nvSpPr>
          <p:spPr bwMode="auto">
            <a:xfrm>
              <a:off x="4546414" y="3436727"/>
              <a:ext cx="2038350" cy="255587"/>
            </a:xfrm>
            <a:prstGeom prst="rect">
              <a:avLst/>
            </a:prstGeom>
            <a:gradFill rotWithShape="1">
              <a:gsLst>
                <a:gs pos="0">
                  <a:srgbClr val="D2D2D2"/>
                </a:gs>
                <a:gs pos="50000">
                  <a:srgbClr val="D9D9D9"/>
                </a:gs>
                <a:gs pos="100000">
                  <a:srgbClr val="D9D9D9"/>
                </a:gs>
              </a:gsLst>
              <a:lin ang="5400000"/>
            </a:gradFill>
            <a:ln w="6350" algn="ctr">
              <a:solidFill>
                <a:srgbClr val="A5A5A5"/>
              </a:solidFill>
              <a:miter lim="800000"/>
              <a:tailEnd type="arrow" w="med" len="med"/>
            </a:ln>
          </p:spPr>
          <p:txBody>
            <a:bodyPr/>
            <a:lstStyle/>
            <a:p>
              <a:pPr algn="ctr" eaLnBrk="1" hangingPunct="1"/>
              <a:r>
                <a:rPr lang="zh-CN" altLang="en-US" sz="1400" dirty="0" smtClean="0">
                  <a:solidFill>
                    <a:srgbClr val="000000"/>
                  </a:solidFill>
                  <a:latin typeface="Arial Narrow" panose="020B0606020202030204" pitchFamily="34" charset="0"/>
                  <a:ea typeface="黑体" panose="02010609060101010101" pitchFamily="49" charset="-122"/>
                </a:rPr>
                <a:t>静</a:t>
              </a:r>
              <a:r>
                <a:rPr lang="zh-CN" altLang="en-US" sz="1400" dirty="0" smtClean="0">
                  <a:solidFill>
                    <a:srgbClr val="000000"/>
                  </a:solidFill>
                  <a:latin typeface="微软雅黑" panose="020B0503020204020204" pitchFamily="34" charset="-122"/>
                  <a:ea typeface="黑体" panose="02010609060101010101" pitchFamily="49" charset="-122"/>
                </a:rPr>
                <a:t>校</a:t>
              </a:r>
              <a:r>
                <a:rPr lang="zh-CN" altLang="en-US" sz="1400" dirty="0" smtClean="0">
                  <a:solidFill>
                    <a:srgbClr val="000000"/>
                  </a:solidFill>
                  <a:latin typeface="Arial Narrow" panose="020B0606020202030204" pitchFamily="34" charset="0"/>
                  <a:ea typeface="黑体" panose="02010609060101010101" pitchFamily="49" charset="-122"/>
                </a:rPr>
                <a:t>正处理</a:t>
              </a:r>
              <a:endParaRPr lang="zh-CN" altLang="en-US" sz="1400" dirty="0">
                <a:solidFill>
                  <a:srgbClr val="000000"/>
                </a:solidFill>
                <a:latin typeface="Arial Narrow" panose="020B0606020202030204" pitchFamily="34" charset="0"/>
                <a:ea typeface="黑体" panose="02010609060101010101" pitchFamily="49" charset="-122"/>
              </a:endParaRPr>
            </a:p>
          </p:txBody>
        </p:sp>
        <p:sp>
          <p:nvSpPr>
            <p:cNvPr id="57" name="TextBox 37"/>
            <p:cNvSpPr txBox="1">
              <a:spLocks noChangeArrowheads="1"/>
            </p:cNvSpPr>
            <p:nvPr/>
          </p:nvSpPr>
          <p:spPr bwMode="auto">
            <a:xfrm>
              <a:off x="4546414" y="3894150"/>
              <a:ext cx="2038350" cy="433388"/>
            </a:xfrm>
            <a:prstGeom prst="rect">
              <a:avLst/>
            </a:prstGeom>
            <a:gradFill rotWithShape="1">
              <a:gsLst>
                <a:gs pos="0">
                  <a:srgbClr val="F7BDA4"/>
                </a:gs>
                <a:gs pos="50000">
                  <a:srgbClr val="F5B195"/>
                </a:gs>
                <a:gs pos="100000">
                  <a:srgbClr val="F8A581"/>
                </a:gs>
              </a:gsLst>
              <a:lin ang="5400000"/>
            </a:gradFill>
            <a:ln w="6350" algn="ctr">
              <a:solidFill>
                <a:srgbClr val="ED7D31"/>
              </a:solidFill>
              <a:miter lim="800000"/>
              <a:tailEnd type="arrow" w="med" len="med"/>
            </a:ln>
          </p:spPr>
          <p:txBody>
            <a:bodyPr/>
            <a:lstStyle/>
            <a:p>
              <a:pPr algn="ctr" eaLnBrk="1" hangingPunct="1"/>
              <a:r>
                <a:rPr lang="en-US" altLang="zh-CN" sz="1400" dirty="0">
                  <a:solidFill>
                    <a:srgbClr val="000000"/>
                  </a:solidFill>
                  <a:latin typeface="Arial Narrow" panose="020B0606020202030204" pitchFamily="34" charset="0"/>
                  <a:ea typeface="黑体" panose="02010609060101010101" pitchFamily="49" charset="-122"/>
                </a:rPr>
                <a:t>50Hz</a:t>
              </a:r>
              <a:r>
                <a:rPr lang="zh-CN" altLang="en-US" sz="1400" dirty="0">
                  <a:solidFill>
                    <a:srgbClr val="000000"/>
                  </a:solidFill>
                  <a:latin typeface="Arial Narrow" panose="020B0606020202030204" pitchFamily="34" charset="0"/>
                  <a:ea typeface="黑体" panose="02010609060101010101" pitchFamily="49" charset="-122"/>
                </a:rPr>
                <a:t>工业电</a:t>
              </a:r>
              <a:r>
                <a:rPr lang="zh-CN" altLang="en-US" sz="1400" dirty="0" smtClean="0">
                  <a:solidFill>
                    <a:srgbClr val="000000"/>
                  </a:solidFill>
                  <a:latin typeface="Arial Narrow" panose="020B0606020202030204" pitchFamily="34" charset="0"/>
                  <a:ea typeface="黑体" panose="02010609060101010101" pitchFamily="49" charset="-122"/>
                </a:rPr>
                <a:t>干扰压制</a:t>
              </a:r>
              <a:endParaRPr lang="en-US" altLang="zh-CN" sz="1400" dirty="0">
                <a:solidFill>
                  <a:srgbClr val="000000"/>
                </a:solidFill>
                <a:latin typeface="Arial Narrow" panose="020B0606020202030204" pitchFamily="34" charset="0"/>
                <a:ea typeface="黑体" panose="02010609060101010101" pitchFamily="49" charset="-122"/>
              </a:endParaRPr>
            </a:p>
            <a:p>
              <a:pPr algn="ctr" eaLnBrk="1" hangingPunct="1"/>
              <a:r>
                <a:rPr lang="zh-CN" altLang="en-US" sz="1400" dirty="0">
                  <a:solidFill>
                    <a:srgbClr val="0000FF"/>
                  </a:solidFill>
                  <a:latin typeface="Arial Narrow" panose="020B0606020202030204" pitchFamily="34" charset="0"/>
                  <a:ea typeface="黑体" panose="02010609060101010101" pitchFamily="49" charset="-122"/>
                </a:rPr>
                <a:t>（</a:t>
              </a:r>
              <a:r>
                <a:rPr lang="zh-CN" altLang="en-US" sz="1400" dirty="0" smtClean="0">
                  <a:solidFill>
                    <a:srgbClr val="0000FF"/>
                  </a:solidFill>
                  <a:latin typeface="Arial Narrow" panose="020B0606020202030204" pitchFamily="34" charset="0"/>
                  <a:ea typeface="黑体" panose="02010609060101010101" pitchFamily="49" charset="-122"/>
                </a:rPr>
                <a:t>分类，分频）</a:t>
              </a:r>
              <a:endParaRPr lang="zh-CN" altLang="en-US" sz="1400" dirty="0">
                <a:solidFill>
                  <a:srgbClr val="0000FF"/>
                </a:solidFill>
                <a:latin typeface="Arial Narrow" panose="020B0606020202030204" pitchFamily="34" charset="0"/>
                <a:ea typeface="黑体" panose="02010609060101010101" pitchFamily="49" charset="-122"/>
              </a:endParaRPr>
            </a:p>
          </p:txBody>
        </p:sp>
        <p:sp>
          <p:nvSpPr>
            <p:cNvPr id="59" name="TextBox 22"/>
            <p:cNvSpPr txBox="1">
              <a:spLocks noChangeArrowheads="1"/>
            </p:cNvSpPr>
            <p:nvPr/>
          </p:nvSpPr>
          <p:spPr bwMode="auto">
            <a:xfrm>
              <a:off x="4546414" y="4494225"/>
              <a:ext cx="2038350" cy="434975"/>
            </a:xfrm>
            <a:prstGeom prst="rect">
              <a:avLst/>
            </a:prstGeom>
            <a:gradFill rotWithShape="1">
              <a:gsLst>
                <a:gs pos="0">
                  <a:srgbClr val="F7BDA4"/>
                </a:gs>
                <a:gs pos="50000">
                  <a:srgbClr val="F5B195"/>
                </a:gs>
                <a:gs pos="100000">
                  <a:srgbClr val="F8A581"/>
                </a:gs>
              </a:gsLst>
              <a:lin ang="5400000"/>
            </a:gradFill>
            <a:ln w="6350" algn="ctr">
              <a:solidFill>
                <a:srgbClr val="ED7D31"/>
              </a:solidFill>
              <a:miter lim="800000"/>
              <a:tailEnd type="arrow" w="med" len="med"/>
            </a:ln>
          </p:spPr>
          <p:txBody>
            <a:bodyPr/>
            <a:lstStyle/>
            <a:p>
              <a:pPr algn="ctr" eaLnBrk="1" hangingPunct="1"/>
              <a:r>
                <a:rPr lang="zh-CN" altLang="en-US" sz="1400" dirty="0" smtClean="0">
                  <a:solidFill>
                    <a:srgbClr val="000000"/>
                  </a:solidFill>
                  <a:latin typeface="Arial Narrow" panose="020B0606020202030204" pitchFamily="34" charset="0"/>
                  <a:ea typeface="黑体" panose="02010609060101010101" pitchFamily="49" charset="-122"/>
                </a:rPr>
                <a:t>声波干扰压制</a:t>
              </a:r>
              <a:endParaRPr lang="zh-CN" altLang="en-US" sz="1400" dirty="0" smtClean="0">
                <a:solidFill>
                  <a:srgbClr val="000000"/>
                </a:solidFill>
                <a:latin typeface="Arial Narrow" panose="020B0606020202030204" pitchFamily="34" charset="0"/>
                <a:ea typeface="黑体" panose="02010609060101010101" pitchFamily="49" charset="-122"/>
              </a:endParaRPr>
            </a:p>
            <a:p>
              <a:pPr algn="ctr"/>
              <a:r>
                <a:rPr lang="zh-CN" altLang="en-US" sz="1400" dirty="0" smtClean="0">
                  <a:solidFill>
                    <a:srgbClr val="0000FF"/>
                  </a:solidFill>
                  <a:latin typeface="Arial Narrow" panose="020B0606020202030204" pitchFamily="34" charset="0"/>
                  <a:ea typeface="黑体" panose="02010609060101010101" pitchFamily="49" charset="-122"/>
                </a:rPr>
                <a:t>（分类，分频，分时）</a:t>
              </a:r>
              <a:endParaRPr lang="zh-CN" altLang="en-US" sz="1400" dirty="0">
                <a:solidFill>
                  <a:srgbClr val="0000FF"/>
                </a:solidFill>
                <a:latin typeface="Arial Narrow" panose="020B0606020202030204" pitchFamily="34" charset="0"/>
                <a:ea typeface="黑体" panose="02010609060101010101" pitchFamily="49" charset="-122"/>
              </a:endParaRPr>
            </a:p>
          </p:txBody>
        </p:sp>
        <p:sp>
          <p:nvSpPr>
            <p:cNvPr id="66" name="TextBox 47"/>
            <p:cNvSpPr txBox="1">
              <a:spLocks noChangeArrowheads="1"/>
            </p:cNvSpPr>
            <p:nvPr/>
          </p:nvSpPr>
          <p:spPr bwMode="auto">
            <a:xfrm>
              <a:off x="4543239" y="5110175"/>
              <a:ext cx="2038350" cy="431800"/>
            </a:xfrm>
            <a:prstGeom prst="rect">
              <a:avLst/>
            </a:prstGeom>
            <a:gradFill rotWithShape="1">
              <a:gsLst>
                <a:gs pos="0">
                  <a:srgbClr val="F7BDA4"/>
                </a:gs>
                <a:gs pos="50000">
                  <a:srgbClr val="F5B195"/>
                </a:gs>
                <a:gs pos="100000">
                  <a:srgbClr val="F8A581"/>
                </a:gs>
              </a:gsLst>
              <a:lin ang="5400000"/>
            </a:gradFill>
            <a:ln w="6350" algn="ctr">
              <a:solidFill>
                <a:srgbClr val="ED7D31"/>
              </a:solidFill>
              <a:miter lim="800000"/>
              <a:tailEnd type="arrow" w="med" len="med"/>
            </a:ln>
          </p:spPr>
          <p:txBody>
            <a:bodyPr/>
            <a:lstStyle/>
            <a:p>
              <a:pPr algn="ctr" eaLnBrk="1" hangingPunct="1"/>
              <a:r>
                <a:rPr lang="zh-CN" altLang="en-US" sz="1400" dirty="0" smtClean="0">
                  <a:solidFill>
                    <a:srgbClr val="000000"/>
                  </a:solidFill>
                  <a:latin typeface="Arial Narrow" panose="020B0606020202030204" pitchFamily="34" charset="0"/>
                  <a:ea typeface="黑体" panose="02010609060101010101" pitchFamily="49" charset="-122"/>
                </a:rPr>
                <a:t>异常</a:t>
              </a:r>
              <a:r>
                <a:rPr lang="zh-CN" altLang="en-US" sz="1400" dirty="0">
                  <a:solidFill>
                    <a:srgbClr val="000000"/>
                  </a:solidFill>
                  <a:latin typeface="Arial Narrow" panose="020B0606020202030204" pitchFamily="34" charset="0"/>
                  <a:ea typeface="黑体" panose="02010609060101010101" pitchFamily="49" charset="-122"/>
                </a:rPr>
                <a:t>噪音压制</a:t>
              </a:r>
              <a:endParaRPr lang="en-US" altLang="zh-CN" sz="1400" dirty="0">
                <a:solidFill>
                  <a:srgbClr val="000000"/>
                </a:solidFill>
                <a:latin typeface="Arial Narrow" panose="020B0606020202030204" pitchFamily="34" charset="0"/>
                <a:ea typeface="黑体" panose="02010609060101010101" pitchFamily="49" charset="-122"/>
              </a:endParaRPr>
            </a:p>
            <a:p>
              <a:pPr algn="ctr" eaLnBrk="1" hangingPunct="1"/>
              <a:r>
                <a:rPr lang="zh-CN" altLang="en-US" sz="1400" dirty="0" smtClean="0">
                  <a:solidFill>
                    <a:srgbClr val="0000FF"/>
                  </a:solidFill>
                  <a:latin typeface="Arial Narrow" panose="020B0606020202030204" pitchFamily="34" charset="0"/>
                  <a:ea typeface="黑体" panose="02010609060101010101" pitchFamily="49" charset="-122"/>
                </a:rPr>
                <a:t>（分类、分频、分域）</a:t>
              </a:r>
              <a:endParaRPr lang="zh-CN" altLang="en-US" sz="1400" dirty="0">
                <a:solidFill>
                  <a:srgbClr val="0000FF"/>
                </a:solidFill>
                <a:latin typeface="Arial Narrow" panose="020B0606020202030204" pitchFamily="34" charset="0"/>
                <a:ea typeface="黑体" panose="02010609060101010101" pitchFamily="49" charset="-122"/>
              </a:endParaRPr>
            </a:p>
          </p:txBody>
        </p:sp>
        <p:cxnSp>
          <p:nvCxnSpPr>
            <p:cNvPr id="71" name="直接箭头连接符 70"/>
            <p:cNvCxnSpPr/>
            <p:nvPr/>
          </p:nvCxnSpPr>
          <p:spPr bwMode="auto">
            <a:xfrm rot="5400000">
              <a:off x="5487526" y="3803425"/>
              <a:ext cx="173898" cy="14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p:nvPr/>
          </p:nvCxnSpPr>
          <p:spPr bwMode="auto">
            <a:xfrm rot="5400000">
              <a:off x="5488289" y="4408256"/>
              <a:ext cx="172372" cy="14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bwMode="auto">
            <a:xfrm rot="5400000">
              <a:off x="5488289" y="5012323"/>
              <a:ext cx="172372" cy="14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bwMode="auto">
            <a:xfrm rot="5400000">
              <a:off x="5489052" y="5649187"/>
              <a:ext cx="170847" cy="14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25"/>
            <p:cNvSpPr txBox="1">
              <a:spLocks noChangeArrowheads="1"/>
            </p:cNvSpPr>
            <p:nvPr/>
          </p:nvSpPr>
          <p:spPr bwMode="auto">
            <a:xfrm>
              <a:off x="4543239" y="6346838"/>
              <a:ext cx="2038350" cy="433387"/>
            </a:xfrm>
            <a:prstGeom prst="rect">
              <a:avLst/>
            </a:prstGeom>
            <a:gradFill rotWithShape="1">
              <a:gsLst>
                <a:gs pos="0">
                  <a:srgbClr val="F7BDA4"/>
                </a:gs>
                <a:gs pos="50000">
                  <a:srgbClr val="F5B195"/>
                </a:gs>
                <a:gs pos="100000">
                  <a:srgbClr val="F8A581"/>
                </a:gs>
              </a:gsLst>
              <a:lin ang="5400000"/>
            </a:gradFill>
            <a:ln w="6350" algn="ctr">
              <a:solidFill>
                <a:srgbClr val="ED7D31"/>
              </a:solidFill>
              <a:miter lim="800000"/>
              <a:tailEnd type="arrow" w="med" len="med"/>
            </a:ln>
          </p:spPr>
          <p:txBody>
            <a:bodyPr/>
            <a:lstStyle/>
            <a:p>
              <a:pPr algn="ctr" eaLnBrk="1" hangingPunct="1"/>
              <a:r>
                <a:rPr lang="zh-CN" altLang="en-US" sz="1400" dirty="0" smtClean="0">
                  <a:solidFill>
                    <a:srgbClr val="000000"/>
                  </a:solidFill>
                  <a:latin typeface="Arial Narrow" panose="020B0606020202030204" pitchFamily="34" charset="0"/>
                  <a:ea typeface="黑体" panose="02010609060101010101" pitchFamily="49" charset="-122"/>
                </a:rPr>
                <a:t>近炮点强能量压制</a:t>
              </a:r>
              <a:endParaRPr lang="en-US" altLang="zh-CN" sz="1400" dirty="0" smtClean="0">
                <a:solidFill>
                  <a:srgbClr val="000000"/>
                </a:solidFill>
                <a:latin typeface="Arial Narrow" panose="020B0606020202030204" pitchFamily="34" charset="0"/>
                <a:ea typeface="黑体" panose="02010609060101010101" pitchFamily="49" charset="-122"/>
              </a:endParaRPr>
            </a:p>
            <a:p>
              <a:pPr algn="ctr" eaLnBrk="1" hangingPunct="1"/>
              <a:r>
                <a:rPr lang="zh-CN" altLang="en-US" sz="1400" dirty="0" smtClean="0">
                  <a:solidFill>
                    <a:srgbClr val="0000FF"/>
                  </a:solidFill>
                  <a:latin typeface="Arial Narrow" panose="020B0606020202030204" pitchFamily="34" charset="0"/>
                  <a:ea typeface="黑体" panose="02010609060101010101" pitchFamily="49" charset="-122"/>
                </a:rPr>
                <a:t>（</a:t>
              </a:r>
              <a:r>
                <a:rPr lang="zh-CN" altLang="en-US" sz="1400" dirty="0">
                  <a:solidFill>
                    <a:srgbClr val="0000FF"/>
                  </a:solidFill>
                  <a:latin typeface="Arial Narrow" panose="020B0606020202030204" pitchFamily="34" charset="0"/>
                  <a:ea typeface="黑体" panose="02010609060101010101" pitchFamily="49" charset="-122"/>
                </a:rPr>
                <a:t>分类</a:t>
              </a:r>
              <a:r>
                <a:rPr lang="zh-CN" altLang="en-US" sz="1400" dirty="0" smtClean="0">
                  <a:solidFill>
                    <a:srgbClr val="0000FF"/>
                  </a:solidFill>
                  <a:latin typeface="Arial Narrow" panose="020B0606020202030204" pitchFamily="34" charset="0"/>
                  <a:ea typeface="黑体" panose="02010609060101010101" pitchFamily="49" charset="-122"/>
                </a:rPr>
                <a:t>、分频、分时）</a:t>
              </a:r>
              <a:endParaRPr lang="zh-CN" altLang="en-US" sz="1400" dirty="0">
                <a:solidFill>
                  <a:srgbClr val="0000FF"/>
                </a:solidFill>
                <a:latin typeface="Arial Narrow" panose="020B0606020202030204" pitchFamily="34" charset="0"/>
                <a:ea typeface="黑体" panose="02010609060101010101" pitchFamily="49" charset="-122"/>
              </a:endParaRPr>
            </a:p>
          </p:txBody>
        </p:sp>
        <p:cxnSp>
          <p:nvCxnSpPr>
            <p:cNvPr id="80" name="直接箭头连接符 41"/>
            <p:cNvCxnSpPr/>
            <p:nvPr/>
          </p:nvCxnSpPr>
          <p:spPr bwMode="auto">
            <a:xfrm rot="5400000">
              <a:off x="5486249" y="6262406"/>
              <a:ext cx="170847" cy="14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TextBox 47"/>
            <p:cNvSpPr txBox="1">
              <a:spLocks noChangeArrowheads="1"/>
            </p:cNvSpPr>
            <p:nvPr/>
          </p:nvSpPr>
          <p:spPr bwMode="auto">
            <a:xfrm>
              <a:off x="4525776" y="5745175"/>
              <a:ext cx="2074497" cy="431800"/>
            </a:xfrm>
            <a:prstGeom prst="rect">
              <a:avLst/>
            </a:prstGeom>
            <a:gradFill rotWithShape="1">
              <a:gsLst>
                <a:gs pos="0">
                  <a:srgbClr val="F7BDA4"/>
                </a:gs>
                <a:gs pos="50000">
                  <a:srgbClr val="F5B195"/>
                </a:gs>
                <a:gs pos="100000">
                  <a:srgbClr val="F8A581"/>
                </a:gs>
              </a:gsLst>
              <a:lin ang="5400000"/>
            </a:gradFill>
            <a:ln w="6350" algn="ctr">
              <a:solidFill>
                <a:srgbClr val="ED7D31"/>
              </a:solidFill>
              <a:miter lim="800000"/>
              <a:tailEnd type="arrow" w="med" len="med"/>
            </a:ln>
          </p:spPr>
          <p:txBody>
            <a:bodyPr/>
            <a:lstStyle/>
            <a:p>
              <a:pPr algn="ctr" eaLnBrk="1" hangingPunct="1"/>
              <a:r>
                <a:rPr lang="zh-CN" altLang="en-US" sz="1400" dirty="0" smtClean="0">
                  <a:solidFill>
                    <a:srgbClr val="000000"/>
                  </a:solidFill>
                  <a:latin typeface="Arial Narrow" panose="020B0606020202030204" pitchFamily="34" charset="0"/>
                  <a:ea typeface="黑体" panose="02010609060101010101" pitchFamily="49" charset="-122"/>
                </a:rPr>
                <a:t>面波压制</a:t>
              </a:r>
              <a:endParaRPr lang="en-US" altLang="zh-CN" sz="1400" dirty="0">
                <a:solidFill>
                  <a:srgbClr val="000000"/>
                </a:solidFill>
                <a:latin typeface="Arial Narrow" panose="020B0606020202030204" pitchFamily="34" charset="0"/>
                <a:ea typeface="黑体" panose="02010609060101010101" pitchFamily="49" charset="-122"/>
              </a:endParaRPr>
            </a:p>
            <a:p>
              <a:pPr algn="ctr"/>
              <a:r>
                <a:rPr lang="zh-CN" altLang="en-US" sz="1400" dirty="0">
                  <a:solidFill>
                    <a:srgbClr val="0000FF"/>
                  </a:solidFill>
                  <a:latin typeface="Arial Narrow" panose="020B0606020202030204" pitchFamily="34" charset="0"/>
                  <a:ea typeface="黑体" panose="02010609060101010101" pitchFamily="49" charset="-122"/>
                </a:rPr>
                <a:t>（分区</a:t>
              </a:r>
              <a:r>
                <a:rPr lang="zh-CN" altLang="en-US" sz="1400" dirty="0" smtClean="0">
                  <a:solidFill>
                    <a:srgbClr val="0000FF"/>
                  </a:solidFill>
                  <a:latin typeface="Arial Narrow" panose="020B0606020202030204" pitchFamily="34" charset="0"/>
                  <a:ea typeface="黑体" panose="02010609060101010101" pitchFamily="49" charset="-122"/>
                </a:rPr>
                <a:t>、分类、分频、分域）</a:t>
              </a:r>
              <a:endParaRPr lang="zh-CN" altLang="en-US" sz="1400" dirty="0">
                <a:solidFill>
                  <a:srgbClr val="0000FF"/>
                </a:solidFill>
                <a:latin typeface="Arial Narrow" panose="020B0606020202030204" pitchFamily="34" charset="0"/>
                <a:ea typeface="黑体" panose="02010609060101010101" pitchFamily="49" charset="-122"/>
              </a:endParaRPr>
            </a:p>
          </p:txBody>
        </p:sp>
      </p:grpSp>
      <p:sp>
        <p:nvSpPr>
          <p:cNvPr id="139" name="矩形 138"/>
          <p:cNvSpPr/>
          <p:nvPr/>
        </p:nvSpPr>
        <p:spPr>
          <a:xfrm>
            <a:off x="9667900" y="139212"/>
            <a:ext cx="2088232"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去噪流程</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grpSp>
        <p:nvGrpSpPr>
          <p:cNvPr id="3" name="组合 15"/>
          <p:cNvGrpSpPr/>
          <p:nvPr/>
        </p:nvGrpSpPr>
        <p:grpSpPr>
          <a:xfrm>
            <a:off x="1381092" y="1630909"/>
            <a:ext cx="1653388" cy="5012801"/>
            <a:chOff x="3005826" y="695743"/>
            <a:chExt cx="1287565" cy="4496776"/>
          </a:xfrm>
        </p:grpSpPr>
        <p:grpSp>
          <p:nvGrpSpPr>
            <p:cNvPr id="4" name="组合 25"/>
            <p:cNvGrpSpPr/>
            <p:nvPr/>
          </p:nvGrpSpPr>
          <p:grpSpPr bwMode="auto">
            <a:xfrm>
              <a:off x="3007518" y="695743"/>
              <a:ext cx="1285873" cy="4048189"/>
              <a:chOff x="2486040" y="927657"/>
              <a:chExt cx="1714500" cy="5397582"/>
            </a:xfrm>
          </p:grpSpPr>
          <p:sp>
            <p:nvSpPr>
              <p:cNvPr id="167" name="椭圆 3"/>
              <p:cNvSpPr>
                <a:spLocks noChangeArrowheads="1"/>
              </p:cNvSpPr>
              <p:nvPr/>
            </p:nvSpPr>
            <p:spPr bwMode="auto">
              <a:xfrm>
                <a:off x="2486040" y="927657"/>
                <a:ext cx="1714500" cy="621185"/>
              </a:xfrm>
              <a:prstGeom prst="ellipse">
                <a:avLst/>
              </a:prstGeom>
              <a:noFill/>
              <a:ln w="19050">
                <a:solidFill>
                  <a:schemeClr val="tx2"/>
                </a:solidFill>
                <a:round/>
              </a:ln>
            </p:spPr>
            <p:txBody>
              <a:bodyPr anchor="ctr">
                <a:spAutoFit/>
              </a:bodyPr>
              <a:lstStyle/>
              <a:p>
                <a:pPr algn="ctr" eaLnBrk="1" hangingPunct="1"/>
                <a:r>
                  <a:rPr lang="zh-CN" altLang="en-US" kern="100" dirty="0">
                    <a:solidFill>
                      <a:srgbClr val="000000"/>
                    </a:solidFill>
                    <a:latin typeface="微软雅黑" panose="020B0503020204020204" pitchFamily="34" charset="-122"/>
                    <a:ea typeface="微软雅黑" panose="020B0503020204020204" pitchFamily="34" charset="-122"/>
                  </a:rPr>
                  <a:t>数据输入</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68" name="矩形 4"/>
              <p:cNvSpPr>
                <a:spLocks noChangeArrowheads="1"/>
              </p:cNvSpPr>
              <p:nvPr/>
            </p:nvSpPr>
            <p:spPr bwMode="auto">
              <a:xfrm>
                <a:off x="2486040" y="1662693"/>
                <a:ext cx="1714500" cy="441750"/>
              </a:xfrm>
              <a:prstGeom prst="rect">
                <a:avLst/>
              </a:prstGeom>
              <a:noFill/>
              <a:ln w="19050">
                <a:solidFill>
                  <a:schemeClr val="tx2"/>
                </a:solidFill>
                <a:miter lim="800000"/>
              </a:ln>
            </p:spPr>
            <p:txBody>
              <a:bodyPr anchor="ctr">
                <a:spAutoFit/>
              </a:bodyPr>
              <a:lstStyle/>
              <a:p>
                <a:pPr algn="ctr" eaLnBrk="1" hangingPunct="1"/>
                <a:r>
                  <a:rPr lang="zh-CN" altLang="en-US" kern="100" dirty="0">
                    <a:solidFill>
                      <a:srgbClr val="000000"/>
                    </a:solidFill>
                    <a:latin typeface="微软雅黑" panose="020B0503020204020204" pitchFamily="34" charset="-122"/>
                    <a:ea typeface="微软雅黑" panose="020B0503020204020204" pitchFamily="34" charset="-122"/>
                  </a:rPr>
                  <a:t>观测系统定义</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cxnSp>
            <p:nvCxnSpPr>
              <p:cNvPr id="169" name="直接箭头连接符 6"/>
              <p:cNvCxnSpPr>
                <a:cxnSpLocks noChangeShapeType="1"/>
                <a:stCxn id="167" idx="4"/>
                <a:endCxn id="168" idx="0"/>
              </p:cNvCxnSpPr>
              <p:nvPr/>
            </p:nvCxnSpPr>
            <p:spPr bwMode="auto">
              <a:xfrm>
                <a:off x="3343290" y="1548842"/>
                <a:ext cx="0" cy="113851"/>
              </a:xfrm>
              <a:prstGeom prst="straightConnector1">
                <a:avLst/>
              </a:prstGeom>
              <a:noFill/>
              <a:ln w="19050" algn="ctr">
                <a:solidFill>
                  <a:schemeClr val="tx2"/>
                </a:solidFill>
                <a:round/>
                <a:tailEnd type="arrow" w="med" len="med"/>
              </a:ln>
            </p:spPr>
          </p:cxnSp>
          <p:sp>
            <p:nvSpPr>
              <p:cNvPr id="170" name="矩形 7"/>
              <p:cNvSpPr>
                <a:spLocks noChangeArrowheads="1"/>
              </p:cNvSpPr>
              <p:nvPr/>
            </p:nvSpPr>
            <p:spPr bwMode="auto">
              <a:xfrm>
                <a:off x="2486040" y="2223729"/>
                <a:ext cx="1714500" cy="441750"/>
              </a:xfrm>
              <a:prstGeom prst="rect">
                <a:avLst/>
              </a:prstGeom>
              <a:noFill/>
              <a:ln w="19050">
                <a:solidFill>
                  <a:schemeClr val="tx2"/>
                </a:solidFill>
                <a:miter lim="800000"/>
              </a:ln>
            </p:spPr>
            <p:txBody>
              <a:bodyPr anchor="ctr">
                <a:spAutoFit/>
              </a:bodyPr>
              <a:lstStyle/>
              <a:p>
                <a:pPr algn="ctr"/>
                <a:r>
                  <a:rPr lang="zh-CN" altLang="en-US" kern="100" dirty="0">
                    <a:solidFill>
                      <a:srgbClr val="000000"/>
                    </a:solidFill>
                    <a:latin typeface="微软雅黑" panose="020B0503020204020204" pitchFamily="34" charset="-122"/>
                    <a:ea typeface="微软雅黑" panose="020B0503020204020204" pitchFamily="34" charset="-122"/>
                  </a:rPr>
                  <a:t>静校正处理</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1" name="矩形 8"/>
              <p:cNvSpPr>
                <a:spLocks noChangeArrowheads="1"/>
              </p:cNvSpPr>
              <p:nvPr/>
            </p:nvSpPr>
            <p:spPr bwMode="auto">
              <a:xfrm>
                <a:off x="2486040" y="2849727"/>
                <a:ext cx="1714500" cy="441750"/>
              </a:xfrm>
              <a:prstGeom prst="rect">
                <a:avLst/>
              </a:prstGeom>
              <a:noFill/>
              <a:ln w="25400">
                <a:solidFill>
                  <a:srgbClr val="FF0000"/>
                </a:solidFill>
                <a:miter lim="800000"/>
              </a:ln>
            </p:spPr>
            <p:txBody>
              <a:bodyPr anchor="ctr">
                <a:spAutoFit/>
              </a:bodyPr>
              <a:lstStyle/>
              <a:p>
                <a:pPr algn="ctr"/>
                <a:r>
                  <a:rPr lang="zh-CN" altLang="en-US" kern="100" dirty="0">
                    <a:solidFill>
                      <a:srgbClr val="000000"/>
                    </a:solidFill>
                    <a:latin typeface="微软雅黑" panose="020B0503020204020204" pitchFamily="34" charset="-122"/>
                    <a:ea typeface="微软雅黑" panose="020B0503020204020204" pitchFamily="34" charset="-122"/>
                  </a:rPr>
                  <a:t>叠前去噪</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2" name="矩形 9"/>
              <p:cNvSpPr>
                <a:spLocks noChangeArrowheads="1"/>
              </p:cNvSpPr>
              <p:nvPr/>
            </p:nvSpPr>
            <p:spPr bwMode="auto">
              <a:xfrm>
                <a:off x="2486040" y="3476627"/>
                <a:ext cx="1714500" cy="441750"/>
              </a:xfrm>
              <a:prstGeom prst="rect">
                <a:avLst/>
              </a:prstGeom>
              <a:noFill/>
              <a:ln w="19050">
                <a:solidFill>
                  <a:schemeClr val="tx2"/>
                </a:solidFill>
                <a:miter lim="800000"/>
              </a:ln>
            </p:spPr>
            <p:txBody>
              <a:bodyPr anchor="ctr">
                <a:spAutoFit/>
              </a:bodyPr>
              <a:lstStyle/>
              <a:p>
                <a:pPr algn="ctr"/>
                <a:r>
                  <a:rPr lang="zh-CN" altLang="en-US" kern="100" dirty="0">
                    <a:solidFill>
                      <a:srgbClr val="000000"/>
                    </a:solidFill>
                    <a:latin typeface="微软雅黑" panose="020B0503020204020204" pitchFamily="34" charset="-122"/>
                    <a:ea typeface="微软雅黑" panose="020B0503020204020204" pitchFamily="34" charset="-122"/>
                  </a:rPr>
                  <a:t>振幅补偿</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3" name="矩形 10"/>
              <p:cNvSpPr>
                <a:spLocks noChangeArrowheads="1"/>
              </p:cNvSpPr>
              <p:nvPr/>
            </p:nvSpPr>
            <p:spPr bwMode="auto">
              <a:xfrm>
                <a:off x="2486040" y="4687253"/>
                <a:ext cx="1714500" cy="441750"/>
              </a:xfrm>
              <a:prstGeom prst="rect">
                <a:avLst/>
              </a:prstGeom>
              <a:noFill/>
              <a:ln w="19050">
                <a:solidFill>
                  <a:schemeClr val="tx2"/>
                </a:solidFill>
                <a:miter lim="800000"/>
              </a:ln>
            </p:spPr>
            <p:txBody>
              <a:bodyPr anchor="ctr">
                <a:spAutoFit/>
              </a:bodyPr>
              <a:lstStyle/>
              <a:p>
                <a:pPr algn="ctr"/>
                <a:r>
                  <a:rPr lang="zh-CN" altLang="en-US" kern="100" dirty="0">
                    <a:solidFill>
                      <a:srgbClr val="000000"/>
                    </a:solidFill>
                    <a:latin typeface="微软雅黑" panose="020B0503020204020204" pitchFamily="34" charset="-122"/>
                    <a:ea typeface="微软雅黑" panose="020B0503020204020204" pitchFamily="34" charset="-122"/>
                  </a:rPr>
                  <a:t>反褶积</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4" name="矩形 12"/>
              <p:cNvSpPr>
                <a:spLocks noChangeArrowheads="1"/>
              </p:cNvSpPr>
              <p:nvPr/>
            </p:nvSpPr>
            <p:spPr bwMode="auto">
              <a:xfrm>
                <a:off x="2486040" y="5285371"/>
                <a:ext cx="1714500" cy="441750"/>
              </a:xfrm>
              <a:prstGeom prst="rect">
                <a:avLst/>
              </a:prstGeom>
              <a:noFill/>
              <a:ln w="19050">
                <a:solidFill>
                  <a:srgbClr val="FF0000"/>
                </a:solidFill>
                <a:miter lim="800000"/>
              </a:ln>
            </p:spPr>
            <p:txBody>
              <a:bodyPr anchor="ctr">
                <a:spAutoFit/>
              </a:bodyPr>
              <a:lstStyle/>
              <a:p>
                <a:pPr algn="ctr"/>
                <a:r>
                  <a:rPr lang="zh-CN" altLang="en-US" kern="100" dirty="0">
                    <a:solidFill>
                      <a:srgbClr val="000000"/>
                    </a:solidFill>
                    <a:latin typeface="微软雅黑" panose="020B0503020204020204" pitchFamily="34" charset="-122"/>
                    <a:ea typeface="微软雅黑" panose="020B0503020204020204" pitchFamily="34" charset="-122"/>
                  </a:rPr>
                  <a:t>叠前去噪</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5" name="矩形 13"/>
              <p:cNvSpPr>
                <a:spLocks noChangeArrowheads="1"/>
              </p:cNvSpPr>
              <p:nvPr/>
            </p:nvSpPr>
            <p:spPr bwMode="auto">
              <a:xfrm>
                <a:off x="2486040" y="5883489"/>
                <a:ext cx="1714500" cy="441750"/>
              </a:xfrm>
              <a:prstGeom prst="rect">
                <a:avLst/>
              </a:prstGeom>
              <a:noFill/>
              <a:ln w="19050">
                <a:solidFill>
                  <a:srgbClr val="FF0000"/>
                </a:solidFill>
                <a:miter lim="800000"/>
              </a:ln>
            </p:spPr>
            <p:txBody>
              <a:bodyPr anchor="ctr">
                <a:spAutoFit/>
              </a:bodyPr>
              <a:lstStyle/>
              <a:p>
                <a:pPr algn="ctr"/>
                <a:r>
                  <a:rPr lang="zh-CN" altLang="en-US" kern="100" dirty="0" smtClean="0">
                    <a:solidFill>
                      <a:srgbClr val="000000"/>
                    </a:solidFill>
                    <a:latin typeface="微软雅黑" panose="020B0503020204020204" pitchFamily="34" charset="-122"/>
                    <a:ea typeface="微软雅黑" panose="020B0503020204020204" pitchFamily="34" charset="-122"/>
                  </a:rPr>
                  <a:t>偏移叠加</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grpSp>
        <p:sp>
          <p:nvSpPr>
            <p:cNvPr id="166" name="矩形 13"/>
            <p:cNvSpPr>
              <a:spLocks noChangeArrowheads="1"/>
            </p:cNvSpPr>
            <p:nvPr/>
          </p:nvSpPr>
          <p:spPr bwMode="auto">
            <a:xfrm>
              <a:off x="3005826" y="4861207"/>
              <a:ext cx="1285874" cy="331312"/>
            </a:xfrm>
            <a:prstGeom prst="rect">
              <a:avLst/>
            </a:prstGeom>
            <a:noFill/>
            <a:ln w="19050">
              <a:solidFill>
                <a:srgbClr val="FF0000"/>
              </a:solidFill>
              <a:miter lim="800000"/>
            </a:ln>
          </p:spPr>
          <p:txBody>
            <a:bodyPr anchor="ctr">
              <a:spAutoFit/>
            </a:bodyPr>
            <a:lstStyle/>
            <a:p>
              <a:pPr algn="ctr"/>
              <a:r>
                <a:rPr lang="zh-CN" altLang="en-US" kern="100" dirty="0">
                  <a:solidFill>
                    <a:srgbClr val="000000"/>
                  </a:solidFill>
                  <a:latin typeface="微软雅黑" panose="020B0503020204020204" pitchFamily="34" charset="-122"/>
                  <a:ea typeface="微软雅黑" panose="020B0503020204020204" pitchFamily="34" charset="-122"/>
                </a:rPr>
                <a:t>叠后修饰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grpSp>
      <p:sp>
        <p:nvSpPr>
          <p:cNvPr id="154" name="矩形 10"/>
          <p:cNvSpPr>
            <a:spLocks noChangeArrowheads="1"/>
          </p:cNvSpPr>
          <p:nvPr/>
        </p:nvSpPr>
        <p:spPr bwMode="auto">
          <a:xfrm>
            <a:off x="1404402" y="4285283"/>
            <a:ext cx="1651216" cy="369332"/>
          </a:xfrm>
          <a:prstGeom prst="rect">
            <a:avLst/>
          </a:prstGeom>
          <a:noFill/>
          <a:ln w="19050">
            <a:solidFill>
              <a:srgbClr val="FF0000"/>
            </a:solidFill>
            <a:prstDash val="dash"/>
            <a:miter lim="800000"/>
          </a:ln>
        </p:spPr>
        <p:txBody>
          <a:bodyPr anchor="ctr">
            <a:spAutoFit/>
          </a:bodyPr>
          <a:lstStyle/>
          <a:p>
            <a:pPr algn="ctr"/>
            <a:r>
              <a:rPr lang="zh-CN" altLang="en-US" kern="100" dirty="0" smtClean="0">
                <a:solidFill>
                  <a:srgbClr val="000000"/>
                </a:solidFill>
                <a:latin typeface="微软雅黑" panose="020B0503020204020204" pitchFamily="34" charset="-122"/>
                <a:ea typeface="微软雅黑" panose="020B0503020204020204" pitchFamily="34" charset="-122"/>
              </a:rPr>
              <a:t>叠前去噪</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cxnSp>
        <p:nvCxnSpPr>
          <p:cNvPr id="155" name="直接箭头连接符 15"/>
          <p:cNvCxnSpPr>
            <a:cxnSpLocks noChangeShapeType="1"/>
          </p:cNvCxnSpPr>
          <p:nvPr/>
        </p:nvCxnSpPr>
        <p:spPr bwMode="auto">
          <a:xfrm>
            <a:off x="2226316" y="3079635"/>
            <a:ext cx="0" cy="158252"/>
          </a:xfrm>
          <a:prstGeom prst="straightConnector1">
            <a:avLst/>
          </a:prstGeom>
          <a:noFill/>
          <a:ln w="19050" algn="ctr">
            <a:solidFill>
              <a:schemeClr val="tx2"/>
            </a:solidFill>
            <a:round/>
            <a:tailEnd type="arrow" w="med" len="med"/>
          </a:ln>
        </p:spPr>
      </p:cxnSp>
      <p:cxnSp>
        <p:nvCxnSpPr>
          <p:cNvPr id="156" name="直接箭头连接符 15"/>
          <p:cNvCxnSpPr>
            <a:cxnSpLocks noChangeShapeType="1"/>
          </p:cNvCxnSpPr>
          <p:nvPr/>
        </p:nvCxnSpPr>
        <p:spPr bwMode="auto">
          <a:xfrm>
            <a:off x="2226316" y="2594945"/>
            <a:ext cx="0" cy="158252"/>
          </a:xfrm>
          <a:prstGeom prst="straightConnector1">
            <a:avLst/>
          </a:prstGeom>
          <a:noFill/>
          <a:ln w="19050" algn="ctr">
            <a:solidFill>
              <a:schemeClr val="tx2"/>
            </a:solidFill>
            <a:round/>
            <a:tailEnd type="arrow" w="med" len="med"/>
          </a:ln>
        </p:spPr>
      </p:cxnSp>
      <p:cxnSp>
        <p:nvCxnSpPr>
          <p:cNvPr id="157" name="直接箭头连接符 15"/>
          <p:cNvCxnSpPr>
            <a:cxnSpLocks noChangeShapeType="1"/>
          </p:cNvCxnSpPr>
          <p:nvPr/>
        </p:nvCxnSpPr>
        <p:spPr bwMode="auto">
          <a:xfrm>
            <a:off x="2226316" y="3595077"/>
            <a:ext cx="0" cy="158252"/>
          </a:xfrm>
          <a:prstGeom prst="straightConnector1">
            <a:avLst/>
          </a:prstGeom>
          <a:noFill/>
          <a:ln w="19050" algn="ctr">
            <a:solidFill>
              <a:schemeClr val="tx2"/>
            </a:solidFill>
            <a:round/>
            <a:tailEnd type="arrow" w="med" len="med"/>
          </a:ln>
        </p:spPr>
      </p:cxnSp>
      <p:cxnSp>
        <p:nvCxnSpPr>
          <p:cNvPr id="158" name="直接箭头连接符 15"/>
          <p:cNvCxnSpPr>
            <a:cxnSpLocks noChangeShapeType="1"/>
          </p:cNvCxnSpPr>
          <p:nvPr/>
        </p:nvCxnSpPr>
        <p:spPr bwMode="auto">
          <a:xfrm>
            <a:off x="2238348" y="4115863"/>
            <a:ext cx="0" cy="158252"/>
          </a:xfrm>
          <a:prstGeom prst="straightConnector1">
            <a:avLst/>
          </a:prstGeom>
          <a:noFill/>
          <a:ln w="19050" algn="ctr">
            <a:solidFill>
              <a:schemeClr val="tx2"/>
            </a:solidFill>
            <a:round/>
            <a:tailEnd type="arrow" w="med" len="med"/>
          </a:ln>
        </p:spPr>
      </p:cxnSp>
      <p:cxnSp>
        <p:nvCxnSpPr>
          <p:cNvPr id="159" name="直接箭头连接符 15"/>
          <p:cNvCxnSpPr>
            <a:cxnSpLocks noChangeShapeType="1"/>
          </p:cNvCxnSpPr>
          <p:nvPr/>
        </p:nvCxnSpPr>
        <p:spPr bwMode="auto">
          <a:xfrm>
            <a:off x="2238348" y="4631305"/>
            <a:ext cx="0" cy="158252"/>
          </a:xfrm>
          <a:prstGeom prst="straightConnector1">
            <a:avLst/>
          </a:prstGeom>
          <a:noFill/>
          <a:ln w="19050" algn="ctr">
            <a:solidFill>
              <a:schemeClr val="tx2"/>
            </a:solidFill>
            <a:round/>
            <a:tailEnd type="arrow" w="med" len="med"/>
          </a:ln>
        </p:spPr>
      </p:cxnSp>
      <p:cxnSp>
        <p:nvCxnSpPr>
          <p:cNvPr id="160" name="直接箭头连接符 15"/>
          <p:cNvCxnSpPr>
            <a:cxnSpLocks noChangeShapeType="1"/>
          </p:cNvCxnSpPr>
          <p:nvPr/>
        </p:nvCxnSpPr>
        <p:spPr bwMode="auto">
          <a:xfrm>
            <a:off x="2238348" y="5115995"/>
            <a:ext cx="0" cy="158252"/>
          </a:xfrm>
          <a:prstGeom prst="straightConnector1">
            <a:avLst/>
          </a:prstGeom>
          <a:noFill/>
          <a:ln w="19050" algn="ctr">
            <a:solidFill>
              <a:schemeClr val="tx2"/>
            </a:solidFill>
            <a:round/>
            <a:tailEnd type="arrow" w="med" len="med"/>
          </a:ln>
        </p:spPr>
      </p:cxnSp>
      <p:cxnSp>
        <p:nvCxnSpPr>
          <p:cNvPr id="161" name="直接箭头连接符 21"/>
          <p:cNvCxnSpPr>
            <a:cxnSpLocks noChangeShapeType="1"/>
          </p:cNvCxnSpPr>
          <p:nvPr/>
        </p:nvCxnSpPr>
        <p:spPr bwMode="auto">
          <a:xfrm>
            <a:off x="2238348" y="5631437"/>
            <a:ext cx="0" cy="168206"/>
          </a:xfrm>
          <a:prstGeom prst="straightConnector1">
            <a:avLst/>
          </a:prstGeom>
          <a:noFill/>
          <a:ln w="19050" algn="ctr">
            <a:solidFill>
              <a:schemeClr val="tx2"/>
            </a:solidFill>
            <a:round/>
            <a:tailEnd type="arrow" w="med" len="med"/>
          </a:ln>
        </p:spPr>
      </p:cxnSp>
      <p:cxnSp>
        <p:nvCxnSpPr>
          <p:cNvPr id="164" name="直接箭头连接符 21"/>
          <p:cNvCxnSpPr>
            <a:cxnSpLocks noChangeShapeType="1"/>
          </p:cNvCxnSpPr>
          <p:nvPr/>
        </p:nvCxnSpPr>
        <p:spPr bwMode="auto">
          <a:xfrm>
            <a:off x="2238348" y="6131503"/>
            <a:ext cx="0" cy="168206"/>
          </a:xfrm>
          <a:prstGeom prst="straightConnector1">
            <a:avLst/>
          </a:prstGeom>
          <a:noFill/>
          <a:ln w="19050" algn="ctr">
            <a:solidFill>
              <a:schemeClr val="tx2"/>
            </a:solidFill>
            <a:round/>
            <a:tailEnd type="arrow" w="med" len="med"/>
          </a:ln>
        </p:spPr>
      </p:cxnSp>
      <p:cxnSp>
        <p:nvCxnSpPr>
          <p:cNvPr id="187" name="直接箭头连接符 186"/>
          <p:cNvCxnSpPr>
            <a:stCxn id="171" idx="3"/>
          </p:cNvCxnSpPr>
          <p:nvPr/>
        </p:nvCxnSpPr>
        <p:spPr>
          <a:xfrm>
            <a:off x="3034480" y="3422553"/>
            <a:ext cx="918380" cy="3636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8" name="矩形 187"/>
          <p:cNvSpPr/>
          <p:nvPr/>
        </p:nvSpPr>
        <p:spPr>
          <a:xfrm>
            <a:off x="3952860" y="2492463"/>
            <a:ext cx="3071834" cy="3500462"/>
          </a:xfrm>
          <a:prstGeom prst="rect">
            <a:avLst/>
          </a:prstGeom>
          <a:noFill/>
          <a:ln>
            <a:solidFill>
              <a:srgbClr val="33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191"/>
          <p:cNvGrpSpPr/>
          <p:nvPr/>
        </p:nvGrpSpPr>
        <p:grpSpPr>
          <a:xfrm>
            <a:off x="7739074" y="2357430"/>
            <a:ext cx="4000528" cy="3471849"/>
            <a:chOff x="1123950" y="1057275"/>
            <a:chExt cx="8953529" cy="5414946"/>
          </a:xfrm>
        </p:grpSpPr>
        <p:pic>
          <p:nvPicPr>
            <p:cNvPr id="190" name="图片 3" descr="shot_tseq_id282279_1_G"/>
            <p:cNvPicPr>
              <a:picLocks noChangeAspect="1" noChangeArrowheads="1"/>
            </p:cNvPicPr>
            <p:nvPr/>
          </p:nvPicPr>
          <p:blipFill>
            <a:blip r:embed="rId1"/>
            <a:srcRect b="46008"/>
            <a:stretch>
              <a:fillRect/>
            </a:stretch>
          </p:blipFill>
          <p:spPr bwMode="auto">
            <a:xfrm>
              <a:off x="1123950" y="1057275"/>
              <a:ext cx="4481545" cy="5400675"/>
            </a:xfrm>
            <a:prstGeom prst="rect">
              <a:avLst/>
            </a:prstGeom>
            <a:noFill/>
            <a:ln w="9525">
              <a:noFill/>
              <a:miter lim="800000"/>
              <a:headEnd/>
              <a:tailEnd/>
            </a:ln>
          </p:spPr>
        </p:pic>
        <p:pic>
          <p:nvPicPr>
            <p:cNvPr id="191" name="图片 4" descr="shot_tseq_id282279_2_G"/>
            <p:cNvPicPr>
              <a:picLocks noChangeAspect="1" noChangeArrowheads="1"/>
            </p:cNvPicPr>
            <p:nvPr/>
          </p:nvPicPr>
          <p:blipFill>
            <a:blip r:embed="rId2"/>
            <a:srcRect b="46031"/>
            <a:stretch>
              <a:fillRect/>
            </a:stretch>
          </p:blipFill>
          <p:spPr bwMode="auto">
            <a:xfrm>
              <a:off x="5595934" y="1071546"/>
              <a:ext cx="4481545" cy="5400675"/>
            </a:xfrm>
            <a:prstGeom prst="rect">
              <a:avLst/>
            </a:prstGeom>
            <a:noFill/>
            <a:ln w="9525">
              <a:noFill/>
              <a:miter lim="800000"/>
              <a:headEnd/>
              <a:tailEnd/>
            </a:ln>
          </p:spPr>
        </p:pic>
      </p:grpSp>
      <p:cxnSp>
        <p:nvCxnSpPr>
          <p:cNvPr id="193" name="直接箭头连接符 192"/>
          <p:cNvCxnSpPr/>
          <p:nvPr/>
        </p:nvCxnSpPr>
        <p:spPr>
          <a:xfrm>
            <a:off x="6606380" y="2208107"/>
            <a:ext cx="1132694" cy="4350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9" name="矩形 198"/>
          <p:cNvSpPr/>
          <p:nvPr/>
        </p:nvSpPr>
        <p:spPr>
          <a:xfrm>
            <a:off x="8251040" y="5857892"/>
            <a:ext cx="1202546" cy="438582"/>
          </a:xfrm>
          <a:prstGeom prst="rect">
            <a:avLst/>
          </a:prstGeom>
        </p:spPr>
        <p:txBody>
          <a:bodyPr wrap="square">
            <a:spAutoFit/>
          </a:bodyPr>
          <a:lstStyle/>
          <a:p>
            <a:pPr fontAlgn="base">
              <a:lnSpc>
                <a:spcPct val="125000"/>
              </a:lnSpc>
            </a:pPr>
            <a:r>
              <a:rPr lang="zh-CN" altLang="en-US" kern="100" dirty="0" smtClean="0">
                <a:solidFill>
                  <a:srgbClr val="000000"/>
                </a:solidFill>
                <a:latin typeface="微软雅黑" panose="020B0503020204020204" pitchFamily="34" charset="-122"/>
                <a:ea typeface="微软雅黑" panose="020B0503020204020204" pitchFamily="34" charset="-122"/>
              </a:rPr>
              <a:t>静校正前</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
        <p:nvSpPr>
          <p:cNvPr id="200" name="矩形 199"/>
          <p:cNvSpPr/>
          <p:nvPr/>
        </p:nvSpPr>
        <p:spPr>
          <a:xfrm>
            <a:off x="10179866" y="5857892"/>
            <a:ext cx="1202546" cy="406971"/>
          </a:xfrm>
          <a:prstGeom prst="rect">
            <a:avLst/>
          </a:prstGeom>
        </p:spPr>
        <p:txBody>
          <a:bodyPr wrap="square">
            <a:spAutoFit/>
          </a:bodyPr>
          <a:lstStyle/>
          <a:p>
            <a:pPr fontAlgn="base">
              <a:lnSpc>
                <a:spcPct val="125000"/>
              </a:lnSpc>
            </a:pPr>
            <a:r>
              <a:rPr lang="zh-CN" altLang="en-US" kern="100" dirty="0" smtClean="0">
                <a:solidFill>
                  <a:srgbClr val="000000"/>
                </a:solidFill>
                <a:latin typeface="微软雅黑" panose="020B0503020204020204" pitchFamily="34" charset="-122"/>
                <a:ea typeface="微软雅黑" panose="020B0503020204020204" pitchFamily="34" charset="-122"/>
              </a:rPr>
              <a:t>静校正后</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cxnSp>
        <p:nvCxnSpPr>
          <p:cNvPr id="207" name="直接箭头连接符 206"/>
          <p:cNvCxnSpPr/>
          <p:nvPr/>
        </p:nvCxnSpPr>
        <p:spPr>
          <a:xfrm rot="16200000" flipV="1">
            <a:off x="10637075" y="4398175"/>
            <a:ext cx="919170"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9" name="直接箭头连接符 208"/>
          <p:cNvCxnSpPr/>
          <p:nvPr/>
        </p:nvCxnSpPr>
        <p:spPr>
          <a:xfrm rot="16200000" flipV="1">
            <a:off x="8636811" y="4317214"/>
            <a:ext cx="919170"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3309918" y="80467"/>
            <a:ext cx="5133136" cy="584775"/>
          </a:xfrm>
          <a:prstGeom prst="rect">
            <a:avLst/>
          </a:prstGeom>
        </p:spPr>
        <p:txBody>
          <a:bodyPr wrap="none">
            <a:spAutoFit/>
          </a:bodyPr>
          <a:lstStyle/>
          <a:p>
            <a:pPr algn="ctr">
              <a:defRPr/>
            </a:pP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矩形 48"/>
          <p:cNvSpPr/>
          <p:nvPr/>
        </p:nvSpPr>
        <p:spPr>
          <a:xfrm>
            <a:off x="7881950" y="1857364"/>
            <a:ext cx="3643338" cy="438582"/>
          </a:xfrm>
          <a:prstGeom prst="rect">
            <a:avLst/>
          </a:prstGeom>
        </p:spPr>
        <p:txBody>
          <a:bodyPr wrap="square">
            <a:spAutoFit/>
          </a:bodyPr>
          <a:lstStyle/>
          <a:p>
            <a:pPr fontAlgn="base">
              <a:lnSpc>
                <a:spcPct val="125000"/>
              </a:lnSpc>
            </a:pPr>
            <a:r>
              <a:rPr lang="zh-CN" altLang="en-US" kern="100" dirty="0" smtClean="0">
                <a:solidFill>
                  <a:srgbClr val="000000"/>
                </a:solidFill>
                <a:latin typeface="微软雅黑" panose="020B0503020204020204" pitchFamily="34" charset="-122"/>
                <a:ea typeface="微软雅黑" panose="020B0503020204020204" pitchFamily="34" charset="-122"/>
              </a:rPr>
              <a:t>静校正能提高噪声识别和压制精度</a:t>
            </a:r>
            <a:endParaRPr lang="zh-CN" altLang="zh-CN" kern="1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8579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1023902" y="2357430"/>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3910599"/>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33396"/>
            <a:ext cx="7746842" cy="1052596"/>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、频率扫描，确定需要压制的异常噪声频带范围；</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、准确划分近炮检距强能量干扰范围（略大）；</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2845035"/>
            <a:ext cx="10072758"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sym typeface="+mn-ea"/>
              </a:rPr>
              <a:t>本方法采用采用分频、分时、分步迭代的噪声重构方法</a:t>
            </a:r>
            <a:r>
              <a:rPr lang="zh-CN" altLang="en-US" sz="2400" dirty="0" smtClean="0">
                <a:latin typeface="微软雅黑" panose="020B0503020204020204" pitchFamily="34" charset="-122"/>
                <a:ea typeface="微软雅黑" panose="020B0503020204020204" pitchFamily="34" charset="-122"/>
              </a:rPr>
              <a:t>，具备衰减近排列强能量的能力，是</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软件近排列强噪声衰减的主要核心技术。</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381092" y="4364526"/>
            <a:ext cx="9858444" cy="1865126"/>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a:t>
            </a:r>
            <a:r>
              <a:rPr lang="en-US" altLang="zh-CN" sz="2400" dirty="0" smtClean="0">
                <a:latin typeface="微软雅黑" panose="020B0503020204020204" pitchFamily="34" charset="-122"/>
                <a:ea typeface="微软雅黑" panose="020B0503020204020204" pitchFamily="34" charset="-122"/>
              </a:rPr>
              <a:t>SVD</a:t>
            </a:r>
            <a:r>
              <a:rPr lang="zh-CN" altLang="en-US" sz="2400" dirty="0" smtClean="0">
                <a:latin typeface="微软雅黑" panose="020B0503020204020204" pitchFamily="34" charset="-122"/>
                <a:ea typeface="微软雅黑" panose="020B0503020204020204" pitchFamily="34" charset="-122"/>
              </a:rPr>
              <a:t>分解未充分考虑反射信号相位特征信息，不适合规则弱面波，面波区信噪比较高的面波压制处理；</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zh-CN" altLang="en-US" sz="2400" dirty="0" smtClean="0">
                <a:latin typeface="微软雅黑" panose="020B0503020204020204" pitchFamily="34" charset="-122"/>
                <a:ea typeface="微软雅黑" panose="020B0503020204020204" pitchFamily="34" charset="-122"/>
              </a:rPr>
              <a:t>策略：建议选择规则面波压制方法处理，或者多种面波压制方法配套技术处理；</a:t>
            </a:r>
            <a:endParaRPr lang="en-US" altLang="zh-CN" sz="2400" dirty="0" smtClean="0">
              <a:latin typeface="微软雅黑" panose="020B0503020204020204" pitchFamily="34" charset="-122"/>
              <a:ea typeface="微软雅黑" panose="020B0503020204020204" pitchFamily="34" charset="-122"/>
            </a:endParaRPr>
          </a:p>
        </p:txBody>
      </p:sp>
      <p:sp>
        <p:nvSpPr>
          <p:cNvPr id="10" name="矩形 9"/>
          <p:cNvSpPr/>
          <p:nvPr/>
        </p:nvSpPr>
        <p:spPr>
          <a:xfrm>
            <a:off x="8953520" y="139212"/>
            <a:ext cx="2989399" cy="572464"/>
          </a:xfrm>
          <a:prstGeom prst="rect">
            <a:avLst/>
          </a:prstGeom>
        </p:spPr>
        <p:txBody>
          <a:bodyPr wrap="square">
            <a:spAutoFit/>
          </a:bodyPr>
          <a:lstStyle/>
          <a:p>
            <a:pPr algn="just">
              <a:lnSpc>
                <a:spcPct val="130000"/>
              </a:lnSpc>
            </a:pPr>
            <a:r>
              <a:rPr lang="zh-CN" altLang="en-US" sz="2400" b="1" kern="100" dirty="0" smtClean="0">
                <a:solidFill>
                  <a:srgbClr val="000000"/>
                </a:solidFill>
                <a:latin typeface="微软雅黑" panose="020B0503020204020204" pitchFamily="34" charset="-122"/>
                <a:ea typeface="微软雅黑" panose="020B0503020204020204" pitchFamily="34" charset="-122"/>
              </a:rPr>
              <a:t>近炮检距强</a:t>
            </a:r>
            <a:r>
              <a:rPr lang="zh-CN" altLang="en-US" sz="2400" b="1" kern="100" dirty="0">
                <a:solidFill>
                  <a:srgbClr val="000000"/>
                </a:solidFill>
                <a:latin typeface="微软雅黑" panose="020B0503020204020204" pitchFamily="34" charset="-122"/>
                <a:ea typeface="微软雅黑" panose="020B0503020204020204" pitchFamily="34" charset="-122"/>
              </a:rPr>
              <a:t>能量压制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1" name="矩形 10"/>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10</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738150" y="2331213"/>
          <a:ext cx="10920535" cy="3312365"/>
        </p:xfrm>
        <a:graphic>
          <a:graphicData uri="http://schemas.openxmlformats.org/drawingml/2006/table">
            <a:tbl>
              <a:tblPr firstRow="1" bandRow="1">
                <a:tableStyleId>{5C22544A-7EE6-4342-B048-85BDC9FD1C3A}</a:tableStyleId>
              </a:tblPr>
              <a:tblGrid>
                <a:gridCol w="1611226"/>
                <a:gridCol w="2577472"/>
                <a:gridCol w="6731837"/>
              </a:tblGrid>
              <a:tr h="662473">
                <a:tc rowSpan="5">
                  <a:txBody>
                    <a:bodyPr/>
                    <a:lstStyle/>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dist" defTabSz="914400" rtl="0" eaLnBrk="1" latinLnBrk="0" hangingPunct="1"/>
                      <a:endParaRPr lang="en-US" altLang="zh-CN" sz="2000" b="0" i="0" dirty="0">
                        <a:effectLst/>
                        <a:latin typeface="黑体" panose="02010609060101010101" pitchFamily="49" charset="-122"/>
                        <a:ea typeface="黑体" panose="02010609060101010101" pitchFamily="49" charset="-122"/>
                      </a:endParaRPr>
                    </a:p>
                    <a:p>
                      <a:pPr marL="0" algn="ctr" defTabSz="914400" rtl="0" eaLnBrk="1" latinLnBrk="0" hangingPunct="1"/>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p>
                      <a:pPr algn="just">
                        <a:lnSpc>
                          <a:spcPct val="130000"/>
                        </a:lnSpc>
                      </a:pPr>
                      <a:r>
                        <a:rPr lang="zh-CN" altLang="zh-CN" sz="2400" b="1" kern="100" dirty="0" smtClean="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a:txBody>
                  <a:tcPr>
                    <a:solidFill>
                      <a:schemeClr val="bg1">
                        <a:lumMod val="85000"/>
                      </a:schemeClr>
                    </a:solidFill>
                  </a:tcPr>
                </a:tc>
                <a:tc>
                  <a:txBody>
                    <a:bodyPr/>
                    <a:lstStyle/>
                    <a:p>
                      <a:pPr algn="ctr"/>
                      <a:r>
                        <a:rPr lang="zh-CN" altLang="en-US" sz="2000" b="1" baseline="0" dirty="0" smtClean="0">
                          <a:solidFill>
                            <a:schemeClr val="tx1"/>
                          </a:solidFill>
                          <a:latin typeface="微软雅黑" panose="020B0503020204020204" pitchFamily="34" charset="-122"/>
                          <a:ea typeface="微软雅黑" panose="020B0503020204020204" pitchFamily="34" charset="-122"/>
                        </a:rPr>
                        <a:t>噪声类型</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c>
                  <a:txBody>
                    <a:bodyPr/>
                    <a:lstStyle/>
                    <a:p>
                      <a:pPr algn="just">
                        <a:lnSpc>
                          <a:spcPct val="130000"/>
                        </a:lnSpc>
                      </a:pPr>
                      <a:r>
                        <a:rPr lang="zh-CN" altLang="zh-CN" sz="2000" b="1" kern="100" dirty="0" smtClean="0">
                          <a:solidFill>
                            <a:srgbClr val="000000"/>
                          </a:solidFill>
                          <a:latin typeface="微软雅黑" panose="020B0503020204020204" pitchFamily="34" charset="-122"/>
                          <a:ea typeface="微软雅黑" panose="020B0503020204020204" pitchFamily="34" charset="-122"/>
                        </a:rPr>
                        <a:t>高频噪声</a:t>
                      </a:r>
                      <a:endParaRPr lang="en-US" altLang="zh-CN" sz="2000" b="1" kern="100" dirty="0">
                        <a:solidFill>
                          <a:srgbClr val="000000"/>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r>
              <a:tr h="662473">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latin typeface="微软雅黑" panose="020B0503020204020204" pitchFamily="34" charset="-122"/>
                          <a:ea typeface="微软雅黑" panose="020B0503020204020204" pitchFamily="34" charset="-122"/>
                        </a:rPr>
                        <a:t>噪声特征</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lgn="l"/>
                      <a:r>
                        <a:rPr lang="zh-CN" altLang="en-US" sz="2000" b="1" kern="100" dirty="0" smtClean="0">
                          <a:solidFill>
                            <a:srgbClr val="000000"/>
                          </a:solidFill>
                          <a:latin typeface="微软雅黑" panose="020B0503020204020204" pitchFamily="34" charset="-122"/>
                          <a:ea typeface="微软雅黑" panose="020B0503020204020204" pitchFamily="34" charset="-122"/>
                        </a:rPr>
                        <a:t>频带育信号差异大，能量强，随机性局部或则全局分布</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压制方法</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000" b="1" kern="100" dirty="0" smtClean="0">
                          <a:solidFill>
                            <a:srgbClr val="000000"/>
                          </a:solidFill>
                          <a:latin typeface="微软雅黑" panose="020B0503020204020204" pitchFamily="34" charset="-122"/>
                          <a:ea typeface="微软雅黑" panose="020B0503020204020204" pitchFamily="34" charset="-122"/>
                        </a:rPr>
                        <a:t>自适应高频噪声衰减</a:t>
                      </a:r>
                      <a:r>
                        <a:rPr lang="zh-CN" altLang="en-US" sz="2000" b="1" dirty="0" smtClean="0">
                          <a:latin typeface="微软雅黑" panose="020B0503020204020204" pitchFamily="34" charset="-122"/>
                          <a:ea typeface="微软雅黑" panose="020B0503020204020204" pitchFamily="34" charset="-122"/>
                        </a:rPr>
                        <a:t>、异常噪声压制、随机噪声压制</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常用模块</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en-US" sz="2000" b="1" kern="1200" dirty="0">
                          <a:solidFill>
                            <a:srgbClr val="FF0000"/>
                          </a:solidFill>
                          <a:latin typeface="微软雅黑" panose="020B0503020204020204" pitchFamily="34" charset="-122"/>
                          <a:ea typeface="微软雅黑" panose="020B0503020204020204" pitchFamily="34" charset="-122"/>
                          <a:cs typeface="+mn-cs"/>
                        </a:rPr>
                        <a:t> </a:t>
                      </a:r>
                      <a:r>
                        <a:rPr lang="en-US" altLang="en-US" sz="2000" b="1" kern="1200" dirty="0" err="1" smtClean="0">
                          <a:solidFill>
                            <a:srgbClr val="FF0000"/>
                          </a:solidFill>
                          <a:latin typeface="微软雅黑" panose="020B0503020204020204" pitchFamily="34" charset="-122"/>
                          <a:ea typeface="微软雅黑" panose="020B0503020204020204" pitchFamily="34" charset="-122"/>
                          <a:cs typeface="+mn-cs"/>
                        </a:rPr>
                        <a:t>Hi</a:t>
                      </a:r>
                      <a:r>
                        <a:rPr lang="en-US" altLang="zh-CN" sz="2000" b="1" kern="1200" dirty="0" err="1" smtClean="0">
                          <a:solidFill>
                            <a:srgbClr val="FF0000"/>
                          </a:solidFill>
                          <a:latin typeface="微软雅黑" panose="020B0503020204020204" pitchFamily="34" charset="-122"/>
                          <a:ea typeface="微软雅黑" panose="020B0503020204020204" pitchFamily="34" charset="-122"/>
                          <a:cs typeface="+mn-cs"/>
                        </a:rPr>
                        <a:t>f</a:t>
                      </a:r>
                      <a:r>
                        <a:rPr lang="en-US" altLang="en-US" sz="2000" b="1" kern="1200" dirty="0" err="1" smtClean="0">
                          <a:solidFill>
                            <a:srgbClr val="FF0000"/>
                          </a:solidFill>
                          <a:latin typeface="微软雅黑" panose="020B0503020204020204" pitchFamily="34" charset="-122"/>
                          <a:ea typeface="微软雅黑" panose="020B0503020204020204" pitchFamily="34" charset="-122"/>
                          <a:cs typeface="+mn-cs"/>
                        </a:rPr>
                        <a:t>NoiAtten</a:t>
                      </a:r>
                      <a:r>
                        <a:rPr lang="en-US" altLang="en-US" sz="2000" b="1" kern="1200" baseline="0" dirty="0" smtClean="0">
                          <a:solidFill>
                            <a:srgbClr val="FF0000"/>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en-US" sz="2000" b="1" kern="1200" dirty="0">
                          <a:solidFill>
                            <a:schemeClr val="dk1"/>
                          </a:solidFill>
                          <a:latin typeface="微软雅黑" panose="020B0503020204020204" pitchFamily="34" charset="-122"/>
                          <a:ea typeface="微软雅黑" panose="020B0503020204020204" pitchFamily="34" charset="-122"/>
                          <a:cs typeface="+mn-cs"/>
                        </a:rPr>
                        <a:t> </a:t>
                      </a:r>
                      <a:r>
                        <a:rPr lang="en-US" altLang="en-US" sz="2000" b="1" kern="1200" dirty="0" err="1" smtClean="0">
                          <a:solidFill>
                            <a:schemeClr val="dk1"/>
                          </a:solidFill>
                          <a:latin typeface="微软雅黑" panose="020B0503020204020204" pitchFamily="34" charset="-122"/>
                          <a:ea typeface="微软雅黑" panose="020B0503020204020204" pitchFamily="34" charset="-122"/>
                          <a:cs typeface="+mn-cs"/>
                        </a:rPr>
                        <a:t>WildAmpAtten</a:t>
                      </a: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a:t>
                      </a:r>
                      <a:r>
                        <a:rPr lang="en-US" altLang="zh-CN" sz="2000" b="1" kern="1200" dirty="0" smtClean="0">
                          <a:solidFill>
                            <a:schemeClr val="dk1"/>
                          </a:solidFill>
                          <a:latin typeface="微软雅黑" panose="020B0503020204020204" pitchFamily="34" charset="-122"/>
                          <a:ea typeface="微软雅黑" panose="020B0503020204020204" pitchFamily="34" charset="-122"/>
                          <a:cs typeface="+mn-cs"/>
                        </a:rPr>
                        <a:t>RNA</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r h="662473">
                <a:tc vMerge="1">
                  <a:tcPr/>
                </a:tc>
                <a:tc>
                  <a:txBody>
                    <a:bodyPr/>
                    <a:lstStyle/>
                    <a:p>
                      <a:pPr marL="0" algn="ctr" defTabSz="914400" rtl="0" eaLnBrk="1" latinLnBrk="0" hangingPunct="1"/>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应用频次</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l"/>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常用</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bl>
          </a:graphicData>
        </a:graphic>
      </p:graphicFrame>
      <p:sp>
        <p:nvSpPr>
          <p:cNvPr id="7" name="矩形 6"/>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479376" y="729347"/>
            <a:ext cx="11233248" cy="1200329"/>
          </a:xfrm>
          <a:prstGeom prst="rect">
            <a:avLst/>
          </a:prstGeom>
        </p:spPr>
        <p:txBody>
          <a:bodyPr wrap="square">
            <a:spAutoFit/>
          </a:bodyPr>
          <a:lstStyle/>
          <a:p>
            <a:pPr indent="304800" algn="just" fontAlgn="base">
              <a:lnSpc>
                <a:spcPct val="150000"/>
              </a:lnSpc>
            </a:pPr>
            <a:r>
              <a:rPr lang="zh-CN" altLang="zh-CN" sz="2400" b="1" kern="100" dirty="0">
                <a:solidFill>
                  <a:srgbClr val="000000"/>
                </a:solidFill>
                <a:latin typeface="微软雅黑" panose="020B0503020204020204" pitchFamily="34" charset="-122"/>
                <a:ea typeface="微软雅黑" panose="020B0503020204020204" pitchFamily="34" charset="-122"/>
              </a:rPr>
              <a:t>高频噪声</a:t>
            </a:r>
            <a:r>
              <a:rPr lang="zh-CN" altLang="en-US" sz="2400" b="1" kern="100" dirty="0" smtClean="0">
                <a:solidFill>
                  <a:srgbClr val="000000"/>
                </a:solidFill>
                <a:latin typeface="微软雅黑" panose="020B0503020204020204" pitchFamily="34" charset="-122"/>
                <a:ea typeface="微软雅黑" panose="020B0503020204020204" pitchFamily="34" charset="-122"/>
              </a:rPr>
              <a:t>产生</a:t>
            </a:r>
            <a:r>
              <a:rPr lang="zh-CN" altLang="en-US" sz="2400" b="1" kern="100" dirty="0">
                <a:solidFill>
                  <a:srgbClr val="000000"/>
                </a:solidFill>
                <a:latin typeface="微软雅黑" panose="020B0503020204020204" pitchFamily="34" charset="-122"/>
                <a:ea typeface="微软雅黑" panose="020B0503020204020204" pitchFamily="34" charset="-122"/>
              </a:rPr>
              <a:t>机理</a:t>
            </a:r>
            <a:r>
              <a:rPr lang="zh-CN" altLang="en-US" sz="2400" b="1" kern="100" dirty="0" smtClean="0">
                <a:solidFill>
                  <a:srgbClr val="000000"/>
                </a:solidFill>
                <a:latin typeface="微软雅黑" panose="020B0503020204020204" pitchFamily="34" charset="-122"/>
                <a:ea typeface="微软雅黑" panose="020B0503020204020204" pitchFamily="34" charset="-122"/>
              </a:rPr>
              <a:t>：野外采集时强烈风吹草动、外源造成的干扰（如</a:t>
            </a:r>
            <a:r>
              <a:rPr lang="en-US" altLang="zh-CN" sz="2400" b="1" kern="100" dirty="0" smtClean="0">
                <a:solidFill>
                  <a:srgbClr val="000000"/>
                </a:solidFill>
                <a:latin typeface="微软雅黑" panose="020B0503020204020204" pitchFamily="34" charset="-122"/>
                <a:ea typeface="微软雅黑" panose="020B0503020204020204" pitchFamily="34" charset="-122"/>
              </a:rPr>
              <a:t>50Hz</a:t>
            </a:r>
            <a:r>
              <a:rPr lang="zh-CN" altLang="en-US" sz="2400" b="1" kern="100" dirty="0" smtClean="0">
                <a:solidFill>
                  <a:srgbClr val="000000"/>
                </a:solidFill>
                <a:latin typeface="微软雅黑" panose="020B0503020204020204" pitchFamily="34" charset="-122"/>
                <a:ea typeface="微软雅黑" panose="020B0503020204020204" pitchFamily="34" charset="-122"/>
              </a:rPr>
              <a:t>）、</a:t>
            </a:r>
            <a:r>
              <a:rPr lang="zh-CN" altLang="en-US" sz="2400" b="1" kern="100" dirty="0">
                <a:solidFill>
                  <a:srgbClr val="000000"/>
                </a:solidFill>
                <a:latin typeface="微软雅黑" panose="020B0503020204020204" pitchFamily="34" charset="-122"/>
                <a:ea typeface="微软雅黑" panose="020B0503020204020204" pitchFamily="34" charset="-122"/>
              </a:rPr>
              <a:t>检波点接收到的机械干扰，能量强，</a:t>
            </a:r>
            <a:r>
              <a:rPr lang="zh-CN" altLang="en-US" sz="2400" b="1" kern="100" dirty="0" smtClean="0">
                <a:solidFill>
                  <a:srgbClr val="000000"/>
                </a:solidFill>
                <a:latin typeface="微软雅黑" panose="020B0503020204020204" pitchFamily="34" charset="-122"/>
                <a:ea typeface="微软雅黑" panose="020B0503020204020204" pitchFamily="34" charset="-122"/>
              </a:rPr>
              <a:t>随机性局部或则全局分布</a:t>
            </a:r>
            <a:r>
              <a:rPr lang="zh-CN" altLang="zh-CN" sz="2400" b="1" kern="100" dirty="0">
                <a:solidFill>
                  <a:srgbClr val="000000"/>
                </a:solidFill>
                <a:latin typeface="微软雅黑" panose="020B0503020204020204" pitchFamily="34" charset="-122"/>
                <a:ea typeface="微软雅黑" panose="020B0503020204020204" pitchFamily="34" charset="-122"/>
              </a:rPr>
              <a:t>。</a:t>
            </a:r>
            <a:endParaRPr lang="zh-CN"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479376" y="729347"/>
            <a:ext cx="11233248" cy="1200329"/>
          </a:xfrm>
          <a:prstGeom prst="rect">
            <a:avLst/>
          </a:prstGeom>
        </p:spPr>
        <p:txBody>
          <a:bodyPr wrap="square">
            <a:spAutoFit/>
          </a:bodyPr>
          <a:lstStyle/>
          <a:p>
            <a:pPr indent="304800" algn="just" fontAlgn="base">
              <a:lnSpc>
                <a:spcPct val="150000"/>
              </a:lnSpc>
            </a:pPr>
            <a:r>
              <a:rPr lang="zh-CN" altLang="zh-CN" sz="2400" b="1" kern="100" dirty="0">
                <a:solidFill>
                  <a:srgbClr val="000000"/>
                </a:solidFill>
                <a:latin typeface="微软雅黑" panose="020B0503020204020204" pitchFamily="34" charset="-122"/>
                <a:ea typeface="微软雅黑" panose="020B0503020204020204" pitchFamily="34" charset="-122"/>
              </a:rPr>
              <a:t>高频噪声</a:t>
            </a:r>
            <a:r>
              <a:rPr lang="zh-CN" altLang="en-US" sz="2400" b="1" kern="100" dirty="0" smtClean="0">
                <a:solidFill>
                  <a:srgbClr val="000000"/>
                </a:solidFill>
                <a:latin typeface="微软雅黑" panose="020B0503020204020204" pitchFamily="34" charset="-122"/>
                <a:ea typeface="微软雅黑" panose="020B0503020204020204" pitchFamily="34" charset="-122"/>
              </a:rPr>
              <a:t>产生现象：强烈风吹草动、</a:t>
            </a:r>
            <a:r>
              <a:rPr lang="zh-CN" altLang="en-US" sz="2400" b="1" kern="100" dirty="0">
                <a:solidFill>
                  <a:srgbClr val="000000"/>
                </a:solidFill>
                <a:latin typeface="微软雅黑" panose="020B0503020204020204" pitchFamily="34" charset="-122"/>
                <a:ea typeface="微软雅黑" panose="020B0503020204020204" pitchFamily="34" charset="-122"/>
              </a:rPr>
              <a:t>外源造成的干扰（</a:t>
            </a:r>
            <a:r>
              <a:rPr lang="en-US" altLang="zh-CN" sz="2400" b="1" kern="100" dirty="0">
                <a:solidFill>
                  <a:srgbClr val="000000"/>
                </a:solidFill>
                <a:latin typeface="微软雅黑" panose="020B0503020204020204" pitchFamily="34" charset="-122"/>
                <a:ea typeface="微软雅黑" panose="020B0503020204020204" pitchFamily="34" charset="-122"/>
              </a:rPr>
              <a:t>50Hz</a:t>
            </a:r>
            <a:r>
              <a:rPr lang="zh-CN" altLang="en-US" sz="2400" b="1" kern="100" dirty="0">
                <a:solidFill>
                  <a:srgbClr val="000000"/>
                </a:solidFill>
                <a:latin typeface="微软雅黑" panose="020B0503020204020204" pitchFamily="34" charset="-122"/>
                <a:ea typeface="微软雅黑" panose="020B0503020204020204" pitchFamily="34" charset="-122"/>
              </a:rPr>
              <a:t>、人类活动</a:t>
            </a:r>
            <a:r>
              <a:rPr lang="zh-CN" altLang="en-US" sz="2400" b="1" kern="100" dirty="0" smtClean="0">
                <a:solidFill>
                  <a:srgbClr val="000000"/>
                </a:solidFill>
                <a:latin typeface="微软雅黑" panose="020B0503020204020204" pitchFamily="34" charset="-122"/>
                <a:ea typeface="微软雅黑" panose="020B0503020204020204" pitchFamily="34" charset="-122"/>
              </a:rPr>
              <a:t>）、检波器</a:t>
            </a:r>
            <a:r>
              <a:rPr lang="zh-CN" altLang="en-US" sz="2400" b="1" kern="100" dirty="0">
                <a:solidFill>
                  <a:srgbClr val="000000"/>
                </a:solidFill>
                <a:latin typeface="微软雅黑" panose="020B0503020204020204" pitchFamily="34" charset="-122"/>
                <a:ea typeface="微软雅黑" panose="020B0503020204020204" pitchFamily="34" charset="-122"/>
              </a:rPr>
              <a:t>耦合不良，仪器故障、采集参数不当等缘故</a:t>
            </a:r>
            <a:r>
              <a:rPr lang="zh-CN" altLang="zh-CN" sz="2400" b="1" kern="100" dirty="0">
                <a:solidFill>
                  <a:srgbClr val="000000"/>
                </a:solidFill>
                <a:latin typeface="微软雅黑" panose="020B0503020204020204" pitchFamily="34" charset="-122"/>
                <a:ea typeface="微软雅黑" panose="020B0503020204020204" pitchFamily="34" charset="-122"/>
              </a:rPr>
              <a:t>。</a:t>
            </a:r>
            <a:endParaRPr lang="zh-CN"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1" name="图片 10" descr="01_QC_W02_CohNoiAtten__SW23-26-shot--2-945_segy_2300152_hif_raw_hif3_all333_50_0.2"/>
          <p:cNvPicPr>
            <a:picLocks noChangeAspect="1"/>
          </p:cNvPicPr>
          <p:nvPr/>
        </p:nvPicPr>
        <p:blipFill>
          <a:blip r:embed="rId1"/>
          <a:stretch>
            <a:fillRect/>
          </a:stretch>
        </p:blipFill>
        <p:spPr>
          <a:xfrm>
            <a:off x="1035628" y="2167682"/>
            <a:ext cx="3262694" cy="4394842"/>
          </a:xfrm>
          <a:prstGeom prst="rect">
            <a:avLst/>
          </a:prstGeom>
        </p:spPr>
      </p:pic>
      <p:pic>
        <p:nvPicPr>
          <p:cNvPr id="13" name="图片 12" descr="Screenshot from 2024-01-18 14-54-30.png"/>
          <p:cNvPicPr>
            <a:picLocks noChangeAspect="1"/>
          </p:cNvPicPr>
          <p:nvPr/>
        </p:nvPicPr>
        <p:blipFill>
          <a:blip r:embed="rId2" cstate="print"/>
          <a:stretch>
            <a:fillRect/>
          </a:stretch>
        </p:blipFill>
        <p:spPr>
          <a:xfrm>
            <a:off x="7554965" y="2293813"/>
            <a:ext cx="3575720" cy="4142581"/>
          </a:xfrm>
          <a:prstGeom prst="rect">
            <a:avLst/>
          </a:prstGeom>
        </p:spPr>
      </p:pic>
      <p:sp>
        <p:nvSpPr>
          <p:cNvPr id="3" name="矩形 2"/>
          <p:cNvSpPr/>
          <p:nvPr/>
        </p:nvSpPr>
        <p:spPr>
          <a:xfrm>
            <a:off x="8544272" y="6453336"/>
            <a:ext cx="1107996" cy="369332"/>
          </a:xfrm>
          <a:prstGeom prst="rect">
            <a:avLst/>
          </a:prstGeom>
        </p:spPr>
        <p:txBody>
          <a:bodyPr wrap="none">
            <a:spAutoFit/>
          </a:bodyPr>
          <a:lstStyle/>
          <a:p>
            <a:r>
              <a:rPr lang="zh-CN" altLang="en-US" kern="100" dirty="0" smtClean="0">
                <a:solidFill>
                  <a:srgbClr val="000000"/>
                </a:solidFill>
                <a:latin typeface="微软雅黑" panose="020B0503020204020204" pitchFamily="34" charset="-122"/>
                <a:ea typeface="微软雅黑" panose="020B0503020204020204" pitchFamily="34" charset="-122"/>
              </a:rPr>
              <a:t>机械故障</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4" name="矩形 3"/>
          <p:cNvSpPr/>
          <p:nvPr/>
        </p:nvSpPr>
        <p:spPr>
          <a:xfrm>
            <a:off x="1631504" y="6493579"/>
            <a:ext cx="1338828" cy="369332"/>
          </a:xfrm>
          <a:prstGeom prst="rect">
            <a:avLst/>
          </a:prstGeom>
        </p:spPr>
        <p:txBody>
          <a:bodyPr wrap="none">
            <a:spAutoFit/>
          </a:bodyPr>
          <a:lstStyle/>
          <a:p>
            <a:r>
              <a:rPr lang="zh-CN" altLang="en-US" kern="100" dirty="0" smtClean="0">
                <a:solidFill>
                  <a:srgbClr val="000000"/>
                </a:solidFill>
                <a:latin typeface="微软雅黑" panose="020B0503020204020204" pitchFamily="34" charset="-122"/>
                <a:ea typeface="微软雅黑" panose="020B0503020204020204" pitchFamily="34" charset="-122"/>
              </a:rPr>
              <a:t>检波器耦合</a:t>
            </a:r>
            <a:endParaRPr lang="zh-CN" altLang="en-US" dirty="0"/>
          </a:p>
        </p:txBody>
      </p:sp>
      <p:sp>
        <p:nvSpPr>
          <p:cNvPr id="14" name="矩形 13"/>
          <p:cNvSpPr/>
          <p:nvPr/>
        </p:nvSpPr>
        <p:spPr>
          <a:xfrm>
            <a:off x="4879968" y="6471761"/>
            <a:ext cx="1576072" cy="369332"/>
          </a:xfrm>
          <a:prstGeom prst="rect">
            <a:avLst/>
          </a:prstGeom>
        </p:spPr>
        <p:txBody>
          <a:bodyPr wrap="none">
            <a:spAutoFit/>
          </a:bodyPr>
          <a:lstStyle/>
          <a:p>
            <a:r>
              <a:rPr lang="zh-CN" altLang="en-US" kern="100" dirty="0">
                <a:solidFill>
                  <a:srgbClr val="000000"/>
                </a:solidFill>
                <a:latin typeface="微软雅黑" panose="020B0503020204020204" pitchFamily="34" charset="-122"/>
                <a:ea typeface="微软雅黑" panose="020B0503020204020204" pitchFamily="34" charset="-122"/>
              </a:rPr>
              <a:t>滑动扫描谐波</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pic>
        <p:nvPicPr>
          <p:cNvPr id="16" name="图片 4" descr="g9-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6521" y="2305424"/>
            <a:ext cx="3428444" cy="413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07368" y="729347"/>
            <a:ext cx="11449272" cy="646331"/>
          </a:xfrm>
          <a:prstGeom prst="rect">
            <a:avLst/>
          </a:prstGeom>
        </p:spPr>
        <p:txBody>
          <a:bodyPr wrap="square">
            <a:spAutoFit/>
          </a:bodyPr>
          <a:lstStyle/>
          <a:p>
            <a:pPr indent="304800" algn="just" fontAlgn="base">
              <a:lnSpc>
                <a:spcPct val="150000"/>
              </a:lnSpc>
            </a:pPr>
            <a:r>
              <a:rPr lang="zh-CN" altLang="en-US" sz="2400" kern="100" dirty="0">
                <a:solidFill>
                  <a:srgbClr val="000000"/>
                </a:solidFill>
                <a:latin typeface="微软雅黑" panose="020B0503020204020204" pitchFamily="34" charset="-122"/>
                <a:ea typeface="微软雅黑" panose="020B0503020204020204" pitchFamily="34" charset="-122"/>
              </a:rPr>
              <a:t> 本模块</a:t>
            </a:r>
            <a:r>
              <a:rPr lang="zh-CN" altLang="en-US" sz="2400" kern="100" dirty="0" smtClean="0">
                <a:solidFill>
                  <a:srgbClr val="000000"/>
                </a:solidFill>
                <a:latin typeface="微软雅黑" panose="020B0503020204020204" pitchFamily="34" charset="-122"/>
                <a:ea typeface="微软雅黑" panose="020B0503020204020204" pitchFamily="34" charset="-122"/>
              </a:rPr>
              <a:t>要控制噪声的范围，初至以上的噪声压制效果不会太理想（原因分析）。</a:t>
            </a:r>
            <a:endParaRPr lang="zh-CN" altLang="zh-CN" sz="2400" dirty="0">
              <a:latin typeface="微软雅黑" panose="020B0503020204020204" pitchFamily="34" charset="-122"/>
              <a:ea typeface="微软雅黑" panose="020B0503020204020204" pitchFamily="34" charset="-122"/>
            </a:endParaRPr>
          </a:p>
        </p:txBody>
      </p:sp>
      <p:sp>
        <p:nvSpPr>
          <p:cNvPr id="14" name="TextBox 2"/>
          <p:cNvSpPr txBox="1">
            <a:spLocks noChangeArrowheads="1"/>
          </p:cNvSpPr>
          <p:nvPr/>
        </p:nvSpPr>
        <p:spPr bwMode="auto">
          <a:xfrm>
            <a:off x="5447928" y="6381328"/>
            <a:ext cx="1440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前</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5" name="TextBox 2"/>
          <p:cNvSpPr txBox="1">
            <a:spLocks noChangeArrowheads="1"/>
          </p:cNvSpPr>
          <p:nvPr/>
        </p:nvSpPr>
        <p:spPr bwMode="auto">
          <a:xfrm>
            <a:off x="7897068" y="6381328"/>
            <a:ext cx="1511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smtClean="0">
                <a:solidFill>
                  <a:srgbClr val="000000"/>
                </a:solidFill>
                <a:latin typeface="微软雅黑" panose="020B0503020204020204" pitchFamily="34" charset="-122"/>
                <a:ea typeface="微软雅黑" panose="020B0503020204020204" pitchFamily="34" charset="-122"/>
              </a:rPr>
              <a:t>噪声压制</a:t>
            </a:r>
            <a:r>
              <a:rPr lang="zh-CN" altLang="en-US" kern="100" dirty="0">
                <a:solidFill>
                  <a:srgbClr val="000000"/>
                </a:solidFill>
                <a:latin typeface="微软雅黑" panose="020B0503020204020204" pitchFamily="34" charset="-122"/>
                <a:ea typeface="微软雅黑" panose="020B0503020204020204" pitchFamily="34" charset="-122"/>
              </a:rPr>
              <a:t>后</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6" name="TextBox 2"/>
          <p:cNvSpPr txBox="1">
            <a:spLocks noChangeArrowheads="1"/>
          </p:cNvSpPr>
          <p:nvPr/>
        </p:nvSpPr>
        <p:spPr bwMode="auto">
          <a:xfrm>
            <a:off x="9841284" y="6381328"/>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输出强</a:t>
            </a:r>
            <a:r>
              <a:rPr lang="zh-CN" altLang="en-US" kern="100" dirty="0" smtClean="0">
                <a:solidFill>
                  <a:srgbClr val="000000"/>
                </a:solidFill>
                <a:latin typeface="微软雅黑" panose="020B0503020204020204" pitchFamily="34" charset="-122"/>
                <a:ea typeface="微软雅黑" panose="020B0503020204020204" pitchFamily="34" charset="-122"/>
              </a:rPr>
              <a:t>能量噪声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17" name="TextBox 2"/>
          <p:cNvSpPr txBox="1">
            <a:spLocks noChangeArrowheads="1"/>
          </p:cNvSpPr>
          <p:nvPr/>
        </p:nvSpPr>
        <p:spPr bwMode="auto">
          <a:xfrm>
            <a:off x="1705601" y="5301208"/>
            <a:ext cx="19663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kern="100" dirty="0">
                <a:solidFill>
                  <a:srgbClr val="000000"/>
                </a:solidFill>
                <a:latin typeface="微软雅黑" panose="020B0503020204020204" pitchFamily="34" charset="-122"/>
                <a:ea typeface="微软雅黑" panose="020B0503020204020204" pitchFamily="34" charset="-122"/>
              </a:rPr>
              <a:t>控制好重要参数</a:t>
            </a:r>
            <a:endParaRPr lang="zh-CN" altLang="en-US" kern="100" dirty="0">
              <a:solidFill>
                <a:srgbClr val="000000"/>
              </a:solidFill>
              <a:latin typeface="微软雅黑" panose="020B0503020204020204" pitchFamily="34" charset="-122"/>
              <a:ea typeface="微软雅黑" panose="020B0503020204020204" pitchFamily="34" charset="-122"/>
            </a:endParaRPr>
          </a:p>
        </p:txBody>
      </p:sp>
      <p:sp>
        <p:nvSpPr>
          <p:cNvPr id="36" name="矩形 35"/>
          <p:cNvSpPr/>
          <p:nvPr/>
        </p:nvSpPr>
        <p:spPr>
          <a:xfrm>
            <a:off x="1223657" y="5292825"/>
            <a:ext cx="360040" cy="3777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37" name="矩形 36"/>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4" name="图片 23"/>
          <p:cNvPicPr>
            <a:picLocks noChangeAspect="1"/>
          </p:cNvPicPr>
          <p:nvPr/>
        </p:nvPicPr>
        <p:blipFill>
          <a:blip r:embed="rId1"/>
          <a:stretch>
            <a:fillRect/>
          </a:stretch>
        </p:blipFill>
        <p:spPr>
          <a:xfrm>
            <a:off x="5015880" y="1541352"/>
            <a:ext cx="6768752" cy="2090220"/>
          </a:xfrm>
          <a:prstGeom prst="rect">
            <a:avLst/>
          </a:prstGeom>
          <a:ln w="25400">
            <a:solidFill>
              <a:schemeClr val="accent1"/>
            </a:solidFill>
            <a:prstDash val="dashDot"/>
          </a:ln>
        </p:spPr>
      </p:pic>
      <p:cxnSp>
        <p:nvCxnSpPr>
          <p:cNvPr id="26" name="直接箭头连接符 25"/>
          <p:cNvCxnSpPr/>
          <p:nvPr/>
        </p:nvCxnSpPr>
        <p:spPr>
          <a:xfrm flipV="1">
            <a:off x="4223792" y="3021133"/>
            <a:ext cx="792088" cy="695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6560" name="图片 66559"/>
          <p:cNvPicPr>
            <a:picLocks noChangeAspect="1"/>
          </p:cNvPicPr>
          <p:nvPr/>
        </p:nvPicPr>
        <p:blipFill>
          <a:blip r:embed="rId2"/>
          <a:stretch>
            <a:fillRect/>
          </a:stretch>
        </p:blipFill>
        <p:spPr>
          <a:xfrm>
            <a:off x="5087888" y="4005064"/>
            <a:ext cx="6480720" cy="1173981"/>
          </a:xfrm>
          <a:prstGeom prst="rect">
            <a:avLst/>
          </a:prstGeom>
          <a:solidFill>
            <a:schemeClr val="bg1"/>
          </a:solidFill>
          <a:ln w="25400">
            <a:solidFill>
              <a:schemeClr val="accent1"/>
            </a:solidFill>
            <a:prstDash val="dashDot"/>
          </a:ln>
        </p:spPr>
      </p:pic>
      <p:cxnSp>
        <p:nvCxnSpPr>
          <p:cNvPr id="41" name="直接箭头连接符 40"/>
          <p:cNvCxnSpPr/>
          <p:nvPr/>
        </p:nvCxnSpPr>
        <p:spPr>
          <a:xfrm>
            <a:off x="4223792" y="4002852"/>
            <a:ext cx="864096" cy="397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6118"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92" y="2348880"/>
            <a:ext cx="3810000" cy="224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矩形 43"/>
          <p:cNvSpPr/>
          <p:nvPr/>
        </p:nvSpPr>
        <p:spPr>
          <a:xfrm>
            <a:off x="1423137" y="3643447"/>
            <a:ext cx="1440160" cy="7689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47137" name="Picture 1" descr="CL_QZCL_1-3-3-高频噪声压制1"/>
          <p:cNvPicPr>
            <a:picLocks noChangeAspect="1" noChangeArrowheads="1"/>
          </p:cNvPicPr>
          <p:nvPr/>
        </p:nvPicPr>
        <p:blipFill>
          <a:blip r:embed="rId1">
            <a:extLst>
              <a:ext uri="{28A0092B-C50C-407E-A947-70E740481C1C}">
                <a14:useLocalDpi xmlns:a14="http://schemas.microsoft.com/office/drawing/2010/main" val="0"/>
              </a:ext>
            </a:extLst>
          </a:blip>
          <a:srcRect b="9996"/>
          <a:stretch>
            <a:fillRect/>
          </a:stretch>
        </p:blipFill>
        <p:spPr bwMode="auto">
          <a:xfrm>
            <a:off x="834252" y="1268760"/>
            <a:ext cx="9870259"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919536" y="5816624"/>
            <a:ext cx="2262158" cy="369332"/>
          </a:xfrm>
          <a:prstGeom prst="rect">
            <a:avLst/>
          </a:prstGeom>
        </p:spPr>
        <p:txBody>
          <a:bodyPr wrap="none">
            <a:spAutoFit/>
          </a:bodyPr>
          <a:lstStyle/>
          <a:p>
            <a:r>
              <a:rPr lang="zh-CN" altLang="zh-CN" dirty="0">
                <a:solidFill>
                  <a:srgbClr val="000000"/>
                </a:solidFill>
                <a:latin typeface="Arial" panose="020B0604020202020204" pitchFamily="34" charset="0"/>
                <a:cs typeface="Arial" panose="020B0604020202020204" pitchFamily="34" charset="0"/>
              </a:rPr>
              <a:t>高频噪声衰减前炮</a:t>
            </a:r>
            <a:r>
              <a:rPr lang="zh-CN" altLang="zh-CN" dirty="0" smtClean="0">
                <a:solidFill>
                  <a:srgbClr val="000000"/>
                </a:solidFill>
                <a:latin typeface="Arial" panose="020B0604020202020204" pitchFamily="34" charset="0"/>
                <a:cs typeface="Arial" panose="020B0604020202020204" pitchFamily="34" charset="0"/>
              </a:rPr>
              <a:t>集</a:t>
            </a:r>
            <a:endParaRPr lang="zh-CN" altLang="en-US" dirty="0"/>
          </a:p>
        </p:txBody>
      </p:sp>
      <p:sp>
        <p:nvSpPr>
          <p:cNvPr id="15" name="矩形 14"/>
          <p:cNvSpPr/>
          <p:nvPr/>
        </p:nvSpPr>
        <p:spPr>
          <a:xfrm>
            <a:off x="7032104" y="5867980"/>
            <a:ext cx="2262158" cy="369332"/>
          </a:xfrm>
          <a:prstGeom prst="rect">
            <a:avLst/>
          </a:prstGeom>
        </p:spPr>
        <p:txBody>
          <a:bodyPr wrap="none">
            <a:spAutoFit/>
          </a:bodyPr>
          <a:lstStyle/>
          <a:p>
            <a:r>
              <a:rPr lang="zh-CN" altLang="zh-CN" dirty="0">
                <a:solidFill>
                  <a:srgbClr val="000000"/>
                </a:solidFill>
                <a:latin typeface="Arial" panose="020B0604020202020204" pitchFamily="34" charset="0"/>
                <a:cs typeface="Arial" panose="020B0604020202020204" pitchFamily="34" charset="0"/>
              </a:rPr>
              <a:t>高频噪声</a:t>
            </a:r>
            <a:r>
              <a:rPr lang="zh-CN" altLang="zh-CN" dirty="0" smtClean="0">
                <a:solidFill>
                  <a:srgbClr val="000000"/>
                </a:solidFill>
                <a:latin typeface="Arial" panose="020B0604020202020204" pitchFamily="34" charset="0"/>
                <a:cs typeface="Arial" panose="020B0604020202020204" pitchFamily="34" charset="0"/>
              </a:rPr>
              <a:t>衰减</a:t>
            </a:r>
            <a:r>
              <a:rPr lang="zh-CN" altLang="en-US" dirty="0" smtClean="0">
                <a:solidFill>
                  <a:srgbClr val="000000"/>
                </a:solidFill>
                <a:latin typeface="Arial" panose="020B0604020202020204" pitchFamily="34" charset="0"/>
                <a:cs typeface="Arial" panose="020B0604020202020204" pitchFamily="34" charset="0"/>
              </a:rPr>
              <a:t>后</a:t>
            </a:r>
            <a:r>
              <a:rPr lang="zh-CN" altLang="zh-CN" dirty="0" smtClean="0">
                <a:solidFill>
                  <a:srgbClr val="000000"/>
                </a:solidFill>
                <a:latin typeface="Arial" panose="020B0604020202020204" pitchFamily="34" charset="0"/>
                <a:cs typeface="Arial" panose="020B0604020202020204" pitchFamily="34" charset="0"/>
              </a:rPr>
              <a:t>炮集</a:t>
            </a:r>
            <a:endParaRPr lang="zh-CN" alt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矩形 1"/>
          <p:cNvSpPr/>
          <p:nvPr/>
        </p:nvSpPr>
        <p:spPr>
          <a:xfrm>
            <a:off x="1991544" y="5909741"/>
            <a:ext cx="3044423" cy="369332"/>
          </a:xfrm>
          <a:prstGeom prst="rect">
            <a:avLst/>
          </a:prstGeom>
        </p:spPr>
        <p:txBody>
          <a:bodyPr wrap="none">
            <a:spAutoFit/>
          </a:bodyPr>
          <a:lstStyle/>
          <a:p>
            <a:r>
              <a:rPr lang="zh-CN" altLang="zh-CN" dirty="0">
                <a:solidFill>
                  <a:srgbClr val="000000"/>
                </a:solidFill>
                <a:latin typeface="Arial" panose="020B0604020202020204" pitchFamily="34" charset="0"/>
                <a:cs typeface="Arial" panose="020B0604020202020204" pitchFamily="34" charset="0"/>
              </a:rPr>
              <a:t>高频噪声衰减前炮</a:t>
            </a:r>
            <a:r>
              <a:rPr lang="zh-CN" altLang="zh-CN" dirty="0" smtClean="0">
                <a:solidFill>
                  <a:srgbClr val="000000"/>
                </a:solidFill>
                <a:latin typeface="Arial" panose="020B0604020202020204" pitchFamily="34" charset="0"/>
                <a:cs typeface="Arial" panose="020B0604020202020204" pitchFamily="34" charset="0"/>
              </a:rPr>
              <a:t>集</a:t>
            </a:r>
            <a:r>
              <a:rPr lang="zh-CN" altLang="en-US" dirty="0" smtClean="0">
                <a:solidFill>
                  <a:srgbClr val="000000"/>
                </a:solidFill>
                <a:latin typeface="Arial" panose="020B0604020202020204" pitchFamily="34" charset="0"/>
                <a:cs typeface="Arial" panose="020B0604020202020204" pitchFamily="34" charset="0"/>
              </a:rPr>
              <a:t>及</a:t>
            </a:r>
            <a:r>
              <a:rPr lang="en-US" altLang="zh-CN" dirty="0" smtClean="0">
                <a:solidFill>
                  <a:srgbClr val="000000"/>
                </a:solidFill>
                <a:latin typeface="Arial" panose="020B0604020202020204" pitchFamily="34" charset="0"/>
                <a:cs typeface="Arial" panose="020B0604020202020204" pitchFamily="34" charset="0"/>
              </a:rPr>
              <a:t>FK</a:t>
            </a:r>
            <a:r>
              <a:rPr lang="zh-CN" altLang="en-US" dirty="0" smtClean="0">
                <a:solidFill>
                  <a:srgbClr val="000000"/>
                </a:solidFill>
                <a:latin typeface="Arial" panose="020B0604020202020204" pitchFamily="34" charset="0"/>
                <a:cs typeface="Arial" panose="020B0604020202020204" pitchFamily="34" charset="0"/>
              </a:rPr>
              <a:t>谱</a:t>
            </a:r>
            <a:endParaRPr lang="zh-CN" altLang="en-US" dirty="0"/>
          </a:p>
        </p:txBody>
      </p:sp>
      <p:sp>
        <p:nvSpPr>
          <p:cNvPr id="15" name="矩形 14"/>
          <p:cNvSpPr/>
          <p:nvPr/>
        </p:nvSpPr>
        <p:spPr>
          <a:xfrm>
            <a:off x="7194818" y="5909741"/>
            <a:ext cx="3044423" cy="369332"/>
          </a:xfrm>
          <a:prstGeom prst="rect">
            <a:avLst/>
          </a:prstGeom>
        </p:spPr>
        <p:txBody>
          <a:bodyPr wrap="none">
            <a:spAutoFit/>
          </a:bodyPr>
          <a:lstStyle/>
          <a:p>
            <a:r>
              <a:rPr lang="zh-CN" altLang="zh-CN" dirty="0">
                <a:solidFill>
                  <a:srgbClr val="000000"/>
                </a:solidFill>
                <a:latin typeface="Arial" panose="020B0604020202020204" pitchFamily="34" charset="0"/>
                <a:cs typeface="Arial" panose="020B0604020202020204" pitchFamily="34" charset="0"/>
              </a:rPr>
              <a:t>高频噪声</a:t>
            </a:r>
            <a:r>
              <a:rPr lang="zh-CN" altLang="zh-CN" dirty="0" smtClean="0">
                <a:solidFill>
                  <a:srgbClr val="000000"/>
                </a:solidFill>
                <a:latin typeface="Arial" panose="020B0604020202020204" pitchFamily="34" charset="0"/>
                <a:cs typeface="Arial" panose="020B0604020202020204" pitchFamily="34" charset="0"/>
              </a:rPr>
              <a:t>衰减</a:t>
            </a:r>
            <a:r>
              <a:rPr lang="zh-CN" altLang="en-US" dirty="0" smtClean="0">
                <a:solidFill>
                  <a:srgbClr val="000000"/>
                </a:solidFill>
                <a:latin typeface="Arial" panose="020B0604020202020204" pitchFamily="34" charset="0"/>
                <a:cs typeface="Arial" panose="020B0604020202020204" pitchFamily="34" charset="0"/>
              </a:rPr>
              <a:t>后</a:t>
            </a:r>
            <a:r>
              <a:rPr lang="zh-CN" altLang="zh-CN" dirty="0" smtClean="0">
                <a:solidFill>
                  <a:srgbClr val="000000"/>
                </a:solidFill>
                <a:latin typeface="Arial" panose="020B0604020202020204" pitchFamily="34" charset="0"/>
                <a:cs typeface="Arial" panose="020B0604020202020204" pitchFamily="34" charset="0"/>
              </a:rPr>
              <a:t>炮集</a:t>
            </a:r>
            <a:r>
              <a:rPr lang="zh-CN" altLang="en-US" dirty="0" smtClean="0">
                <a:solidFill>
                  <a:srgbClr val="000000"/>
                </a:solidFill>
                <a:latin typeface="Arial" panose="020B0604020202020204" pitchFamily="34" charset="0"/>
                <a:cs typeface="Arial" panose="020B0604020202020204" pitchFamily="34" charset="0"/>
              </a:rPr>
              <a:t>及</a:t>
            </a:r>
            <a:r>
              <a:rPr lang="en-US" altLang="zh-CN" dirty="0" smtClean="0">
                <a:solidFill>
                  <a:srgbClr val="000000"/>
                </a:solidFill>
                <a:latin typeface="Arial" panose="020B0604020202020204" pitchFamily="34" charset="0"/>
                <a:cs typeface="Arial" panose="020B0604020202020204" pitchFamily="34" charset="0"/>
              </a:rPr>
              <a:t>FK</a:t>
            </a:r>
            <a:r>
              <a:rPr lang="zh-CN" altLang="en-US" dirty="0" smtClean="0">
                <a:solidFill>
                  <a:srgbClr val="000000"/>
                </a:solidFill>
                <a:latin typeface="Arial" panose="020B0604020202020204" pitchFamily="34" charset="0"/>
                <a:cs typeface="Arial" panose="020B0604020202020204" pitchFamily="34" charset="0"/>
              </a:rPr>
              <a:t>谱</a:t>
            </a:r>
            <a:endParaRPr lang="zh-CN" altLang="en-US" dirty="0"/>
          </a:p>
        </p:txBody>
      </p:sp>
      <p:grpSp>
        <p:nvGrpSpPr>
          <p:cNvPr id="3" name="组合 2"/>
          <p:cNvGrpSpPr/>
          <p:nvPr/>
        </p:nvGrpSpPr>
        <p:grpSpPr>
          <a:xfrm>
            <a:off x="1127448" y="1322133"/>
            <a:ext cx="10585176" cy="2826947"/>
            <a:chOff x="1127448" y="1322133"/>
            <a:chExt cx="10585176" cy="3837600"/>
          </a:xfrm>
        </p:grpSpPr>
        <p:pic>
          <p:nvPicPr>
            <p:cNvPr id="8" name="图片 7" descr="Screenshot from 2024-01-18 14-43-27.png"/>
            <p:cNvPicPr/>
            <p:nvPr/>
          </p:nvPicPr>
          <p:blipFill>
            <a:blip r:embed="rId1" cstate="print"/>
            <a:srcRect l="4117" t="5869"/>
            <a:stretch>
              <a:fillRect/>
            </a:stretch>
          </p:blipFill>
          <p:spPr>
            <a:xfrm>
              <a:off x="1127448" y="1322133"/>
              <a:ext cx="5200652" cy="3837600"/>
            </a:xfrm>
            <a:prstGeom prst="rect">
              <a:avLst/>
            </a:prstGeom>
            <a:ln w="25400">
              <a:solidFill>
                <a:schemeClr val="tx1">
                  <a:lumMod val="50000"/>
                  <a:lumOff val="50000"/>
                </a:schemeClr>
              </a:solidFill>
            </a:ln>
          </p:spPr>
        </p:pic>
        <p:pic>
          <p:nvPicPr>
            <p:cNvPr id="9" name="图片 8" descr="Screenshot from 2024-01-18 14-43-35.png"/>
            <p:cNvPicPr/>
            <p:nvPr/>
          </p:nvPicPr>
          <p:blipFill>
            <a:blip r:embed="rId2" cstate="print"/>
            <a:srcRect l="4117" t="5869"/>
            <a:stretch>
              <a:fillRect/>
            </a:stretch>
          </p:blipFill>
          <p:spPr>
            <a:xfrm>
              <a:off x="6511972" y="1322133"/>
              <a:ext cx="5200652" cy="3837600"/>
            </a:xfrm>
            <a:prstGeom prst="rect">
              <a:avLst/>
            </a:prstGeom>
            <a:ln w="25400" cmpd="dbl">
              <a:solidFill>
                <a:schemeClr val="tx1"/>
              </a:solidFill>
            </a:ln>
          </p:spPr>
        </p:pic>
      </p:grpSp>
      <p:grpSp>
        <p:nvGrpSpPr>
          <p:cNvPr id="11" name="组合 10"/>
          <p:cNvGrpSpPr/>
          <p:nvPr/>
        </p:nvGrpSpPr>
        <p:grpSpPr>
          <a:xfrm>
            <a:off x="1127448" y="4157522"/>
            <a:ext cx="10585176" cy="1732658"/>
            <a:chOff x="467544" y="1416540"/>
            <a:chExt cx="8210294" cy="3662010"/>
          </a:xfrm>
        </p:grpSpPr>
        <p:grpSp>
          <p:nvGrpSpPr>
            <p:cNvPr id="12" name="组合 11"/>
            <p:cNvGrpSpPr/>
            <p:nvPr/>
          </p:nvGrpSpPr>
          <p:grpSpPr>
            <a:xfrm>
              <a:off x="4644000" y="1416540"/>
              <a:ext cx="4033838" cy="3662010"/>
              <a:chOff x="4644000" y="1416540"/>
              <a:chExt cx="4033838" cy="3662010"/>
            </a:xfrm>
          </p:grpSpPr>
          <p:pic>
            <p:nvPicPr>
              <p:cNvPr id="17" name="图片 16" descr="Screenshot from 2024-01-18 15-17-22.png"/>
              <p:cNvPicPr>
                <a:picLocks noChangeAspect="1"/>
              </p:cNvPicPr>
              <p:nvPr/>
            </p:nvPicPr>
            <p:blipFill>
              <a:blip r:embed="rId3" cstate="print"/>
              <a:stretch>
                <a:fillRect/>
              </a:stretch>
            </p:blipFill>
            <p:spPr>
              <a:xfrm>
                <a:off x="4644000" y="1440000"/>
                <a:ext cx="4033838" cy="3638550"/>
              </a:xfrm>
              <a:prstGeom prst="rect">
                <a:avLst/>
              </a:prstGeom>
            </p:spPr>
          </p:pic>
          <p:pic>
            <p:nvPicPr>
              <p:cNvPr id="18" name="图片 17" descr="Screenshot from 2024-01-18 15-18-09.png"/>
              <p:cNvPicPr>
                <a:picLocks noChangeAspect="1"/>
              </p:cNvPicPr>
              <p:nvPr/>
            </p:nvPicPr>
            <p:blipFill>
              <a:blip r:embed="rId4" cstate="print"/>
              <a:srcRect l="5355" r="4016"/>
              <a:stretch>
                <a:fillRect/>
              </a:stretch>
            </p:blipFill>
            <p:spPr>
              <a:xfrm>
                <a:off x="4811355" y="1416540"/>
                <a:ext cx="3655743" cy="3638550"/>
              </a:xfrm>
              <a:prstGeom prst="rect">
                <a:avLst/>
              </a:prstGeom>
            </p:spPr>
          </p:pic>
        </p:grpSp>
        <p:grpSp>
          <p:nvGrpSpPr>
            <p:cNvPr id="13" name="组合 12"/>
            <p:cNvGrpSpPr/>
            <p:nvPr/>
          </p:nvGrpSpPr>
          <p:grpSpPr>
            <a:xfrm>
              <a:off x="467544" y="1440000"/>
              <a:ext cx="4034294" cy="3638550"/>
              <a:chOff x="467544" y="1440000"/>
              <a:chExt cx="4034294" cy="3638550"/>
            </a:xfrm>
          </p:grpSpPr>
          <p:pic>
            <p:nvPicPr>
              <p:cNvPr id="14" name="图片 13" descr="Screenshot from 2024-01-18 15-17-22.png"/>
              <p:cNvPicPr>
                <a:picLocks noChangeAspect="1"/>
              </p:cNvPicPr>
              <p:nvPr/>
            </p:nvPicPr>
            <p:blipFill>
              <a:blip r:embed="rId3" cstate="print"/>
              <a:stretch>
                <a:fillRect/>
              </a:stretch>
            </p:blipFill>
            <p:spPr>
              <a:xfrm>
                <a:off x="467544" y="1440000"/>
                <a:ext cx="4033838" cy="3638550"/>
              </a:xfrm>
              <a:prstGeom prst="rect">
                <a:avLst/>
              </a:prstGeom>
            </p:spPr>
          </p:pic>
          <p:pic>
            <p:nvPicPr>
              <p:cNvPr id="16" name="图片 15" descr="Screenshot from 2024-01-18 15-17-22.png"/>
              <p:cNvPicPr>
                <a:picLocks noChangeAspect="1"/>
              </p:cNvPicPr>
              <p:nvPr/>
            </p:nvPicPr>
            <p:blipFill>
              <a:blip r:embed="rId3" cstate="print"/>
              <a:stretch>
                <a:fillRect/>
              </a:stretch>
            </p:blipFill>
            <p:spPr>
              <a:xfrm>
                <a:off x="468000" y="1440000"/>
                <a:ext cx="4033838" cy="3638550"/>
              </a:xfrm>
              <a:prstGeom prst="rect">
                <a:avLst/>
              </a:prstGeom>
            </p:spPr>
          </p:pic>
        </p:gr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0" name="矩形 9"/>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9" name="组合 18"/>
          <p:cNvGrpSpPr/>
          <p:nvPr/>
        </p:nvGrpSpPr>
        <p:grpSpPr>
          <a:xfrm>
            <a:off x="513534" y="1484784"/>
            <a:ext cx="11199089" cy="4822045"/>
            <a:chOff x="495254" y="1660535"/>
            <a:chExt cx="8404652" cy="5726433"/>
          </a:xfrm>
        </p:grpSpPr>
        <p:grpSp>
          <p:nvGrpSpPr>
            <p:cNvPr id="20" name="组合 19"/>
            <p:cNvGrpSpPr/>
            <p:nvPr/>
          </p:nvGrpSpPr>
          <p:grpSpPr>
            <a:xfrm>
              <a:off x="495254" y="1660535"/>
              <a:ext cx="8404652" cy="5726433"/>
              <a:chOff x="156035" y="1386591"/>
              <a:chExt cx="11943375" cy="6661465"/>
            </a:xfrm>
          </p:grpSpPr>
          <p:grpSp>
            <p:nvGrpSpPr>
              <p:cNvPr id="22" name="组合 21"/>
              <p:cNvGrpSpPr/>
              <p:nvPr/>
            </p:nvGrpSpPr>
            <p:grpSpPr>
              <a:xfrm>
                <a:off x="156035" y="1386728"/>
                <a:ext cx="4866007" cy="6661328"/>
                <a:chOff x="3026" y="1193"/>
                <a:chExt cx="12770" cy="15874"/>
              </a:xfrm>
            </p:grpSpPr>
            <p:pic>
              <p:nvPicPr>
                <p:cNvPr id="25" name="图片 24" descr="01_QC_W02_CohNoiAtten__SW23-26-shot--2-945_segy_2300152_hif_raw_hif3_all333_50_0.1"/>
                <p:cNvPicPr>
                  <a:picLocks noChangeAspect="1"/>
                </p:cNvPicPr>
                <p:nvPr/>
              </p:nvPicPr>
              <p:blipFill>
                <a:blip r:embed="rId1"/>
                <a:stretch>
                  <a:fillRect/>
                </a:stretch>
              </p:blipFill>
              <p:spPr>
                <a:xfrm>
                  <a:off x="9228" y="1193"/>
                  <a:ext cx="6568" cy="15874"/>
                </a:xfrm>
                <a:prstGeom prst="rect">
                  <a:avLst/>
                </a:prstGeom>
              </p:spPr>
            </p:pic>
            <p:pic>
              <p:nvPicPr>
                <p:cNvPr id="26" name="图片 25" descr="01_QC_W02_CohNoiAtten__SW23-26-shot--2-945_segy_2300152_hif_raw_hif3_all333_50_0.2"/>
                <p:cNvPicPr>
                  <a:picLocks noChangeAspect="1"/>
                </p:cNvPicPr>
                <p:nvPr/>
              </p:nvPicPr>
              <p:blipFill>
                <a:blip r:embed="rId2"/>
                <a:stretch>
                  <a:fillRect/>
                </a:stretch>
              </p:blipFill>
              <p:spPr>
                <a:xfrm>
                  <a:off x="3026" y="1193"/>
                  <a:ext cx="6568" cy="15874"/>
                </a:xfrm>
                <a:prstGeom prst="rect">
                  <a:avLst/>
                </a:prstGeom>
              </p:spPr>
            </p:pic>
          </p:grpSp>
          <p:pic>
            <p:nvPicPr>
              <p:cNvPr id="23" name="图片 22" descr="hif_psk_QC_W02_CohNoiAtten__SW23-26-shot--2-945_segy_2300152_hif_raw_psk3"/>
              <p:cNvPicPr>
                <a:picLocks noChangeAspect="1"/>
              </p:cNvPicPr>
              <p:nvPr/>
            </p:nvPicPr>
            <p:blipFill>
              <a:blip r:embed="rId3"/>
              <a:stretch>
                <a:fillRect/>
              </a:stretch>
            </p:blipFill>
            <p:spPr>
              <a:xfrm>
                <a:off x="4900414" y="1386591"/>
                <a:ext cx="7198996" cy="2397125"/>
              </a:xfrm>
              <a:prstGeom prst="rect">
                <a:avLst/>
              </a:prstGeom>
            </p:spPr>
          </p:pic>
          <p:pic>
            <p:nvPicPr>
              <p:cNvPr id="24" name="图片 23" descr="hif_psk1_QC_QC_W02_CohNoiAtten__SW23-26-shot--2-945_segy_2300152_hif_raw_hif3_all333_40_0.1_all_psk3"/>
              <p:cNvPicPr>
                <a:picLocks noChangeAspect="1"/>
              </p:cNvPicPr>
              <p:nvPr/>
            </p:nvPicPr>
            <p:blipFill>
              <a:blip r:embed="rId4"/>
              <a:stretch>
                <a:fillRect/>
              </a:stretch>
            </p:blipFill>
            <p:spPr>
              <a:xfrm>
                <a:off x="4882579" y="3611349"/>
                <a:ext cx="7158355" cy="2377440"/>
              </a:xfrm>
              <a:prstGeom prst="rect">
                <a:avLst/>
              </a:prstGeom>
            </p:spPr>
          </p:pic>
        </p:grpSp>
        <p:pic>
          <p:nvPicPr>
            <p:cNvPr id="21" name="图片 20" descr="hif_psk2_difference_QC_W02_CohNoiAtten__SW23-26-shot--2-945_segy_2300152_hif_raw_psk3_subtract_QC_QC_W02_CohNoiAtten__SW23-26-shot--2-945_segy_2300152_hif_raw_hif3_all333_40_0.1_all_psk3"/>
            <p:cNvPicPr/>
            <p:nvPr/>
          </p:nvPicPr>
          <p:blipFill>
            <a:blip r:embed="rId5"/>
            <a:stretch>
              <a:fillRect/>
            </a:stretch>
          </p:blipFill>
          <p:spPr>
            <a:xfrm>
              <a:off x="3774167" y="5445224"/>
              <a:ext cx="5039995" cy="1941663"/>
            </a:xfrm>
            <a:prstGeom prst="rect">
              <a:avLst/>
            </a:prstGeom>
          </p:spPr>
        </p:pic>
      </p:grpSp>
      <p:sp>
        <p:nvSpPr>
          <p:cNvPr id="27" name="TextBox 5"/>
          <p:cNvSpPr txBox="1"/>
          <p:nvPr/>
        </p:nvSpPr>
        <p:spPr>
          <a:xfrm>
            <a:off x="767408" y="6306762"/>
            <a:ext cx="3442530" cy="276999"/>
          </a:xfrm>
          <a:prstGeom prst="rect">
            <a:avLst/>
          </a:prstGeom>
          <a:solidFill>
            <a:schemeClr val="bg1"/>
          </a:solidFill>
        </p:spPr>
        <p:txBody>
          <a:bodyPr wrap="square" rtlCol="0">
            <a:spAutoFit/>
          </a:bodyPr>
          <a:lstStyle/>
          <a:p>
            <a:pPr lvl="0"/>
            <a:r>
              <a:rPr lang="en-US" altLang="zh-CN" sz="1200" dirty="0" smtClean="0">
                <a:latin typeface="微软雅黑" panose="020B0503020204020204" pitchFamily="34" charset="-122"/>
                <a:ea typeface="微软雅黑" panose="020B0503020204020204" pitchFamily="34" charset="-122"/>
                <a:cs typeface="Calibri" panose="020F0502020204030204" pitchFamily="34" charset="0"/>
              </a:rPr>
              <a:t>CMP</a:t>
            </a:r>
            <a:r>
              <a:rPr lang="zh-CN" altLang="en-US" sz="1200" dirty="0" smtClean="0">
                <a:latin typeface="微软雅黑" panose="020B0503020204020204" pitchFamily="34" charset="-122"/>
                <a:ea typeface="微软雅黑" panose="020B0503020204020204" pitchFamily="34" charset="-122"/>
                <a:cs typeface="Calibri" panose="020F0502020204030204" pitchFamily="34" charset="0"/>
              </a:rPr>
              <a:t>域高频噪声压制（左：压制前；右：压制后）</a:t>
            </a:r>
            <a:endParaRPr lang="zh-CN" altLang="en-US" sz="1200" dirty="0" smtClean="0">
              <a:latin typeface="微软雅黑" panose="020B0503020204020204" pitchFamily="34" charset="-122"/>
              <a:ea typeface="微软雅黑" panose="020B0503020204020204" pitchFamily="34" charset="-122"/>
              <a:cs typeface="宋体" panose="02010600030101010101" pitchFamily="2" charset="-122"/>
            </a:endParaRPr>
          </a:p>
        </p:txBody>
      </p:sp>
      <p:sp>
        <p:nvSpPr>
          <p:cNvPr id="28" name="TextBox 5"/>
          <p:cNvSpPr txBox="1"/>
          <p:nvPr/>
        </p:nvSpPr>
        <p:spPr>
          <a:xfrm>
            <a:off x="5896992" y="6284936"/>
            <a:ext cx="4548475" cy="276999"/>
          </a:xfrm>
          <a:prstGeom prst="rect">
            <a:avLst/>
          </a:prstGeom>
          <a:solidFill>
            <a:schemeClr val="bg1"/>
          </a:solidFill>
        </p:spPr>
        <p:txBody>
          <a:bodyPr wrap="square" rtlCol="0">
            <a:spAutoFit/>
          </a:bodyPr>
          <a:lstStyle/>
          <a:p>
            <a:pPr lvl="0"/>
            <a:r>
              <a:rPr lang="zh-CN" altLang="en-US" sz="1200" dirty="0" smtClean="0">
                <a:latin typeface="微软雅黑" panose="020B0503020204020204" pitchFamily="34" charset="-122"/>
                <a:ea typeface="微软雅黑" panose="020B0503020204020204" pitchFamily="34" charset="-122"/>
                <a:cs typeface="Calibri" panose="020F0502020204030204" pitchFamily="34" charset="0"/>
              </a:rPr>
              <a:t>高频噪声压制后叠加（</a:t>
            </a:r>
            <a:r>
              <a:rPr lang="zh-CN" altLang="en-US" sz="1200" dirty="0">
                <a:latin typeface="微软雅黑" panose="020B0503020204020204" pitchFamily="34" charset="-122"/>
                <a:ea typeface="微软雅黑" panose="020B0503020204020204" pitchFamily="34" charset="-122"/>
                <a:cs typeface="Calibri" panose="020F0502020204030204" pitchFamily="34" charset="0"/>
              </a:rPr>
              <a:t>上</a:t>
            </a:r>
            <a:r>
              <a:rPr lang="zh-CN" altLang="en-US" sz="1200" dirty="0" smtClean="0">
                <a:latin typeface="微软雅黑" panose="020B0503020204020204" pitchFamily="34" charset="-122"/>
                <a:ea typeface="微软雅黑" panose="020B0503020204020204" pitchFamily="34" charset="-122"/>
                <a:cs typeface="Calibri" panose="020F0502020204030204" pitchFamily="34" charset="0"/>
              </a:rPr>
              <a:t>：压制前；中：压制后；下：高频噪声）</a:t>
            </a:r>
            <a:endParaRPr lang="zh-CN" altLang="en-US" sz="1200" dirty="0" smtClean="0">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矩形 3"/>
          <p:cNvSpPr/>
          <p:nvPr/>
        </p:nvSpPr>
        <p:spPr>
          <a:xfrm>
            <a:off x="767408" y="766509"/>
            <a:ext cx="10945215" cy="707886"/>
          </a:xfrm>
          <a:prstGeom prst="rect">
            <a:avLst/>
          </a:prstGeom>
        </p:spPr>
        <p:txBody>
          <a:bodyPr wrap="square">
            <a:spAutoFit/>
          </a:bodyPr>
          <a:lstStyle/>
          <a:p>
            <a:pPr marL="0" lvl="6" fontAlgn="base">
              <a:spcBef>
                <a:spcPct val="0"/>
              </a:spcBef>
              <a:spcAft>
                <a:spcPct val="0"/>
              </a:spcAft>
            </a:pPr>
            <a:r>
              <a:rPr lang="zh-CN" altLang="en-US" sz="2000" dirty="0" smtClean="0">
                <a:latin typeface="微软雅黑" panose="020B0503020204020204" pitchFamily="34" charset="-122"/>
                <a:ea typeface="微软雅黑" panose="020B0503020204020204" pitchFamily="34" charset="-122"/>
              </a:rPr>
              <a:t>自</a:t>
            </a:r>
            <a:r>
              <a:rPr lang="zh-CN" altLang="en-US" sz="2000" dirty="0">
                <a:latin typeface="微软雅黑" panose="020B0503020204020204" pitchFamily="34" charset="-122"/>
                <a:ea typeface="微软雅黑" panose="020B0503020204020204" pitchFamily="34" charset="-122"/>
              </a:rPr>
              <a:t>适应高频噪声压制</a:t>
            </a:r>
            <a:r>
              <a:rPr lang="zh-CN" altLang="en-US" sz="2000" dirty="0" smtClean="0">
                <a:latin typeface="微软雅黑" panose="020B0503020204020204" pitchFamily="34" charset="-122"/>
                <a:ea typeface="微软雅黑" panose="020B0503020204020204" pitchFamily="34" charset="-122"/>
              </a:rPr>
              <a:t>技术在牛东工区的应用，</a:t>
            </a:r>
            <a:r>
              <a:rPr lang="zh-CN" altLang="en-US" sz="2000" dirty="0">
                <a:latin typeface="微软雅黑" panose="020B0503020204020204" pitchFamily="34" charset="-122"/>
                <a:ea typeface="微软雅黑" panose="020B0503020204020204" pitchFamily="34" charset="-122"/>
              </a:rPr>
              <a:t>对牛东局部区域出现的高频噪声进行高质量压制，达到了高保真噪声压制要求。</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23902" y="785794"/>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应用场景及条件：</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1023902" y="2357430"/>
            <a:ext cx="2949846"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现状及效果分析：</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29" name="矩形 28"/>
          <p:cNvSpPr/>
          <p:nvPr/>
        </p:nvSpPr>
        <p:spPr>
          <a:xfrm>
            <a:off x="997649" y="3910599"/>
            <a:ext cx="3565400" cy="461665"/>
          </a:xfrm>
          <a:prstGeom prst="rect">
            <a:avLst/>
          </a:prstGeom>
        </p:spPr>
        <p:txBody>
          <a:bodyPr wrap="none">
            <a:spAutoFit/>
          </a:bodyPr>
          <a:lstStyle/>
          <a:p>
            <a:pPr>
              <a:buFont typeface="Wingdings" panose="05000000000000000000" pitchFamily="2" charset="2"/>
              <a:buChar char="u"/>
            </a:pPr>
            <a:r>
              <a:rPr lang="zh-CN" altLang="en-US" sz="2400" b="1" kern="100" dirty="0" smtClean="0">
                <a:solidFill>
                  <a:srgbClr val="000000"/>
                </a:solidFill>
                <a:latin typeface="微软雅黑" panose="020B0503020204020204" pitchFamily="34" charset="-122"/>
                <a:ea typeface="微软雅黑" panose="020B0503020204020204" pitchFamily="34" charset="-122"/>
              </a:rPr>
              <a:t>存在问题及解决策略：</a:t>
            </a:r>
            <a:endParaRPr lang="zh-CN" altLang="en-US" sz="2400" b="1" kern="100" dirty="0">
              <a:solidFill>
                <a:srgbClr val="0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278116" y="1233396"/>
            <a:ext cx="8490292" cy="1052596"/>
          </a:xfrm>
          <a:prstGeom prst="rect">
            <a:avLst/>
          </a:prstGeom>
        </p:spPr>
        <p:txBody>
          <a:bodyPr wrap="square">
            <a:spAutoFit/>
          </a:bodyPr>
          <a:lstStyle/>
          <a:p>
            <a:pPr>
              <a:lnSpc>
                <a:spcPct val="130000"/>
              </a:lnSpc>
            </a:pP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、频率扫描，确定有效信号主要频率范围；</a:t>
            </a:r>
            <a:endParaRPr lang="en-US" altLang="zh-CN" sz="2400" dirty="0" smtClean="0">
              <a:latin typeface="微软雅黑" panose="020B0503020204020204" pitchFamily="34" charset="-122"/>
              <a:ea typeface="微软雅黑" panose="020B0503020204020204" pitchFamily="34" charset="-122"/>
            </a:endParaRPr>
          </a:p>
          <a:p>
            <a:pPr>
              <a:lnSpc>
                <a:spcPct val="130000"/>
              </a:lnSpc>
            </a:pPr>
            <a:r>
              <a:rPr lang="en-US" altLang="zh-CN" sz="2400" dirty="0" smtClean="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、通过定义切除线定义需要压制的高频噪声范围；</a:t>
            </a:r>
            <a:endParaRPr lang="en-US" altLang="zh-CN" sz="2400"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1309654" y="2845035"/>
            <a:ext cx="10072758" cy="978729"/>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sym typeface="+mn-ea"/>
              </a:rPr>
              <a:t>本方法采用采用分频、分时压制噪声</a:t>
            </a:r>
            <a:r>
              <a:rPr lang="zh-CN" altLang="en-US" sz="2400" dirty="0" smtClean="0">
                <a:latin typeface="微软雅黑" panose="020B0503020204020204" pitchFamily="34" charset="-122"/>
                <a:ea typeface="微软雅黑" panose="020B0503020204020204" pitchFamily="34" charset="-122"/>
              </a:rPr>
              <a:t>，具备高频噪声的能力，是</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软件噪声衰减的主要核心技术。</a:t>
            </a:r>
            <a:endParaRPr lang="zh-CN" altLang="en-US" sz="24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1381092" y="4364526"/>
            <a:ext cx="9858444" cy="1865126"/>
          </a:xfrm>
          <a:prstGeom prst="rect">
            <a:avLst/>
          </a:prstGeom>
        </p:spPr>
        <p:txBody>
          <a:bodyPr wrap="square">
            <a:spAutoFit/>
          </a:bodyPr>
          <a:lstStyle/>
          <a:p>
            <a:pPr>
              <a:lnSpc>
                <a:spcPct val="120000"/>
              </a:lnSpc>
            </a:pPr>
            <a:r>
              <a:rPr lang="zh-CN" altLang="en-US" sz="2400" dirty="0" smtClean="0">
                <a:latin typeface="微软雅黑" panose="020B0503020204020204" pitchFamily="34" charset="-122"/>
                <a:ea typeface="微软雅黑" panose="020B0503020204020204" pitchFamily="34" charset="-122"/>
              </a:rPr>
              <a:t>问题：初至以上噪声压制效果不理想，不适合弱能量高频噪声压制；</a:t>
            </a:r>
            <a:endParaRPr lang="en-US" altLang="zh-CN" sz="2400" dirty="0" smtClean="0">
              <a:latin typeface="微软雅黑" panose="020B0503020204020204" pitchFamily="34" charset="-122"/>
              <a:ea typeface="微软雅黑" panose="020B0503020204020204" pitchFamily="34" charset="-122"/>
            </a:endParaRPr>
          </a:p>
          <a:p>
            <a:pPr>
              <a:lnSpc>
                <a:spcPct val="120000"/>
              </a:lnSpc>
            </a:pPr>
            <a:r>
              <a:rPr lang="zh-CN" altLang="en-US" sz="2400" dirty="0" smtClean="0">
                <a:latin typeface="微软雅黑" panose="020B0503020204020204" pitchFamily="34" charset="-122"/>
                <a:ea typeface="微软雅黑" panose="020B0503020204020204" pitchFamily="34" charset="-122"/>
              </a:rPr>
              <a:t>策略：弱能量高频噪声压制建议采用</a:t>
            </a:r>
            <a:r>
              <a:rPr lang="en-US" altLang="zh-CN" sz="2400" dirty="0" smtClean="0">
                <a:latin typeface="微软雅黑" panose="020B0503020204020204" pitchFamily="34" charset="-122"/>
                <a:ea typeface="微软雅黑" panose="020B0503020204020204" pitchFamily="34" charset="-122"/>
              </a:rPr>
              <a:t>RNA</a:t>
            </a:r>
            <a:r>
              <a:rPr lang="zh-CN" altLang="en-US" sz="2400" dirty="0" smtClean="0">
                <a:latin typeface="微软雅黑" panose="020B0503020204020204" pitchFamily="34" charset="-122"/>
                <a:ea typeface="微软雅黑" panose="020B0503020204020204" pitchFamily="34" charset="-122"/>
              </a:rPr>
              <a:t>、拟合、相干加强等随机噪声衰减方法处理，如果不影响成像质量，叠前可以不处理，后期采用叠加或则成像技术进行处理</a:t>
            </a:r>
            <a:r>
              <a:rPr lang="zh-CN" altLang="en-US" sz="2400" dirty="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sp>
        <p:nvSpPr>
          <p:cNvPr id="13" name="矩形 12"/>
          <p:cNvSpPr/>
          <p:nvPr/>
        </p:nvSpPr>
        <p:spPr>
          <a:xfrm>
            <a:off x="8939249" y="139212"/>
            <a:ext cx="2989399" cy="525657"/>
          </a:xfrm>
          <a:prstGeom prst="rect">
            <a:avLst/>
          </a:prstGeom>
        </p:spPr>
        <p:txBody>
          <a:bodyPr wrap="square">
            <a:spAutoFit/>
          </a:bodyPr>
          <a:lstStyle/>
          <a:p>
            <a:pPr algn="just">
              <a:lnSpc>
                <a:spcPct val="130000"/>
              </a:lnSpc>
            </a:pPr>
            <a:r>
              <a:rPr lang="zh-CN" altLang="zh-CN" sz="2400" b="1" kern="100" dirty="0">
                <a:solidFill>
                  <a:srgbClr val="000000"/>
                </a:solidFill>
                <a:latin typeface="微软雅黑" panose="020B0503020204020204" pitchFamily="34" charset="-122"/>
                <a:ea typeface="微软雅黑" panose="020B0503020204020204" pitchFamily="34" charset="-122"/>
              </a:rPr>
              <a:t>自适应高频噪声衰减</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14" name="矩形 13"/>
          <p:cNvSpPr/>
          <p:nvPr/>
        </p:nvSpPr>
        <p:spPr>
          <a:xfrm>
            <a:off x="2666976" y="80467"/>
            <a:ext cx="6050054"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6712" y="1285860"/>
            <a:ext cx="11287204" cy="3970318"/>
          </a:xfrm>
          <a:prstGeom prst="rect">
            <a:avLst/>
          </a:prstGeom>
        </p:spPr>
        <p:txBody>
          <a:bodyPr wrap="square">
            <a:spAutoFit/>
          </a:bodyPr>
          <a:lstStyle/>
          <a:p>
            <a:pPr>
              <a:lnSpc>
                <a:spcPct val="150000"/>
              </a:lnSpc>
            </a:pPr>
            <a:r>
              <a:rPr lang="en-US" altLang="zh-CN" sz="2400" dirty="0" smtClean="0">
                <a:latin typeface="微软雅黑" panose="020B0503020204020204" pitchFamily="34" charset="-122"/>
                <a:ea typeface="微软雅黑" panose="020B0503020204020204" pitchFamily="34" charset="-122"/>
              </a:rPr>
              <a:t>     </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噪音压制技术经过多年研究和开发，具备独有的配套核心技术，是公认的是提高双复杂区、弱信号，尤其是深层弱信号数据成像质量的重要措施和保障。</a:t>
            </a:r>
            <a:endParaRPr lang="en-US" altLang="zh-CN" sz="2400" dirty="0" smtClean="0">
              <a:latin typeface="微软雅黑" panose="020B0503020204020204" pitchFamily="34" charset="-122"/>
              <a:ea typeface="微软雅黑" panose="020B0503020204020204" pitchFamily="34" charset="-122"/>
            </a:endParaRPr>
          </a:p>
          <a:p>
            <a:pPr>
              <a:lnSpc>
                <a:spcPct val="150000"/>
              </a:lnSpc>
            </a:pPr>
            <a:endParaRPr lang="en-US" altLang="zh-CN" sz="2400" dirty="0" smtClean="0">
              <a:latin typeface="微软雅黑" panose="020B0503020204020204" pitchFamily="34" charset="-122"/>
              <a:ea typeface="微软雅黑" panose="020B0503020204020204" pitchFamily="34" charset="-122"/>
            </a:endParaRPr>
          </a:p>
          <a:p>
            <a:pPr>
              <a:lnSpc>
                <a:spcPct val="150000"/>
              </a:lnSpc>
            </a:pPr>
            <a:r>
              <a:rPr lang="zh-CN" altLang="en-US" sz="2400" dirty="0" smtClean="0">
                <a:latin typeface="微软雅黑" panose="020B0503020204020204" pitchFamily="34" charset="-122"/>
                <a:ea typeface="微软雅黑" panose="020B0503020204020204" pitchFamily="34" charset="-122"/>
              </a:rPr>
              <a:t>     噪音压制效果直接会影响地震数据处理的各个重要环节，简单了解</a:t>
            </a:r>
            <a:r>
              <a:rPr lang="zh-CN" altLang="en-US" sz="2400" dirty="0">
                <a:latin typeface="微软雅黑" panose="020B0503020204020204" pitchFamily="34" charset="-122"/>
                <a:ea typeface="微软雅黑" panose="020B0503020204020204" pitchFamily="34" charset="-122"/>
              </a:rPr>
              <a:t>噪声</a:t>
            </a:r>
            <a:r>
              <a:rPr lang="zh-CN" altLang="en-US" sz="2400" dirty="0" smtClean="0">
                <a:latin typeface="微软雅黑" panose="020B0503020204020204" pitchFamily="34" charset="-122"/>
                <a:ea typeface="微软雅黑" panose="020B0503020204020204" pitchFamily="34" charset="-122"/>
              </a:rPr>
              <a:t>技术设计方法，能正确引导用户</a:t>
            </a:r>
            <a:r>
              <a:rPr lang="zh-CN" altLang="en-US" sz="2400" dirty="0" smtClean="0">
                <a:solidFill>
                  <a:srgbClr val="3366FF"/>
                </a:solidFill>
                <a:latin typeface="微软雅黑" panose="020B0503020204020204" pitchFamily="34" charset="-122"/>
                <a:ea typeface="微软雅黑" panose="020B0503020204020204" pitchFamily="34" charset="-122"/>
              </a:rPr>
              <a:t>独立驾驭</a:t>
            </a:r>
            <a:r>
              <a:rPr lang="en-US" altLang="zh-CN" sz="2400" dirty="0" err="1" smtClean="0">
                <a:latin typeface="微软雅黑" panose="020B0503020204020204" pitchFamily="34" charset="-122"/>
                <a:ea typeface="微软雅黑" panose="020B0503020204020204" pitchFamily="34" charset="-122"/>
              </a:rPr>
              <a:t>GeoEast</a:t>
            </a:r>
            <a:r>
              <a:rPr lang="zh-CN" altLang="en-US" sz="2400" dirty="0" smtClean="0">
                <a:latin typeface="微软雅黑" panose="020B0503020204020204" pitchFamily="34" charset="-122"/>
                <a:ea typeface="微软雅黑" panose="020B0503020204020204" pitchFamily="34" charset="-122"/>
              </a:rPr>
              <a:t>噪音压制核心技术的能力，</a:t>
            </a:r>
            <a:r>
              <a:rPr lang="zh-CN" altLang="en-US" sz="2400" dirty="0">
                <a:latin typeface="微软雅黑" panose="020B0503020204020204" pitchFamily="34" charset="-122"/>
                <a:ea typeface="微软雅黑" panose="020B0503020204020204" pitchFamily="34" charset="-122"/>
              </a:rPr>
              <a:t>针对</a:t>
            </a:r>
            <a:r>
              <a:rPr lang="zh-CN" altLang="en-US" sz="2400" dirty="0" smtClean="0">
                <a:latin typeface="微软雅黑" panose="020B0503020204020204" pitchFamily="34" charset="-122"/>
                <a:ea typeface="微软雅黑" panose="020B0503020204020204" pitchFamily="34" charset="-122"/>
              </a:rPr>
              <a:t>不同种类型的噪音，采用不同的噪声压制方法，并对噪声压制效果进行正确、客观评估，在噪音压制和振幅保持之间寻找到科学的平衡点。</a:t>
            </a:r>
            <a:endParaRPr lang="zh-CN" altLang="zh-CN" sz="2400" kern="100" dirty="0">
              <a:solidFill>
                <a:srgbClr val="000000"/>
              </a:solidFill>
              <a:latin typeface="微软雅黑" panose="020B0503020204020204" pitchFamily="34" charset="-122"/>
              <a:ea typeface="微软雅黑" panose="020B0503020204020204" pitchFamily="34" charset="-122"/>
            </a:endParaRPr>
          </a:p>
        </p:txBody>
      </p:sp>
      <p:sp>
        <p:nvSpPr>
          <p:cNvPr id="5" name="MH_SubTitle_3"/>
          <p:cNvSpPr txBox="1"/>
          <p:nvPr>
            <p:custDataLst>
              <p:tags r:id="rId1"/>
            </p:custDataLst>
          </p:nvPr>
        </p:nvSpPr>
        <p:spPr>
          <a:xfrm>
            <a:off x="4810116" y="142852"/>
            <a:ext cx="3786214" cy="492444"/>
          </a:xfrm>
          <a:prstGeom prst="rect">
            <a:avLst/>
          </a:prstGeom>
          <a:noFill/>
        </p:spPr>
        <p:txBody>
          <a:bodyPr wrap="square" lIns="0" tIns="0" rIns="0" bIns="0" anchor="ctr">
            <a:spAutoFit/>
          </a:bodyPr>
          <a:lstStyle/>
          <a:p>
            <a:pPr defTabSz="1218565">
              <a:defRPr/>
            </a:pPr>
            <a:r>
              <a:rPr lang="zh-CN" altLang="en-US" sz="3200" b="1" dirty="0" smtClean="0">
                <a:latin typeface="微软雅黑" panose="020B0503020204020204" pitchFamily="34" charset="-122"/>
                <a:ea typeface="微软雅黑" panose="020B0503020204020204" pitchFamily="34" charset="-122"/>
                <a:sym typeface="Arial" panose="020B0604020202020204" pitchFamily="34" charset="0"/>
              </a:rPr>
              <a:t>下一步研发计划</a:t>
            </a:r>
            <a:endParaRPr lang="zh-CN" altLang="en-US" sz="3200" b="1" dirty="0" smtClean="0">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5"/>
          <p:cNvSpPr/>
          <p:nvPr/>
        </p:nvSpPr>
        <p:spPr>
          <a:xfrm>
            <a:off x="9739338" y="214290"/>
            <a:ext cx="1569660" cy="369332"/>
          </a:xfrm>
          <a:prstGeom prst="rect">
            <a:avLst/>
          </a:prstGeom>
        </p:spPr>
        <p:txBody>
          <a:bodyPr wrap="none">
            <a:spAutoFit/>
          </a:bodyPr>
          <a:lstStyle/>
          <a:p>
            <a:r>
              <a:rPr lang="zh-CN" altLang="en-US" b="1" dirty="0" smtClean="0">
                <a:latin typeface="微软雅黑" panose="020B0503020204020204" pitchFamily="34" charset="-122"/>
                <a:ea typeface="微软雅黑" panose="020B0503020204020204" pitchFamily="34" charset="-122"/>
              </a:rPr>
              <a:t>加强技术培训</a:t>
            </a:r>
            <a:endParaRPr lang="zh-CN" altLang="en-US"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27448" y="785794"/>
            <a:ext cx="10945216" cy="1200329"/>
          </a:xfrm>
          <a:prstGeom prst="rect">
            <a:avLst/>
          </a:prstGeom>
        </p:spPr>
        <p:txBody>
          <a:bodyPr wrap="square">
            <a:spAutoFit/>
          </a:bodyPr>
          <a:lstStyle/>
          <a:p>
            <a:pPr>
              <a:lnSpc>
                <a:spcPct val="150000"/>
              </a:lnSpc>
            </a:pPr>
            <a:r>
              <a:rPr lang="zh-CN" altLang="en-US" sz="2400" kern="100" dirty="0">
                <a:solidFill>
                  <a:srgbClr val="000000"/>
                </a:solidFill>
                <a:latin typeface="Times New Roman" panose="02020603050405020304" pitchFamily="18" charset="0"/>
                <a:ea typeface="方正仿宋简体"/>
              </a:rPr>
              <a:t>     </a:t>
            </a:r>
            <a:r>
              <a:rPr lang="zh-CN" altLang="en-US" sz="2400" b="1" kern="100" dirty="0">
                <a:solidFill>
                  <a:srgbClr val="000000"/>
                </a:solidFill>
                <a:latin typeface="微软雅黑" panose="020B0503020204020204" pitchFamily="34" charset="-122"/>
                <a:ea typeface="微软雅黑" panose="020B0503020204020204" pitchFamily="34" charset="-122"/>
              </a:rPr>
              <a:t>单频波产生机理：</a:t>
            </a:r>
            <a:r>
              <a:rPr lang="zh-CN" altLang="en-US" sz="2400" kern="100" dirty="0">
                <a:solidFill>
                  <a:srgbClr val="000000"/>
                </a:solidFill>
                <a:latin typeface="微软雅黑" panose="020B0503020204020204" pitchFamily="34" charset="-122"/>
                <a:ea typeface="微软雅黑" panose="020B0503020204020204" pitchFamily="34" charset="-122"/>
              </a:rPr>
              <a:t>地震数据采集工区上方有高压输电线时，地震记录</a:t>
            </a:r>
            <a:r>
              <a:rPr lang="zh-CN" altLang="en-US" sz="2400" kern="100" dirty="0" smtClean="0">
                <a:solidFill>
                  <a:srgbClr val="000000"/>
                </a:solidFill>
                <a:latin typeface="微软雅黑" panose="020B0503020204020204" pitchFamily="34" charset="-122"/>
                <a:ea typeface="微软雅黑" panose="020B0503020204020204" pitchFamily="34" charset="-122"/>
              </a:rPr>
              <a:t>中经常会</a:t>
            </a:r>
            <a:r>
              <a:rPr lang="zh-CN" altLang="en-US" sz="2400" kern="100" dirty="0">
                <a:solidFill>
                  <a:srgbClr val="000000"/>
                </a:solidFill>
                <a:latin typeface="微软雅黑" panose="020B0503020204020204" pitchFamily="34" charset="-122"/>
                <a:ea typeface="微软雅黑" panose="020B0503020204020204" pitchFamily="34" charset="-122"/>
              </a:rPr>
              <a:t>出现</a:t>
            </a:r>
            <a:r>
              <a:rPr lang="en-US" altLang="zh-CN" sz="2400" kern="100" dirty="0">
                <a:solidFill>
                  <a:srgbClr val="000000"/>
                </a:solidFill>
                <a:latin typeface="微软雅黑" panose="020B0503020204020204" pitchFamily="34" charset="-122"/>
                <a:ea typeface="微软雅黑" panose="020B0503020204020204" pitchFamily="34" charset="-122"/>
              </a:rPr>
              <a:t>50Hz</a:t>
            </a:r>
            <a:r>
              <a:rPr lang="zh-CN" altLang="en-US" sz="2400" kern="100" dirty="0">
                <a:solidFill>
                  <a:srgbClr val="000000"/>
                </a:solidFill>
                <a:latin typeface="微软雅黑" panose="020B0503020204020204" pitchFamily="34" charset="-122"/>
                <a:ea typeface="微软雅黑" panose="020B0503020204020204" pitchFamily="34" charset="-122"/>
              </a:rPr>
              <a:t>左右强单频干扰波</a:t>
            </a:r>
            <a:r>
              <a:rPr lang="zh-CN" altLang="en-US" sz="2400" kern="100" dirty="0" smtClean="0">
                <a:solidFill>
                  <a:srgbClr val="000000"/>
                </a:solidFill>
                <a:latin typeface="微软雅黑" panose="020B0503020204020204" pitchFamily="34" charset="-122"/>
                <a:ea typeface="微软雅黑" panose="020B0503020204020204" pitchFamily="34" charset="-122"/>
              </a:rPr>
              <a:t>，振幅、相位、频率相对稳定</a:t>
            </a:r>
            <a:r>
              <a:rPr lang="zh-CN" altLang="en-US" sz="2400" kern="100" dirty="0">
                <a:solidFill>
                  <a:srgbClr val="000000"/>
                </a:solidFill>
                <a:latin typeface="微软雅黑" panose="020B0503020204020204" pitchFamily="34" charset="-122"/>
                <a:ea typeface="微软雅黑" panose="020B0503020204020204" pitchFamily="34" charset="-122"/>
              </a:rPr>
              <a:t>。</a:t>
            </a:r>
            <a:endParaRPr lang="zh-CN" altLang="en-US" sz="2400" kern="100" dirty="0">
              <a:solidFill>
                <a:srgbClr val="000000"/>
              </a:solidFill>
              <a:latin typeface="微软雅黑" panose="020B0503020204020204" pitchFamily="34" charset="-122"/>
              <a:ea typeface="微软雅黑" panose="020B0503020204020204" pitchFamily="34" charset="-122"/>
            </a:endParaRPr>
          </a:p>
        </p:txBody>
      </p:sp>
      <p:graphicFrame>
        <p:nvGraphicFramePr>
          <p:cNvPr id="6" name="表格 5"/>
          <p:cNvGraphicFramePr>
            <a:graphicFrameLocks noGrp="1"/>
          </p:cNvGraphicFramePr>
          <p:nvPr/>
        </p:nvGraphicFramePr>
        <p:xfrm>
          <a:off x="1153286" y="2357430"/>
          <a:ext cx="10729192" cy="3312365"/>
        </p:xfrm>
        <a:graphic>
          <a:graphicData uri="http://schemas.openxmlformats.org/drawingml/2006/table">
            <a:tbl>
              <a:tblPr firstRow="1" bandRow="1">
                <a:tableStyleId>{5C22544A-7EE6-4342-B048-85BDC9FD1C3A}</a:tableStyleId>
              </a:tblPr>
              <a:tblGrid>
                <a:gridCol w="1582995"/>
                <a:gridCol w="2532311"/>
                <a:gridCol w="6613886"/>
              </a:tblGrid>
              <a:tr h="662473">
                <a:tc rowSpan="5">
                  <a:txBody>
                    <a:bodyPr/>
                    <a:lstStyle/>
                    <a:p>
                      <a:pPr marL="0" algn="dist" defTabSz="914400" rtl="0" eaLnBrk="1" latinLnBrk="0" hangingPunct="1">
                        <a:lnSpc>
                          <a:spcPct val="150000"/>
                        </a:lnSpc>
                      </a:pPr>
                      <a:endParaRPr lang="en-US" altLang="zh-CN" sz="2000" b="0" i="0" dirty="0">
                        <a:effectLst/>
                        <a:latin typeface="黑体" panose="02010609060101010101" pitchFamily="49" charset="-122"/>
                        <a:ea typeface="黑体" panose="02010609060101010101" pitchFamily="49" charset="-122"/>
                      </a:endParaRPr>
                    </a:p>
                    <a:p>
                      <a:pPr marL="0" algn="ctr" defTabSz="914400" rtl="0" eaLnBrk="1" latinLnBrk="0" hangingPunct="1">
                        <a:lnSpc>
                          <a:spcPct val="150000"/>
                        </a:lnSpc>
                      </a:pPr>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50000"/>
                        </a:lnSpc>
                      </a:pPr>
                      <a:r>
                        <a:rPr lang="zh-CN" altLang="en-US" sz="2400" b="1" i="0" kern="1200" dirty="0">
                          <a:solidFill>
                            <a:srgbClr val="800000"/>
                          </a:solidFill>
                          <a:effectLst/>
                          <a:latin typeface="微软雅黑" panose="020B0503020204020204" pitchFamily="34" charset="-122"/>
                          <a:ea typeface="微软雅黑" panose="020B0503020204020204" pitchFamily="34" charset="-122"/>
                          <a:cs typeface="+mn-cs"/>
                        </a:rPr>
                        <a:t>单频</a:t>
                      </a:r>
                      <a:endParaRPr lang="en-US" altLang="zh-CN" sz="2400" b="1" i="0" kern="1200" dirty="0">
                        <a:solidFill>
                          <a:srgbClr val="800000"/>
                        </a:solidFill>
                        <a:effectLst/>
                        <a:latin typeface="微软雅黑" panose="020B0503020204020204" pitchFamily="34" charset="-122"/>
                        <a:ea typeface="微软雅黑" panose="020B0503020204020204" pitchFamily="34" charset="-122"/>
                        <a:cs typeface="+mn-cs"/>
                      </a:endParaRPr>
                    </a:p>
                    <a:p>
                      <a:pPr marL="0" algn="ctr" defTabSz="914400" rtl="0" eaLnBrk="1" latinLnBrk="0" hangingPunct="1">
                        <a:lnSpc>
                          <a:spcPct val="150000"/>
                        </a:lnSpc>
                      </a:pPr>
                      <a:r>
                        <a:rPr lang="zh-CN" altLang="en-US" sz="2400" b="1" i="0" kern="1200" dirty="0">
                          <a:solidFill>
                            <a:srgbClr val="800000"/>
                          </a:solidFill>
                          <a:effectLst/>
                          <a:latin typeface="微软雅黑" panose="020B0503020204020204" pitchFamily="34" charset="-122"/>
                          <a:ea typeface="微软雅黑" panose="020B0503020204020204" pitchFamily="34" charset="-122"/>
                          <a:cs typeface="+mn-cs"/>
                        </a:rPr>
                        <a:t>干扰</a:t>
                      </a:r>
                      <a:endParaRPr lang="zh-CN" altLang="en-US" sz="2400" b="1" i="0" kern="1200" dirty="0">
                        <a:solidFill>
                          <a:srgbClr val="800000"/>
                        </a:solidFill>
                        <a:effectLst/>
                        <a:latin typeface="微软雅黑" panose="020B0503020204020204" pitchFamily="34" charset="-122"/>
                        <a:ea typeface="微软雅黑" panose="020B0503020204020204" pitchFamily="34" charset="-122"/>
                        <a:cs typeface="+mn-cs"/>
                      </a:endParaRPr>
                    </a:p>
                  </a:txBody>
                  <a:tcPr>
                    <a:solidFill>
                      <a:schemeClr val="bg1">
                        <a:lumMod val="85000"/>
                      </a:schemeClr>
                    </a:solidFill>
                  </a:tcPr>
                </a:tc>
                <a:tc>
                  <a:txBody>
                    <a:bodyPr/>
                    <a:lstStyle/>
                    <a:p>
                      <a:pPr algn="ctr"/>
                      <a:r>
                        <a:rPr lang="zh-CN" altLang="en-US" sz="2000" b="1" baseline="0" dirty="0">
                          <a:solidFill>
                            <a:schemeClr val="tx1"/>
                          </a:solidFill>
                          <a:latin typeface="微软雅黑" panose="020B0503020204020204" pitchFamily="34" charset="-122"/>
                          <a:ea typeface="微软雅黑" panose="020B0503020204020204" pitchFamily="34" charset="-122"/>
                        </a:rPr>
                        <a:t>噪声类型</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c>
                  <a:txBody>
                    <a:bodyPr/>
                    <a:lstStyle/>
                    <a:p>
                      <a:pPr algn="l"/>
                      <a:r>
                        <a:rPr lang="en-US" altLang="zh-CN" sz="2000" b="1" baseline="0" dirty="0">
                          <a:solidFill>
                            <a:schemeClr val="tx1"/>
                          </a:solidFill>
                          <a:latin typeface="微软雅黑" panose="020B0503020204020204" pitchFamily="34" charset="-122"/>
                          <a:ea typeface="微软雅黑" panose="020B0503020204020204" pitchFamily="34" charset="-122"/>
                        </a:rPr>
                        <a:t> </a:t>
                      </a:r>
                      <a:r>
                        <a:rPr lang="zh-CN" altLang="en-US" sz="2000" b="1" baseline="0" dirty="0" smtClean="0">
                          <a:solidFill>
                            <a:schemeClr val="tx1"/>
                          </a:solidFill>
                          <a:latin typeface="微软雅黑" panose="020B0503020204020204" pitchFamily="34" charset="-122"/>
                          <a:ea typeface="微软雅黑" panose="020B0503020204020204" pitchFamily="34" charset="-122"/>
                        </a:rPr>
                        <a:t>外源干扰</a:t>
                      </a:r>
                      <a:endParaRPr lang="zh-CN" altLang="en-US" sz="2000" b="1" baseline="0" dirty="0">
                        <a:solidFill>
                          <a:schemeClr val="tx1"/>
                        </a:solidFill>
                        <a:latin typeface="微软雅黑" panose="020B0503020204020204" pitchFamily="34" charset="-122"/>
                        <a:ea typeface="微软雅黑" panose="020B0503020204020204" pitchFamily="34" charset="-122"/>
                      </a:endParaRPr>
                    </a:p>
                  </a:txBody>
                  <a:tcPr>
                    <a:solidFill>
                      <a:schemeClr val="accent5">
                        <a:lumMod val="40000"/>
                        <a:lumOff val="60000"/>
                      </a:schemeClr>
                    </a:solidFill>
                  </a:tcPr>
                </a:tc>
              </a:tr>
              <a:tr h="662473">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latin typeface="微软雅黑" panose="020B0503020204020204" pitchFamily="34" charset="-122"/>
                          <a:ea typeface="微软雅黑" panose="020B0503020204020204" pitchFamily="34" charset="-122"/>
                        </a:rPr>
                        <a:t>噪声特征</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algn="l"/>
                      <a:r>
                        <a:rPr lang="en-US" altLang="zh-CN" sz="2000" b="1" dirty="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波形特征稳定、能量强、局</a:t>
                      </a:r>
                      <a:r>
                        <a:rPr lang="zh-CN" altLang="en-US" sz="2000" b="1" dirty="0">
                          <a:latin typeface="微软雅黑" panose="020B0503020204020204" pitchFamily="34" charset="-122"/>
                          <a:ea typeface="微软雅黑" panose="020B0503020204020204" pitchFamily="34" charset="-122"/>
                        </a:rPr>
                        <a:t>域</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全局分布</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压制方法</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smtClean="0">
                          <a:latin typeface="微软雅黑" panose="020B0503020204020204" pitchFamily="34" charset="-122"/>
                          <a:ea typeface="微软雅黑" panose="020B0503020204020204" pitchFamily="34" charset="-122"/>
                        </a:rPr>
                        <a:t>噪声建模压制，异常振幅压制</a:t>
                      </a:r>
                      <a:r>
                        <a:rPr lang="zh-CN" altLang="en-US" sz="2000" b="1" dirty="0">
                          <a:latin typeface="微软雅黑" panose="020B0503020204020204" pitchFamily="34" charset="-122"/>
                          <a:ea typeface="微软雅黑" panose="020B0503020204020204" pitchFamily="34" charset="-122"/>
                        </a:rPr>
                        <a:t>、高频噪声</a:t>
                      </a:r>
                      <a:r>
                        <a:rPr lang="zh-CN" altLang="en-US" sz="2000" b="1" dirty="0" smtClean="0">
                          <a:latin typeface="微软雅黑" panose="020B0503020204020204" pitchFamily="34" charset="-122"/>
                          <a:ea typeface="微软雅黑" panose="020B0503020204020204" pitchFamily="34" charset="-122"/>
                        </a:rPr>
                        <a:t>压制</a:t>
                      </a:r>
                      <a:endParaRPr lang="zh-CN" altLang="en-US" sz="2000" b="1" dirty="0">
                        <a:latin typeface="微软雅黑" panose="020B0503020204020204" pitchFamily="34" charset="-122"/>
                        <a:ea typeface="微软雅黑" panose="020B0503020204020204" pitchFamily="34" charset="-122"/>
                      </a:endParaRPr>
                    </a:p>
                  </a:txBody>
                  <a:tcPr/>
                </a:tc>
              </a:tr>
              <a:tr h="662473">
                <a:tc vMerge="1">
                  <a:tcPr/>
                </a:tc>
                <a:tc>
                  <a:txBody>
                    <a:bodyPr/>
                    <a:lstStyle/>
                    <a:p>
                      <a:pPr algn="ctr"/>
                      <a:r>
                        <a:rPr lang="zh-CN" altLang="en-US" sz="2000" b="1" dirty="0">
                          <a:latin typeface="微软雅黑" panose="020B0503020204020204" pitchFamily="34" charset="-122"/>
                          <a:ea typeface="微软雅黑" panose="020B0503020204020204" pitchFamily="34" charset="-122"/>
                        </a:rPr>
                        <a:t>常用模块</a:t>
                      </a:r>
                      <a:endParaRPr lang="zh-CN" altLang="en-US" sz="2000" b="1" dirty="0">
                        <a:latin typeface="微软雅黑" panose="020B0503020204020204" pitchFamily="34" charset="-122"/>
                        <a:ea typeface="微软雅黑" panose="020B0503020204020204" pitchFamily="34" charset="-122"/>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2000" b="1" kern="1200" dirty="0" err="1" smtClean="0">
                          <a:solidFill>
                            <a:srgbClr val="FF0000"/>
                          </a:solidFill>
                          <a:latin typeface="微软雅黑" panose="020B0503020204020204" pitchFamily="34" charset="-122"/>
                          <a:ea typeface="微软雅黑" panose="020B0503020204020204" pitchFamily="34" charset="-122"/>
                          <a:cs typeface="+mn-cs"/>
                        </a:rPr>
                        <a:t>MonoNoiAtten</a:t>
                      </a: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a:t>
                      </a:r>
                      <a:r>
                        <a:rPr lang="en-US" altLang="en-US" sz="2000" b="1" kern="1200" dirty="0" err="1" smtClean="0">
                          <a:solidFill>
                            <a:schemeClr val="dk1"/>
                          </a:solidFill>
                          <a:latin typeface="微软雅黑" panose="020B0503020204020204" pitchFamily="34" charset="-122"/>
                          <a:ea typeface="微软雅黑" panose="020B0503020204020204" pitchFamily="34" charset="-122"/>
                          <a:cs typeface="+mn-cs"/>
                        </a:rPr>
                        <a:t>WildAmpAtten</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a:t>
                      </a:r>
                      <a:r>
                        <a:rPr lang="en-US" altLang="zh-CN" sz="2000" b="1" kern="1200" dirty="0" err="1" smtClean="0">
                          <a:solidFill>
                            <a:schemeClr val="dk1"/>
                          </a:solidFill>
                          <a:latin typeface="微软雅黑" panose="020B0503020204020204" pitchFamily="34" charset="-122"/>
                          <a:ea typeface="微软雅黑" panose="020B0503020204020204" pitchFamily="34" charset="-122"/>
                          <a:cs typeface="+mn-cs"/>
                        </a:rPr>
                        <a:t>HiFNoiAtten</a:t>
                      </a:r>
                      <a:endParaRPr lang="zh-CN" altLang="en-US" sz="2000" b="1" kern="1200" dirty="0">
                        <a:solidFill>
                          <a:srgbClr val="FF0000"/>
                        </a:solidFill>
                        <a:latin typeface="微软雅黑" panose="020B0503020204020204" pitchFamily="34" charset="-122"/>
                        <a:ea typeface="微软雅黑" panose="020B0503020204020204" pitchFamily="34" charset="-122"/>
                        <a:cs typeface="+mn-cs"/>
                      </a:endParaRPr>
                    </a:p>
                  </a:txBody>
                  <a:tcPr/>
                </a:tc>
              </a:tr>
              <a:tr h="662473">
                <a:tc vMerge="1">
                  <a:tcPr/>
                </a:tc>
                <a:tc>
                  <a:txBody>
                    <a:bodyPr/>
                    <a:lstStyle/>
                    <a:p>
                      <a:pPr marL="0" algn="ctr" defTabSz="914400" rtl="0" eaLnBrk="1" latinLnBrk="0" hangingPunct="1"/>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a:solidFill>
                            <a:schemeClr val="dk1"/>
                          </a:solidFill>
                          <a:latin typeface="微软雅黑" panose="020B0503020204020204" pitchFamily="34" charset="-122"/>
                          <a:ea typeface="微软雅黑" panose="020B0503020204020204" pitchFamily="34" charset="-122"/>
                          <a:cs typeface="+mn-cs"/>
                        </a:rPr>
                        <a:t>应用频次</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l"/>
                      <a:r>
                        <a:rPr lang="en-US" altLang="zh-CN" sz="2000" b="1" kern="1200" dirty="0">
                          <a:solidFill>
                            <a:schemeClr val="dk1"/>
                          </a:solidFill>
                          <a:latin typeface="微软雅黑" panose="020B0503020204020204" pitchFamily="34" charset="-122"/>
                          <a:ea typeface="微软雅黑" panose="020B0503020204020204" pitchFamily="34" charset="-122"/>
                          <a:cs typeface="+mn-cs"/>
                        </a:rPr>
                        <a:t> </a:t>
                      </a:r>
                      <a:r>
                        <a:rPr lang="zh-CN" altLang="en-US" sz="2000" b="1" kern="1200" dirty="0" smtClean="0">
                          <a:solidFill>
                            <a:schemeClr val="dk1"/>
                          </a:solidFill>
                          <a:latin typeface="微软雅黑" panose="020B0503020204020204" pitchFamily="34" charset="-122"/>
                          <a:ea typeface="微软雅黑" panose="020B0503020204020204" pitchFamily="34" charset="-122"/>
                          <a:cs typeface="+mn-cs"/>
                        </a:rPr>
                        <a:t>常用</a:t>
                      </a:r>
                      <a:endParaRPr lang="zh-CN" altLang="en-US" sz="2000" b="1" kern="1200" dirty="0">
                        <a:solidFill>
                          <a:schemeClr val="dk1"/>
                        </a:solidFill>
                        <a:latin typeface="微软雅黑" panose="020B0503020204020204" pitchFamily="34" charset="-122"/>
                        <a:ea typeface="微软雅黑" panose="020B0503020204020204" pitchFamily="34" charset="-122"/>
                        <a:cs typeface="+mn-cs"/>
                      </a:endParaRPr>
                    </a:p>
                  </a:txBody>
                  <a:tcPr/>
                </a:tc>
              </a:tr>
            </a:tbl>
          </a:graphicData>
        </a:graphic>
      </p:graphicFrame>
      <p:sp>
        <p:nvSpPr>
          <p:cNvPr id="8" name="矩形 7"/>
          <p:cNvSpPr/>
          <p:nvPr/>
        </p:nvSpPr>
        <p:spPr>
          <a:xfrm>
            <a:off x="9517447" y="139212"/>
            <a:ext cx="2088232" cy="572464"/>
          </a:xfrm>
          <a:prstGeom prst="rect">
            <a:avLst/>
          </a:prstGeom>
        </p:spPr>
        <p:txBody>
          <a:bodyPr wrap="square">
            <a:spAutoFit/>
          </a:bodyPr>
          <a:lstStyle/>
          <a:p>
            <a:pPr algn="just">
              <a:lnSpc>
                <a:spcPct val="130000"/>
              </a:lnSpc>
            </a:pPr>
            <a:r>
              <a:rPr lang="zh-CN" altLang="en-US" sz="2400" b="1" kern="100" dirty="0">
                <a:solidFill>
                  <a:srgbClr val="000000"/>
                </a:solidFill>
                <a:latin typeface="微软雅黑" panose="020B0503020204020204" pitchFamily="34" charset="-122"/>
                <a:ea typeface="微软雅黑" panose="020B0503020204020204" pitchFamily="34" charset="-122"/>
              </a:rPr>
              <a:t>单频干扰压制</a:t>
            </a:r>
            <a:endParaRPr lang="en-US" altLang="zh-CN" sz="2400" b="1" kern="100" dirty="0">
              <a:solidFill>
                <a:srgbClr val="000000"/>
              </a:solidFill>
              <a:latin typeface="微软雅黑" panose="020B0503020204020204" pitchFamily="34" charset="-122"/>
              <a:ea typeface="微软雅黑" panose="020B0503020204020204" pitchFamily="34" charset="-122"/>
            </a:endParaRPr>
          </a:p>
        </p:txBody>
      </p:sp>
      <p:sp>
        <p:nvSpPr>
          <p:cNvPr id="9" name="矩形 8"/>
          <p:cNvSpPr/>
          <p:nvPr/>
        </p:nvSpPr>
        <p:spPr>
          <a:xfrm>
            <a:off x="2978097" y="80467"/>
            <a:ext cx="5796780" cy="584775"/>
          </a:xfrm>
          <a:prstGeom prst="rect">
            <a:avLst/>
          </a:prstGeom>
        </p:spPr>
        <p:txBody>
          <a:bodyPr wrap="none">
            <a:spAutoFit/>
          </a:bodyPr>
          <a:lstStyle/>
          <a:p>
            <a:pPr algn="ctr">
              <a:defRPr/>
            </a:pPr>
            <a:r>
              <a:rPr lang="en-US" altLang="zh-CN" sz="3200" b="1" dirty="0" smtClean="0">
                <a:solidFill>
                  <a:prstClr val="black"/>
                </a:solidFill>
                <a:latin typeface="微软雅黑" panose="020B0503020204020204" pitchFamily="34" charset="-122"/>
                <a:ea typeface="微软雅黑" panose="020B0503020204020204" pitchFamily="34" charset="-122"/>
              </a:rPr>
              <a:t>1</a:t>
            </a:r>
            <a:r>
              <a:rPr lang="zh-CN" altLang="en-US" sz="3200" b="1" dirty="0" smtClean="0">
                <a:solidFill>
                  <a:prstClr val="black"/>
                </a:solidFill>
                <a:latin typeface="微软雅黑" panose="020B0503020204020204" pitchFamily="34" charset="-122"/>
                <a:ea typeface="微软雅黑" panose="020B0503020204020204" pitchFamily="34" charset="-122"/>
              </a:rPr>
              <a:t>、</a:t>
            </a:r>
            <a:r>
              <a:rPr lang="en-US" altLang="zh-CN" sz="3200" b="1" dirty="0" err="1" smtClean="0">
                <a:solidFill>
                  <a:prstClr val="black"/>
                </a:solidFill>
                <a:latin typeface="微软雅黑" panose="020B0503020204020204" pitchFamily="34" charset="-122"/>
                <a:ea typeface="微软雅黑" panose="020B0503020204020204" pitchFamily="34" charset="-122"/>
              </a:rPr>
              <a:t>GeoEast</a:t>
            </a:r>
            <a:r>
              <a:rPr lang="zh-CN" altLang="en-US" sz="3200" b="1" dirty="0" smtClean="0">
                <a:solidFill>
                  <a:prstClr val="black"/>
                </a:solidFill>
                <a:latin typeface="微软雅黑" panose="020B0503020204020204" pitchFamily="34" charset="-122"/>
                <a:ea typeface="微软雅黑" panose="020B0503020204020204" pitchFamily="34" charset="-122"/>
              </a:rPr>
              <a:t>典型噪音压制方法</a:t>
            </a:r>
            <a:endParaRPr lang="zh-CN" altLang="en-US" sz="3200" b="1" dirty="0" smtClean="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MH" val="20160830110146"/>
  <p:tag name="MH_LIBRARY" val="CONTENTS"/>
  <p:tag name="MH_TYPE" val="OTHERS"/>
  <p:tag name="ID" val="553512"/>
</p:tagLst>
</file>

<file path=ppt/tags/tag10.xml><?xml version="1.0" encoding="utf-8"?>
<p:tagLst xmlns:p="http://schemas.openxmlformats.org/presentationml/2006/main">
  <p:tag name="MH" val="20161022192725"/>
  <p:tag name="MH_LIBRARY" val="GRAPHIC"/>
  <p:tag name="MH_TYPE" val="Other"/>
  <p:tag name="MH_ORDER" val="9"/>
</p:tagLst>
</file>

<file path=ppt/tags/tag11.xml><?xml version="1.0" encoding="utf-8"?>
<p:tagLst xmlns:p="http://schemas.openxmlformats.org/presentationml/2006/main">
  <p:tag name="MH" val="20161022192725"/>
  <p:tag name="MH_LIBRARY" val="GRAPHIC"/>
  <p:tag name="MH_TYPE" val="SubTitle"/>
  <p:tag name="MH_ORDER" val="3"/>
</p:tagLst>
</file>

<file path=ppt/tags/tag12.xml><?xml version="1.0" encoding="utf-8"?>
<p:tagLst xmlns:p="http://schemas.openxmlformats.org/presentationml/2006/main">
  <p:tag name="MH" val="20161022192725"/>
  <p:tag name="MH_LIBRARY" val="GRAPHIC"/>
  <p:tag name="MH_TYPE" val="Other"/>
  <p:tag name="MH_ORDER" val="7"/>
</p:tagLst>
</file>

<file path=ppt/tags/tag13.xml><?xml version="1.0" encoding="utf-8"?>
<p:tagLst xmlns:p="http://schemas.openxmlformats.org/presentationml/2006/main">
  <p:tag name="MH" val="20161022192725"/>
  <p:tag name="MH_LIBRARY" val="GRAPHIC"/>
  <p:tag name="MH_TYPE" val="Other"/>
  <p:tag name="MH_ORDER" val="8"/>
</p:tagLst>
</file>

<file path=ppt/tags/tag14.xml><?xml version="1.0" encoding="utf-8"?>
<p:tagLst xmlns:p="http://schemas.openxmlformats.org/presentationml/2006/main">
  <p:tag name="MH" val="20161022192725"/>
  <p:tag name="MH_LIBRARY" val="GRAPHIC"/>
  <p:tag name="MH_TYPE" val="Other"/>
  <p:tag name="MH_ORDER" val="9"/>
</p:tagLst>
</file>

<file path=ppt/tags/tag15.xml><?xml version="1.0" encoding="utf-8"?>
<p:tagLst xmlns:p="http://schemas.openxmlformats.org/presentationml/2006/main">
  <p:tag name="MH" val="20160830110146"/>
  <p:tag name="MH_LIBRARY" val="CONTENTS"/>
  <p:tag name="MH_TYPE" val="OTHERS"/>
  <p:tag name="ID" val="553512"/>
</p:tagLst>
</file>

<file path=ppt/tags/tag16.xml><?xml version="1.0" encoding="utf-8"?>
<p:tagLst xmlns:p="http://schemas.openxmlformats.org/presentationml/2006/main">
  <p:tag name="MH" val="20160830110146"/>
  <p:tag name="MH_LIBRARY" val="CONTENTS"/>
  <p:tag name="MH_TYPE" val="OTHERS"/>
  <p:tag name="ID" val="553512"/>
</p:tagLst>
</file>

<file path=ppt/tags/tag17.xml><?xml version="1.0" encoding="utf-8"?>
<p:tagLst xmlns:p="http://schemas.openxmlformats.org/presentationml/2006/main">
  <p:tag name="MH" val="20161022192725"/>
  <p:tag name="MH_LIBRARY" val="GRAPHIC"/>
  <p:tag name="MH_TYPE" val="SubTitle"/>
  <p:tag name="MH_ORDER" val="1"/>
</p:tagLst>
</file>

<file path=ppt/tags/tag18.xml><?xml version="1.0" encoding="utf-8"?>
<p:tagLst xmlns:p="http://schemas.openxmlformats.org/presentationml/2006/main">
  <p:tag name="MH" val="20161022192725"/>
  <p:tag name="MH_LIBRARY" val="GRAPHIC"/>
  <p:tag name="MH_TYPE" val="Other"/>
  <p:tag name="MH_ORDER" val="1"/>
</p:tagLst>
</file>

<file path=ppt/tags/tag19.xml><?xml version="1.0" encoding="utf-8"?>
<p:tagLst xmlns:p="http://schemas.openxmlformats.org/presentationml/2006/main">
  <p:tag name="MH" val="20161022192725"/>
  <p:tag name="MH_LIBRARY" val="GRAPHIC"/>
  <p:tag name="MH_TYPE" val="Other"/>
  <p:tag name="MH_ORDER" val="2"/>
</p:tagLst>
</file>

<file path=ppt/tags/tag2.xml><?xml version="1.0" encoding="utf-8"?>
<p:tagLst xmlns:p="http://schemas.openxmlformats.org/presentationml/2006/main">
  <p:tag name="MH" val="20160830110146"/>
  <p:tag name="MH_LIBRARY" val="CONTENTS"/>
  <p:tag name="MH_TYPE" val="OTHERS"/>
  <p:tag name="ID" val="553512"/>
</p:tagLst>
</file>

<file path=ppt/tags/tag20.xml><?xml version="1.0" encoding="utf-8"?>
<p:tagLst xmlns:p="http://schemas.openxmlformats.org/presentationml/2006/main">
  <p:tag name="MH" val="20161022192725"/>
  <p:tag name="MH_LIBRARY" val="GRAPHIC"/>
  <p:tag name="MH_TYPE" val="Other"/>
  <p:tag name="MH_ORDER" val="3"/>
</p:tagLst>
</file>

<file path=ppt/tags/tag21.xml><?xml version="1.0" encoding="utf-8"?>
<p:tagLst xmlns:p="http://schemas.openxmlformats.org/presentationml/2006/main">
  <p:tag name="MH" val="20161022192725"/>
  <p:tag name="MH_LIBRARY" val="GRAPHIC"/>
  <p:tag name="MH_TYPE" val="SubTitle"/>
  <p:tag name="MH_ORDER" val="3"/>
</p:tagLst>
</file>

<file path=ppt/tags/tag22.xml><?xml version="1.0" encoding="utf-8"?>
<p:tagLst xmlns:p="http://schemas.openxmlformats.org/presentationml/2006/main">
  <p:tag name="MH" val="20161022192725"/>
  <p:tag name="MH_LIBRARY" val="GRAPHIC"/>
  <p:tag name="MH_TYPE" val="Other"/>
  <p:tag name="MH_ORDER" val="7"/>
</p:tagLst>
</file>

<file path=ppt/tags/tag23.xml><?xml version="1.0" encoding="utf-8"?>
<p:tagLst xmlns:p="http://schemas.openxmlformats.org/presentationml/2006/main">
  <p:tag name="MH" val="20161022192725"/>
  <p:tag name="MH_LIBRARY" val="GRAPHIC"/>
  <p:tag name="MH_TYPE" val="Other"/>
  <p:tag name="MH_ORDER" val="8"/>
</p:tagLst>
</file>

<file path=ppt/tags/tag24.xml><?xml version="1.0" encoding="utf-8"?>
<p:tagLst xmlns:p="http://schemas.openxmlformats.org/presentationml/2006/main">
  <p:tag name="MH" val="20161022192725"/>
  <p:tag name="MH_LIBRARY" val="GRAPHIC"/>
  <p:tag name="MH_TYPE" val="Other"/>
  <p:tag name="MH_ORDER" val="9"/>
</p:tagLst>
</file>

<file path=ppt/tags/tag25.xml><?xml version="1.0" encoding="utf-8"?>
<p:tagLst xmlns:p="http://schemas.openxmlformats.org/presentationml/2006/main">
  <p:tag name="MH" val="20161022192725"/>
  <p:tag name="MH_LIBRARY" val="GRAPHIC"/>
  <p:tag name="MH_TYPE" val="SubTitle"/>
  <p:tag name="MH_ORDER" val="3"/>
</p:tagLst>
</file>

<file path=ppt/tags/tag26.xml><?xml version="1.0" encoding="utf-8"?>
<p:tagLst xmlns:p="http://schemas.openxmlformats.org/presentationml/2006/main">
  <p:tag name="MH" val="20161022192725"/>
  <p:tag name="MH_LIBRARY" val="GRAPHIC"/>
  <p:tag name="MH_TYPE" val="Other"/>
  <p:tag name="MH_ORDER" val="7"/>
</p:tagLst>
</file>

<file path=ppt/tags/tag27.xml><?xml version="1.0" encoding="utf-8"?>
<p:tagLst xmlns:p="http://schemas.openxmlformats.org/presentationml/2006/main">
  <p:tag name="MH" val="20161022192725"/>
  <p:tag name="MH_LIBRARY" val="GRAPHIC"/>
  <p:tag name="MH_TYPE" val="Other"/>
  <p:tag name="MH_ORDER" val="8"/>
</p:tagLst>
</file>

<file path=ppt/tags/tag28.xml><?xml version="1.0" encoding="utf-8"?>
<p:tagLst xmlns:p="http://schemas.openxmlformats.org/presentationml/2006/main">
  <p:tag name="MH" val="20161022192725"/>
  <p:tag name="MH_LIBRARY" val="GRAPHIC"/>
  <p:tag name="MH_TYPE" val="Other"/>
  <p:tag name="MH_ORDER" val="9"/>
</p:tagLst>
</file>

<file path=ppt/tags/tag29.xml><?xml version="1.0" encoding="utf-8"?>
<p:tagLst xmlns:p="http://schemas.openxmlformats.org/presentationml/2006/main">
  <p:tag name="MH" val="20161022192725"/>
  <p:tag name="MH_LIBRARY" val="GRAPHIC"/>
  <p:tag name="MH_TYPE" val="SubTitle"/>
  <p:tag name="MH_ORDER" val="3"/>
</p:tagLst>
</file>

<file path=ppt/tags/tag3.xml><?xml version="1.0" encoding="utf-8"?>
<p:tagLst xmlns:p="http://schemas.openxmlformats.org/presentationml/2006/main">
  <p:tag name="MH" val="20161022192725"/>
  <p:tag name="MH_LIBRARY" val="GRAPHIC"/>
  <p:tag name="MH_TYPE" val="SubTitle"/>
  <p:tag name="MH_ORDER" val="1"/>
</p:tagLst>
</file>

<file path=ppt/tags/tag4.xml><?xml version="1.0" encoding="utf-8"?>
<p:tagLst xmlns:p="http://schemas.openxmlformats.org/presentationml/2006/main">
  <p:tag name="MH" val="20161022192725"/>
  <p:tag name="MH_LIBRARY" val="GRAPHIC"/>
  <p:tag name="MH_TYPE" val="Other"/>
  <p:tag name="MH_ORDER" val="1"/>
</p:tagLst>
</file>

<file path=ppt/tags/tag5.xml><?xml version="1.0" encoding="utf-8"?>
<p:tagLst xmlns:p="http://schemas.openxmlformats.org/presentationml/2006/main">
  <p:tag name="MH" val="20161022192725"/>
  <p:tag name="MH_LIBRARY" val="GRAPHIC"/>
  <p:tag name="MH_TYPE" val="Other"/>
  <p:tag name="MH_ORDER" val="2"/>
</p:tagLst>
</file>

<file path=ppt/tags/tag6.xml><?xml version="1.0" encoding="utf-8"?>
<p:tagLst xmlns:p="http://schemas.openxmlformats.org/presentationml/2006/main">
  <p:tag name="MH" val="20161022192725"/>
  <p:tag name="MH_LIBRARY" val="GRAPHIC"/>
  <p:tag name="MH_TYPE" val="Other"/>
  <p:tag name="MH_ORDER" val="3"/>
</p:tagLst>
</file>

<file path=ppt/tags/tag7.xml><?xml version="1.0" encoding="utf-8"?>
<p:tagLst xmlns:p="http://schemas.openxmlformats.org/presentationml/2006/main">
  <p:tag name="MH" val="20161022192725"/>
  <p:tag name="MH_LIBRARY" val="GRAPHIC"/>
  <p:tag name="MH_TYPE" val="SubTitle"/>
  <p:tag name="MH_ORDER" val="3"/>
</p:tagLst>
</file>

<file path=ppt/tags/tag8.xml><?xml version="1.0" encoding="utf-8"?>
<p:tagLst xmlns:p="http://schemas.openxmlformats.org/presentationml/2006/main">
  <p:tag name="MH" val="20161022192725"/>
  <p:tag name="MH_LIBRARY" val="GRAPHIC"/>
  <p:tag name="MH_TYPE" val="Other"/>
  <p:tag name="MH_ORDER" val="7"/>
</p:tagLst>
</file>

<file path=ppt/tags/tag9.xml><?xml version="1.0" encoding="utf-8"?>
<p:tagLst xmlns:p="http://schemas.openxmlformats.org/presentationml/2006/main">
  <p:tag name="MH" val="20161022192725"/>
  <p:tag name="MH_LIBRARY" val="GRAPHIC"/>
  <p:tag name="MH_TYPE" val="Other"/>
  <p:tag name="MH_ORDER" val="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ejixinxichu-lan">
  <a:themeElements>
    <a:clrScheme name="自定义 1040">
      <a:dk1>
        <a:sysClr val="windowText" lastClr="000000"/>
      </a:dk1>
      <a:lt1>
        <a:sysClr val="window" lastClr="FFFFFF"/>
      </a:lt1>
      <a:dk2>
        <a:srgbClr val="69676D"/>
      </a:dk2>
      <a:lt2>
        <a:srgbClr val="7F7F7F"/>
      </a:lt2>
      <a:accent1>
        <a:srgbClr val="0095F0"/>
      </a:accent1>
      <a:accent2>
        <a:srgbClr val="6BB1C9"/>
      </a:accent2>
      <a:accent3>
        <a:srgbClr val="0095F0"/>
      </a:accent3>
      <a:accent4>
        <a:srgbClr val="6BB1C9"/>
      </a:accent4>
      <a:accent5>
        <a:srgbClr val="0095F0"/>
      </a:accent5>
      <a:accent6>
        <a:srgbClr val="6BB1C9"/>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kejixinxichu-lan">
  <a:themeElements>
    <a:clrScheme name="自定义 1040">
      <a:dk1>
        <a:sysClr val="windowText" lastClr="000000"/>
      </a:dk1>
      <a:lt1>
        <a:sysClr val="window" lastClr="FFFFFF"/>
      </a:lt1>
      <a:dk2>
        <a:srgbClr val="69676D"/>
      </a:dk2>
      <a:lt2>
        <a:srgbClr val="7F7F7F"/>
      </a:lt2>
      <a:accent1>
        <a:srgbClr val="0095F0"/>
      </a:accent1>
      <a:accent2>
        <a:srgbClr val="6BB1C9"/>
      </a:accent2>
      <a:accent3>
        <a:srgbClr val="0095F0"/>
      </a:accent3>
      <a:accent4>
        <a:srgbClr val="6BB1C9"/>
      </a:accent4>
      <a:accent5>
        <a:srgbClr val="0095F0"/>
      </a:accent5>
      <a:accent6>
        <a:srgbClr val="6BB1C9"/>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13816</Words>
  <Application>WPS 演示</Application>
  <PresentationFormat>宽屏</PresentationFormat>
  <Paragraphs>1724</Paragraphs>
  <Slides>89</Slides>
  <Notes>46</Notes>
  <HiddenSlides>0</HiddenSlides>
  <MMClips>0</MMClips>
  <ScaleCrop>false</ScaleCrop>
  <HeadingPairs>
    <vt:vector size="8" baseType="variant">
      <vt:variant>
        <vt:lpstr>已用的字体</vt:lpstr>
      </vt:variant>
      <vt:variant>
        <vt:i4>20</vt:i4>
      </vt:variant>
      <vt:variant>
        <vt:lpstr>主题</vt:lpstr>
      </vt:variant>
      <vt:variant>
        <vt:i4>3</vt:i4>
      </vt:variant>
      <vt:variant>
        <vt:lpstr>嵌入 OLE 服务器</vt:lpstr>
      </vt:variant>
      <vt:variant>
        <vt:i4>26</vt:i4>
      </vt:variant>
      <vt:variant>
        <vt:lpstr>幻灯片标题</vt:lpstr>
      </vt:variant>
      <vt:variant>
        <vt:i4>89</vt:i4>
      </vt:variant>
    </vt:vector>
  </HeadingPairs>
  <TitlesOfParts>
    <vt:vector size="138" baseType="lpstr">
      <vt:lpstr>Arial</vt:lpstr>
      <vt:lpstr>宋体</vt:lpstr>
      <vt:lpstr>Wingdings</vt:lpstr>
      <vt:lpstr>微软雅黑</vt:lpstr>
      <vt:lpstr>黑体</vt:lpstr>
      <vt:lpstr>Times New Roman</vt:lpstr>
      <vt:lpstr>等线</vt:lpstr>
      <vt:lpstr>Calibri</vt:lpstr>
      <vt:lpstr>Calibri</vt:lpstr>
      <vt:lpstr>Bahnschrift Light SemiCondensed</vt:lpstr>
      <vt:lpstr>Arial Narrow</vt:lpstr>
      <vt:lpstr>方正仿宋简体</vt:lpstr>
      <vt:lpstr>Arial Unicode MS</vt:lpstr>
      <vt:lpstr>Wingdings 2</vt:lpstr>
      <vt:lpstr>Monotype Sorts</vt:lpstr>
      <vt:lpstr>Wingdings</vt:lpstr>
      <vt:lpstr>仿宋_GB2312</vt:lpstr>
      <vt:lpstr>仿宋</vt:lpstr>
      <vt:lpstr>楷体</vt:lpstr>
      <vt:lpstr>Cambria Math</vt:lpstr>
      <vt:lpstr>Office 主题</vt:lpstr>
      <vt:lpstr>2_kejixinxichu-lan</vt:lpstr>
      <vt:lpstr>3_kejixinxichu-lan</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ljh</dc:creator>
  <cp:lastModifiedBy>15m1</cp:lastModifiedBy>
  <cp:revision>2571</cp:revision>
  <dcterms:created xsi:type="dcterms:W3CDTF">2025-10-13T06:35:47Z</dcterms:created>
  <dcterms:modified xsi:type="dcterms:W3CDTF">2025-10-13T07:45:50Z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35331889759A4433B2C135A55FA93327_12</vt:lpwstr>
  </property>
  <property fmtid="{D5CDD505-2E9C-101B-9397-08002B2CF9AE}" pid="3" name="KSOProductBuildVer">
    <vt:lpwstr>2052-12.1.0.22529</vt:lpwstr>
  </property>
</Properties>
</file>