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4742" r:id="rId3"/>
    <p:sldId id="641" r:id="rId4"/>
    <p:sldId id="10326" r:id="rId5"/>
    <p:sldId id="24760" r:id="rId6"/>
    <p:sldId id="24743" r:id="rId7"/>
    <p:sldId id="24770" r:id="rId8"/>
    <p:sldId id="24757" r:id="rId9"/>
    <p:sldId id="24766" r:id="rId10"/>
    <p:sldId id="24765" r:id="rId11"/>
    <p:sldId id="24772" r:id="rId12"/>
    <p:sldId id="24744" r:id="rId13"/>
    <p:sldId id="24745" r:id="rId14"/>
    <p:sldId id="24746" r:id="rId15"/>
    <p:sldId id="24747" r:id="rId16"/>
    <p:sldId id="24767" r:id="rId17"/>
    <p:sldId id="24768" r:id="rId18"/>
    <p:sldId id="24749" r:id="rId19"/>
    <p:sldId id="24751" r:id="rId20"/>
    <p:sldId id="24754" r:id="rId21"/>
    <p:sldId id="24771" r:id="rId22"/>
    <p:sldId id="2475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1E8"/>
    <a:srgbClr val="98BDF5"/>
    <a:srgbClr val="A20000"/>
    <a:srgbClr val="1308A8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2904" autoAdjust="0"/>
  </p:normalViewPr>
  <p:slideViewPr>
    <p:cSldViewPr snapToGrid="0">
      <p:cViewPr>
        <p:scale>
          <a:sx n="120" d="100"/>
          <a:sy n="120" d="100"/>
        </p:scale>
        <p:origin x="432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E69B-6D6F-46E7-A3FD-930E7680C1DC}" type="doc">
      <dgm:prSet loTypeId="urn:microsoft.com/office/officeart/2008/layout/HorizontalMultiLevelHierarchy#1" loCatId="hierarchy" qsTypeId="urn:microsoft.com/office/officeart/2005/8/quickstyle/simple1#5" qsCatId="simple" csTypeId="urn:microsoft.com/office/officeart/2005/8/colors/accent0_3#1" csCatId="mainScheme" phldr="1"/>
      <dgm:spPr/>
      <dgm:t>
        <a:bodyPr/>
        <a:lstStyle/>
        <a:p>
          <a:endParaRPr lang="zh-CN" altLang="en-US"/>
        </a:p>
      </dgm:t>
    </dgm:pt>
    <dgm:pt modelId="{E2F8F232-95FB-4F23-908C-DFF8A21434C2}">
      <dgm:prSet phldrT="[文本]" custT="1"/>
      <dgm:spPr>
        <a:xfrm rot="16200000">
          <a:off x="-862417" y="1733583"/>
          <a:ext cx="213882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测井数据特征工程</a:t>
          </a:r>
        </a:p>
      </dgm:t>
    </dgm:pt>
    <dgm:pt modelId="{328E90E5-FD52-4E60-A4FF-0C4492E8AC1F}" type="parTrans" cxnId="{22A80BC9-33C7-44CC-8D13-7CEEBC95E645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F0981970-98C4-48DB-BC14-CDD4AED14394}" type="sibTrans" cxnId="{22A80BC9-33C7-44CC-8D13-7CEEBC95E645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3EC312A-60C2-424C-A282-379CDB31F0D9}">
      <dgm:prSet phldrT="[文本]" custT="1"/>
      <dgm:spPr>
        <a:xfrm>
          <a:off x="676768" y="1759602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特征选择</a:t>
          </a:r>
        </a:p>
      </dgm:t>
    </dgm:pt>
    <dgm:pt modelId="{63B0F4EE-723B-478B-AC2B-5C01EB83C48A}" type="parTrans" cxnId="{496DAD5A-57DE-4998-BCA1-FF3232CE1807}">
      <dgm:prSet custT="1"/>
      <dgm:spPr>
        <a:xfrm>
          <a:off x="410184" y="1891052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91" y="45720"/>
              </a:lnTo>
              <a:lnTo>
                <a:pt x="133291" y="71738"/>
              </a:lnTo>
              <a:lnTo>
                <a:pt x="266583" y="71738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8DCDF352-D3CA-435C-BB20-B7AB0BDBB0BA}" type="sibTrans" cxnId="{496DAD5A-57DE-4998-BCA1-FF3232CE1807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455D4321-931D-47FF-979A-7F9532B00AC2}">
      <dgm:prSet phldrT="[文本]" custT="1"/>
      <dgm:spPr>
        <a:xfrm>
          <a:off x="2276269" y="1505616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重要性排序</a:t>
          </a:r>
        </a:p>
      </dgm:t>
    </dgm:pt>
    <dgm:pt modelId="{EDAD11B5-822B-4CE6-8BE6-3EB88CD62752}" type="parTrans" cxnId="{32CF9944-899E-4777-BDC0-4A14148E78FE}">
      <dgm:prSet custT="1"/>
      <dgm:spPr>
        <a:xfrm>
          <a:off x="2009685" y="1708805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253985"/>
              </a:moveTo>
              <a:lnTo>
                <a:pt x="133291" y="253985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28361AD1-142C-4C35-9A17-2798E99A819C}" type="sibTrans" cxnId="{32CF9944-899E-4777-BDC0-4A14148E78FE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3A4E1955-E13D-4170-9065-A007E8269A1B}">
      <dgm:prSet phldrT="[文本]" custT="1"/>
      <dgm:spPr>
        <a:xfrm>
          <a:off x="676768" y="691621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特征增广</a:t>
          </a:r>
        </a:p>
      </dgm:t>
    </dgm:pt>
    <dgm:pt modelId="{51351BCC-EF02-4B04-A1E3-70737ADAEADD}" type="parTrans" cxnId="{C27E51DC-1AC3-4FF3-BD2F-26B1AFC21E3C}">
      <dgm:prSet custT="1"/>
      <dgm:spPr>
        <a:xfrm>
          <a:off x="410184" y="894810"/>
          <a:ext cx="266583" cy="1041961"/>
        </a:xfrm>
        <a:custGeom>
          <a:avLst/>
          <a:gdLst/>
          <a:ahLst/>
          <a:cxnLst/>
          <a:rect l="0" t="0" r="0" b="0"/>
          <a:pathLst>
            <a:path>
              <a:moveTo>
                <a:pt x="0" y="1041961"/>
              </a:moveTo>
              <a:lnTo>
                <a:pt x="133291" y="1041961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070F0DE2-5FD9-497B-9F0D-62F3D14D9E5E}" type="sibTrans" cxnId="{C27E51DC-1AC3-4FF3-BD2F-26B1AFC21E3C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5401D27-7E6E-4164-A588-D205EE31054C}">
      <dgm:prSet phldrT="[文本]" custT="1"/>
      <dgm:spPr>
        <a:xfrm>
          <a:off x="3875769" y="1556603"/>
          <a:ext cx="1589810" cy="304405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b="0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均方根误差</a:t>
          </a:r>
          <a:r>
            <a:rPr lang="en-US" altLang="zh-CN" sz="1200" b="0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b="0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相关系数</a:t>
          </a:r>
          <a:endParaRPr lang="zh-CN" altLang="en-US" sz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2785963-25ED-4684-A01C-811F0778FB26}" type="parTrans" cxnId="{C7AFBA49-0AF5-4600-ACEF-FA910CF19783}">
      <dgm:prSet custT="1"/>
      <dgm:spPr>
        <a:xfrm>
          <a:off x="3609186" y="1663085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583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7A4CD6EB-0C2F-42C0-96A5-7F773CFD99FF}" type="sibTrans" cxnId="{C7AFBA49-0AF5-4600-ACEF-FA910CF19783}">
      <dgm:prSet/>
      <dgm:spPr/>
      <dgm:t>
        <a:bodyPr/>
        <a:lstStyle/>
        <a:p>
          <a:endParaRPr lang="zh-CN" altLang="en-US" sz="14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21AB2EC7-9922-4B2F-A90B-06365638C838}">
      <dgm:prSet phldrT="[文本]" custT="1"/>
      <dgm:spPr>
        <a:xfrm>
          <a:off x="2276269" y="385598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数学变换</a:t>
          </a:r>
        </a:p>
      </dgm:t>
    </dgm:pt>
    <dgm:pt modelId="{4A161306-188A-4DAF-A41A-695B2D4C0195}" type="parTrans" cxnId="{E48D2D93-0D11-440B-B259-253BD2936930}">
      <dgm:prSet custT="1"/>
      <dgm:spPr>
        <a:xfrm>
          <a:off x="2009685" y="588787"/>
          <a:ext cx="266583" cy="306023"/>
        </a:xfrm>
        <a:custGeom>
          <a:avLst/>
          <a:gdLst/>
          <a:ahLst/>
          <a:cxnLst/>
          <a:rect l="0" t="0" r="0" b="0"/>
          <a:pathLst>
            <a:path>
              <a:moveTo>
                <a:pt x="0" y="306023"/>
              </a:moveTo>
              <a:lnTo>
                <a:pt x="133291" y="306023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5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B8E894EA-622B-4E1C-ADCF-52B15BFFA59E}" type="sibTrans" cxnId="{E48D2D93-0D11-440B-B259-253BD2936930}">
      <dgm:prSet/>
      <dgm:spPr/>
      <dgm:t>
        <a:bodyPr/>
        <a:lstStyle/>
        <a:p>
          <a:endParaRPr lang="zh-CN" altLang="en-US" sz="1800"/>
        </a:p>
      </dgm:t>
    </dgm:pt>
    <dgm:pt modelId="{D9BE5952-B37E-44D2-B5FE-D2010D11C0B1}">
      <dgm:prSet phldrT="[文本]" custT="1"/>
      <dgm:spPr>
        <a:xfrm>
          <a:off x="2276269" y="2013588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多元逐步回归</a:t>
          </a:r>
        </a:p>
      </dgm:t>
    </dgm:pt>
    <dgm:pt modelId="{E5A5B2AA-DD1D-4876-88D3-C98234B1D90C}" type="parTrans" cxnId="{8674B627-E0A0-4CD7-8DC9-D2BC3018CBD5}">
      <dgm:prSet custT="1"/>
      <dgm:spPr>
        <a:xfrm>
          <a:off x="2009685" y="1962791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253985"/>
              </a:lnTo>
              <a:lnTo>
                <a:pt x="266583" y="253985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5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7019E11D-88D8-40E8-A15E-8D0C6475A21D}" type="sibTrans" cxnId="{8674B627-E0A0-4CD7-8DC9-D2BC3018CBD5}">
      <dgm:prSet/>
      <dgm:spPr/>
      <dgm:t>
        <a:bodyPr/>
        <a:lstStyle/>
        <a:p>
          <a:endParaRPr lang="zh-CN" altLang="en-US" sz="1800"/>
        </a:p>
      </dgm:t>
    </dgm:pt>
    <dgm:pt modelId="{0A3EDDD7-ED29-4E6E-866E-A8E6BF816935}">
      <dgm:prSet phldrT="[文本]" custT="1"/>
      <dgm:spPr>
        <a:xfrm>
          <a:off x="2276269" y="997645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物理解释</a:t>
          </a:r>
          <a:endParaRPr lang="zh-CN" altLang="en-US" sz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43D242C-5D84-4D76-A64B-314913526567}" type="parTrans" cxnId="{9C2649EF-4D8B-42B2-BE3F-77008E551AF2}">
      <dgm:prSet custT="1"/>
      <dgm:spPr>
        <a:xfrm>
          <a:off x="2009685" y="894810"/>
          <a:ext cx="266583" cy="306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306023"/>
              </a:lnTo>
              <a:lnTo>
                <a:pt x="266583" y="306023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5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F1DFDFFA-E3BC-48E6-889B-0DD3BA40C463}" type="sibTrans" cxnId="{9C2649EF-4D8B-42B2-BE3F-77008E551AF2}">
      <dgm:prSet/>
      <dgm:spPr/>
      <dgm:t>
        <a:bodyPr/>
        <a:lstStyle/>
        <a:p>
          <a:endParaRPr lang="zh-CN" altLang="en-US" sz="1800"/>
        </a:p>
      </dgm:t>
    </dgm:pt>
    <dgm:pt modelId="{2A7CB8FB-887C-42C7-B653-06F5CA25615F}">
      <dgm:prSet phldrT="[文本]" custT="1"/>
      <dgm:spPr>
        <a:xfrm>
          <a:off x="676768" y="2775545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特征变换</a:t>
          </a:r>
        </a:p>
      </dgm:t>
    </dgm:pt>
    <dgm:pt modelId="{5D383CB8-026F-4C1A-8B08-2CAD2CF8DE67}" type="parTrans" cxnId="{256D5D8A-5278-41D5-9CB7-4BD0E81D2C7F}">
      <dgm:prSet custT="1"/>
      <dgm:spPr>
        <a:xfrm>
          <a:off x="410184" y="1936772"/>
          <a:ext cx="266583" cy="104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1041961"/>
              </a:lnTo>
              <a:lnTo>
                <a:pt x="266583" y="1041961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5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29B59ACB-35D9-4737-BA95-75E16ED3DBA4}" type="sibTrans" cxnId="{256D5D8A-5278-41D5-9CB7-4BD0E81D2C7F}">
      <dgm:prSet/>
      <dgm:spPr/>
      <dgm:t>
        <a:bodyPr/>
        <a:lstStyle/>
        <a:p>
          <a:endParaRPr lang="zh-CN" altLang="en-US" sz="1600"/>
        </a:p>
      </dgm:t>
    </dgm:pt>
    <dgm:pt modelId="{918AF1C6-E2AB-4A5B-8DCD-13BCBF4055A1}">
      <dgm:prSet phldrT="[文本]" custT="1"/>
      <dgm:spPr>
        <a:xfrm>
          <a:off x="2276269" y="2521560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分布变换</a:t>
          </a:r>
        </a:p>
      </dgm:t>
    </dgm:pt>
    <dgm:pt modelId="{98A558A9-88FB-4E72-B4DF-92A169607ADB}" type="parTrans" cxnId="{3EB3AC85-B097-4FDB-99AE-F535065488C9}">
      <dgm:prSet custT="1"/>
      <dgm:spPr>
        <a:xfrm>
          <a:off x="2009685" y="2724748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253985"/>
              </a:moveTo>
              <a:lnTo>
                <a:pt x="133291" y="253985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CF812F55-7738-48D6-B9F9-4EEC9FB053FB}" type="sibTrans" cxnId="{3EB3AC85-B097-4FDB-99AE-F535065488C9}">
      <dgm:prSet/>
      <dgm:spPr/>
      <dgm:t>
        <a:bodyPr/>
        <a:lstStyle/>
        <a:p>
          <a:endParaRPr lang="zh-CN" altLang="en-US" sz="1600"/>
        </a:p>
      </dgm:t>
    </dgm:pt>
    <dgm:pt modelId="{A47F6085-EF3A-4379-A512-9B94CE9D7820}">
      <dgm:prSet phldrT="[文本]" custT="1"/>
      <dgm:spPr>
        <a:xfrm>
          <a:off x="2276269" y="3029531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无量纲化</a:t>
          </a:r>
        </a:p>
      </dgm:t>
    </dgm:pt>
    <dgm:pt modelId="{805D70BF-CD7C-4459-BB7F-250C606AB506}" type="parTrans" cxnId="{F84A2EE4-FA6E-4C99-A3D8-854A7EDEC14C}">
      <dgm:prSet custT="1"/>
      <dgm:spPr>
        <a:xfrm>
          <a:off x="2009685" y="2978734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253985"/>
              </a:lnTo>
              <a:lnTo>
                <a:pt x="266583" y="253985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F8B8097D-E897-4AF0-9FFD-70F7B0CEC453}" type="sibTrans" cxnId="{F84A2EE4-FA6E-4C99-A3D8-854A7EDEC14C}">
      <dgm:prSet/>
      <dgm:spPr/>
      <dgm:t>
        <a:bodyPr/>
        <a:lstStyle/>
        <a:p>
          <a:endParaRPr lang="zh-CN" altLang="en-US" sz="1600"/>
        </a:p>
      </dgm:t>
    </dgm:pt>
    <dgm:pt modelId="{CAD75A6F-1241-473F-8EAF-AA3CAB1DE2A0}">
      <dgm:prSet phldrT="[文本]" custT="1"/>
      <dgm:spPr>
        <a:xfrm>
          <a:off x="3865693" y="961138"/>
          <a:ext cx="1572549" cy="479391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机理模型</a:t>
          </a:r>
        </a:p>
      </dgm:t>
    </dgm:pt>
    <dgm:pt modelId="{AF844409-B15D-467A-9B12-5C6DF7602D97}" type="parTrans" cxnId="{1F33FF19-6CE4-4535-BB95-E43F669F3A56}">
      <dgm:prSet custT="1"/>
      <dgm:spPr>
        <a:xfrm>
          <a:off x="3609186" y="1155113"/>
          <a:ext cx="2565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6506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C99CF11E-12BC-46CC-9D08-922AEC78358C}" type="sibTrans" cxnId="{1F33FF19-6CE4-4535-BB95-E43F669F3A56}">
      <dgm:prSet/>
      <dgm:spPr/>
      <dgm:t>
        <a:bodyPr/>
        <a:lstStyle/>
        <a:p>
          <a:endParaRPr lang="zh-CN" altLang="en-US" sz="1600"/>
        </a:p>
      </dgm:t>
    </dgm:pt>
    <dgm:pt modelId="{CD3B1938-AEC8-43A8-926C-ED61CF68B11C}">
      <dgm:prSet phldrT="[文本]" custT="1"/>
      <dgm:spPr>
        <a:xfrm>
          <a:off x="3875769" y="318030"/>
          <a:ext cx="1617708" cy="54151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平方</a:t>
          </a:r>
          <a:r>
            <a:rPr lang="en-US" altLang="zh-CN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开方</a:t>
          </a:r>
          <a:r>
            <a:rPr lang="en-US" altLang="zh-CN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对数</a:t>
          </a:r>
          <a:r>
            <a:rPr lang="en-US" altLang="zh-CN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倒数</a:t>
          </a:r>
        </a:p>
      </dgm:t>
    </dgm:pt>
    <dgm:pt modelId="{75AF9D4E-35C0-4A9D-8211-D124578A5F50}" type="parTrans" cxnId="{22255E8D-3540-477C-B153-613ED6C63C48}">
      <dgm:prSet custT="1"/>
      <dgm:spPr>
        <a:xfrm>
          <a:off x="3609186" y="543067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583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593973D9-4288-466C-AC3A-4800EEB9DD6F}" type="sibTrans" cxnId="{22255E8D-3540-477C-B153-613ED6C63C48}">
      <dgm:prSet/>
      <dgm:spPr/>
      <dgm:t>
        <a:bodyPr/>
        <a:lstStyle/>
        <a:p>
          <a:endParaRPr lang="zh-CN" altLang="en-US" sz="1600"/>
        </a:p>
      </dgm:t>
    </dgm:pt>
    <dgm:pt modelId="{85F80759-ED77-412D-9180-C985837059DB}" type="pres">
      <dgm:prSet presAssocID="{9257E69B-6D6F-46E7-A3FD-930E7680C1D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243F6D9-CC5F-4AF8-AEEA-530B6D3A0E48}" type="pres">
      <dgm:prSet presAssocID="{E2F8F232-95FB-4F23-908C-DFF8A21434C2}" presName="root1" presStyleCnt="0"/>
      <dgm:spPr/>
    </dgm:pt>
    <dgm:pt modelId="{BCBE1D5D-A750-4F57-AAFE-A9CEA5F79309}" type="pres">
      <dgm:prSet presAssocID="{E2F8F232-95FB-4F23-908C-DFF8A21434C2}" presName="LevelOneTextNode" presStyleLbl="node0" presStyleIdx="0" presStyleCnt="1">
        <dgm:presLayoutVars>
          <dgm:chPref val="3"/>
        </dgm:presLayoutVars>
      </dgm:prSet>
      <dgm:spPr/>
    </dgm:pt>
    <dgm:pt modelId="{E02B5D89-B1E6-4955-B791-B8BFE25FBF6C}" type="pres">
      <dgm:prSet presAssocID="{E2F8F232-95FB-4F23-908C-DFF8A21434C2}" presName="level2hierChild" presStyleCnt="0"/>
      <dgm:spPr/>
    </dgm:pt>
    <dgm:pt modelId="{9DE8227A-A06C-47B8-A141-DEB6D9BB0FF5}" type="pres">
      <dgm:prSet presAssocID="{51351BCC-EF02-4B04-A1E3-70737ADAEADD}" presName="conn2-1" presStyleLbl="parChTrans1D2" presStyleIdx="0" presStyleCnt="3"/>
      <dgm:spPr/>
    </dgm:pt>
    <dgm:pt modelId="{FCE16C5D-5CD3-40A0-BC75-52DFAE3E52B1}" type="pres">
      <dgm:prSet presAssocID="{51351BCC-EF02-4B04-A1E3-70737ADAEADD}" presName="connTx" presStyleLbl="parChTrans1D2" presStyleIdx="0" presStyleCnt="3"/>
      <dgm:spPr/>
    </dgm:pt>
    <dgm:pt modelId="{4ED6ABC6-0F22-4245-B1B3-D9FBB43619CD}" type="pres">
      <dgm:prSet presAssocID="{3A4E1955-E13D-4170-9065-A007E8269A1B}" presName="root2" presStyleCnt="0"/>
      <dgm:spPr/>
    </dgm:pt>
    <dgm:pt modelId="{1E3A28E6-0FCE-48B5-BC58-6576C3F8FA84}" type="pres">
      <dgm:prSet presAssocID="{3A4E1955-E13D-4170-9065-A007E8269A1B}" presName="LevelTwoTextNode" presStyleLbl="node2" presStyleIdx="0" presStyleCnt="3">
        <dgm:presLayoutVars>
          <dgm:chPref val="3"/>
        </dgm:presLayoutVars>
      </dgm:prSet>
      <dgm:spPr/>
    </dgm:pt>
    <dgm:pt modelId="{5FD8831E-3D79-412D-89E4-294C4B28D20C}" type="pres">
      <dgm:prSet presAssocID="{3A4E1955-E13D-4170-9065-A007E8269A1B}" presName="level3hierChild" presStyleCnt="0"/>
      <dgm:spPr/>
    </dgm:pt>
    <dgm:pt modelId="{F77647FF-1C1F-459E-9D01-4B013C8738C4}" type="pres">
      <dgm:prSet presAssocID="{4A161306-188A-4DAF-A41A-695B2D4C0195}" presName="conn2-1" presStyleLbl="parChTrans1D3" presStyleIdx="0" presStyleCnt="6"/>
      <dgm:spPr/>
    </dgm:pt>
    <dgm:pt modelId="{0EAF0185-94F1-40CC-B29A-D6C59BF7C87A}" type="pres">
      <dgm:prSet presAssocID="{4A161306-188A-4DAF-A41A-695B2D4C0195}" presName="connTx" presStyleLbl="parChTrans1D3" presStyleIdx="0" presStyleCnt="6"/>
      <dgm:spPr/>
    </dgm:pt>
    <dgm:pt modelId="{F79F46B5-639B-4E4F-8F4F-300C25A2D32C}" type="pres">
      <dgm:prSet presAssocID="{21AB2EC7-9922-4B2F-A90B-06365638C838}" presName="root2" presStyleCnt="0"/>
      <dgm:spPr/>
    </dgm:pt>
    <dgm:pt modelId="{00756F42-E5D7-410B-BC40-BB1BD4420AD2}" type="pres">
      <dgm:prSet presAssocID="{21AB2EC7-9922-4B2F-A90B-06365638C838}" presName="LevelTwoTextNode" presStyleLbl="node3" presStyleIdx="0" presStyleCnt="6">
        <dgm:presLayoutVars>
          <dgm:chPref val="3"/>
        </dgm:presLayoutVars>
      </dgm:prSet>
      <dgm:spPr/>
    </dgm:pt>
    <dgm:pt modelId="{EE0A871D-2B7B-4AF5-B0CF-53B19EA51404}" type="pres">
      <dgm:prSet presAssocID="{21AB2EC7-9922-4B2F-A90B-06365638C838}" presName="level3hierChild" presStyleCnt="0"/>
      <dgm:spPr/>
    </dgm:pt>
    <dgm:pt modelId="{5D2227D2-20EF-4D57-B852-E8DE08095751}" type="pres">
      <dgm:prSet presAssocID="{75AF9D4E-35C0-4A9D-8211-D124578A5F50}" presName="conn2-1" presStyleLbl="parChTrans1D4" presStyleIdx="0" presStyleCnt="3"/>
      <dgm:spPr/>
    </dgm:pt>
    <dgm:pt modelId="{412E8D97-FC50-4B20-8CA9-9DA09E8636C9}" type="pres">
      <dgm:prSet presAssocID="{75AF9D4E-35C0-4A9D-8211-D124578A5F50}" presName="connTx" presStyleLbl="parChTrans1D4" presStyleIdx="0" presStyleCnt="3"/>
      <dgm:spPr/>
    </dgm:pt>
    <dgm:pt modelId="{3AA664BE-EE66-4B1C-AE52-4BBD262E02DD}" type="pres">
      <dgm:prSet presAssocID="{CD3B1938-AEC8-43A8-926C-ED61CF68B11C}" presName="root2" presStyleCnt="0"/>
      <dgm:spPr/>
    </dgm:pt>
    <dgm:pt modelId="{B666DD69-3489-4B55-8E19-88F32F2C4E2E}" type="pres">
      <dgm:prSet presAssocID="{CD3B1938-AEC8-43A8-926C-ED61CF68B11C}" presName="LevelTwoTextNode" presStyleLbl="node4" presStyleIdx="0" presStyleCnt="3" custScaleX="121366" custScaleY="133254">
        <dgm:presLayoutVars>
          <dgm:chPref val="3"/>
        </dgm:presLayoutVars>
      </dgm:prSet>
      <dgm:spPr/>
    </dgm:pt>
    <dgm:pt modelId="{25FCEEFD-B223-43DD-A9B1-39F84E73660E}" type="pres">
      <dgm:prSet presAssocID="{CD3B1938-AEC8-43A8-926C-ED61CF68B11C}" presName="level3hierChild" presStyleCnt="0"/>
      <dgm:spPr/>
    </dgm:pt>
    <dgm:pt modelId="{66D0A5BA-7060-47EE-87D5-2ED16BD73E50}" type="pres">
      <dgm:prSet presAssocID="{F43D242C-5D84-4D76-A64B-314913526567}" presName="conn2-1" presStyleLbl="parChTrans1D3" presStyleIdx="1" presStyleCnt="6"/>
      <dgm:spPr/>
    </dgm:pt>
    <dgm:pt modelId="{A121F78E-A3B8-46FD-A4F6-8209CCD6F8B1}" type="pres">
      <dgm:prSet presAssocID="{F43D242C-5D84-4D76-A64B-314913526567}" presName="connTx" presStyleLbl="parChTrans1D3" presStyleIdx="1" presStyleCnt="6"/>
      <dgm:spPr/>
    </dgm:pt>
    <dgm:pt modelId="{2B08D4CE-4383-4F68-9398-F64A8920B3A1}" type="pres">
      <dgm:prSet presAssocID="{0A3EDDD7-ED29-4E6E-866E-A8E6BF816935}" presName="root2" presStyleCnt="0"/>
      <dgm:spPr/>
    </dgm:pt>
    <dgm:pt modelId="{3A8FDC97-340D-4BFD-80DE-B5C9133B31E7}" type="pres">
      <dgm:prSet presAssocID="{0A3EDDD7-ED29-4E6E-866E-A8E6BF816935}" presName="LevelTwoTextNode" presStyleLbl="node3" presStyleIdx="1" presStyleCnt="6">
        <dgm:presLayoutVars>
          <dgm:chPref val="3"/>
        </dgm:presLayoutVars>
      </dgm:prSet>
      <dgm:spPr/>
    </dgm:pt>
    <dgm:pt modelId="{4646E9A9-7161-48F3-A58D-260334772D98}" type="pres">
      <dgm:prSet presAssocID="{0A3EDDD7-ED29-4E6E-866E-A8E6BF816935}" presName="level3hierChild" presStyleCnt="0"/>
      <dgm:spPr/>
    </dgm:pt>
    <dgm:pt modelId="{2AC01B94-0B48-4EDD-A972-5134EA8159E6}" type="pres">
      <dgm:prSet presAssocID="{AF844409-B15D-467A-9B12-5C6DF7602D97}" presName="conn2-1" presStyleLbl="parChTrans1D4" presStyleIdx="1" presStyleCnt="3"/>
      <dgm:spPr/>
    </dgm:pt>
    <dgm:pt modelId="{A0162E7C-BE89-4290-A95D-AC287804F871}" type="pres">
      <dgm:prSet presAssocID="{AF844409-B15D-467A-9B12-5C6DF7602D97}" presName="connTx" presStyleLbl="parChTrans1D4" presStyleIdx="1" presStyleCnt="3"/>
      <dgm:spPr/>
    </dgm:pt>
    <dgm:pt modelId="{D7F525BB-99CA-4D27-88BB-76A3FB0A92CA}" type="pres">
      <dgm:prSet presAssocID="{CAD75A6F-1241-473F-8EAF-AA3CAB1DE2A0}" presName="root2" presStyleCnt="0"/>
      <dgm:spPr/>
    </dgm:pt>
    <dgm:pt modelId="{69346A24-8A78-4C25-A2E2-3DB8736FC793}" type="pres">
      <dgm:prSet presAssocID="{CAD75A6F-1241-473F-8EAF-AA3CAB1DE2A0}" presName="LevelTwoTextNode" presStyleLbl="node4" presStyleIdx="1" presStyleCnt="3" custScaleX="117978" custScaleY="117967" custLinFactNeighborX="-756">
        <dgm:presLayoutVars>
          <dgm:chPref val="3"/>
        </dgm:presLayoutVars>
      </dgm:prSet>
      <dgm:spPr/>
    </dgm:pt>
    <dgm:pt modelId="{D69ED93B-5BE3-42C6-803C-002B6934E5BE}" type="pres">
      <dgm:prSet presAssocID="{CAD75A6F-1241-473F-8EAF-AA3CAB1DE2A0}" presName="level3hierChild" presStyleCnt="0"/>
      <dgm:spPr/>
    </dgm:pt>
    <dgm:pt modelId="{66FC2E57-2839-426E-A25E-64B5A8D8EE04}" type="pres">
      <dgm:prSet presAssocID="{63B0F4EE-723B-478B-AC2B-5C01EB83C48A}" presName="conn2-1" presStyleLbl="parChTrans1D2" presStyleIdx="1" presStyleCnt="3"/>
      <dgm:spPr/>
    </dgm:pt>
    <dgm:pt modelId="{19BB7749-A759-4EB0-9159-B9593D45633D}" type="pres">
      <dgm:prSet presAssocID="{63B0F4EE-723B-478B-AC2B-5C01EB83C48A}" presName="connTx" presStyleLbl="parChTrans1D2" presStyleIdx="1" presStyleCnt="3"/>
      <dgm:spPr/>
    </dgm:pt>
    <dgm:pt modelId="{517AC575-C0A8-4033-8A3F-A5E15FD84B43}" type="pres">
      <dgm:prSet presAssocID="{53EC312A-60C2-424C-A282-379CDB31F0D9}" presName="root2" presStyleCnt="0"/>
      <dgm:spPr/>
    </dgm:pt>
    <dgm:pt modelId="{6304E6E5-4DDC-44A0-9399-F5AC73F36186}" type="pres">
      <dgm:prSet presAssocID="{53EC312A-60C2-424C-A282-379CDB31F0D9}" presName="LevelTwoTextNode" presStyleLbl="node2" presStyleIdx="1" presStyleCnt="3">
        <dgm:presLayoutVars>
          <dgm:chPref val="3"/>
        </dgm:presLayoutVars>
      </dgm:prSet>
      <dgm:spPr/>
    </dgm:pt>
    <dgm:pt modelId="{DC80ED87-AC33-43E4-B9E6-4D4DA1EE0659}" type="pres">
      <dgm:prSet presAssocID="{53EC312A-60C2-424C-A282-379CDB31F0D9}" presName="level3hierChild" presStyleCnt="0"/>
      <dgm:spPr/>
    </dgm:pt>
    <dgm:pt modelId="{6EEFE39E-75D0-4290-A768-5A211CB356CC}" type="pres">
      <dgm:prSet presAssocID="{EDAD11B5-822B-4CE6-8BE6-3EB88CD62752}" presName="conn2-1" presStyleLbl="parChTrans1D3" presStyleIdx="2" presStyleCnt="6"/>
      <dgm:spPr/>
    </dgm:pt>
    <dgm:pt modelId="{0E88E002-3EC5-435A-98C2-7D96E47D276B}" type="pres">
      <dgm:prSet presAssocID="{EDAD11B5-822B-4CE6-8BE6-3EB88CD62752}" presName="connTx" presStyleLbl="parChTrans1D3" presStyleIdx="2" presStyleCnt="6"/>
      <dgm:spPr/>
    </dgm:pt>
    <dgm:pt modelId="{A3D07916-6F55-4EF6-9B82-A4B83F88652F}" type="pres">
      <dgm:prSet presAssocID="{455D4321-931D-47FF-979A-7F9532B00AC2}" presName="root2" presStyleCnt="0"/>
      <dgm:spPr/>
    </dgm:pt>
    <dgm:pt modelId="{1078E7CC-45FB-49E4-9EEC-0C1C5F694F16}" type="pres">
      <dgm:prSet presAssocID="{455D4321-931D-47FF-979A-7F9532B00AC2}" presName="LevelTwoTextNode" presStyleLbl="node3" presStyleIdx="2" presStyleCnt="6">
        <dgm:presLayoutVars>
          <dgm:chPref val="3"/>
        </dgm:presLayoutVars>
      </dgm:prSet>
      <dgm:spPr/>
    </dgm:pt>
    <dgm:pt modelId="{389CB9FB-F465-4A37-BA47-1146AFFA8BDD}" type="pres">
      <dgm:prSet presAssocID="{455D4321-931D-47FF-979A-7F9532B00AC2}" presName="level3hierChild" presStyleCnt="0"/>
      <dgm:spPr/>
    </dgm:pt>
    <dgm:pt modelId="{A008E7B1-D4ED-4C73-8B02-89121EC3C7A0}" type="pres">
      <dgm:prSet presAssocID="{C2785963-25ED-4684-A01C-811F0778FB26}" presName="conn2-1" presStyleLbl="parChTrans1D4" presStyleIdx="2" presStyleCnt="3"/>
      <dgm:spPr/>
    </dgm:pt>
    <dgm:pt modelId="{6A578ECF-2AA0-4AD1-BD24-96D043A1D268}" type="pres">
      <dgm:prSet presAssocID="{C2785963-25ED-4684-A01C-811F0778FB26}" presName="connTx" presStyleLbl="parChTrans1D4" presStyleIdx="2" presStyleCnt="3"/>
      <dgm:spPr/>
    </dgm:pt>
    <dgm:pt modelId="{CD698F8E-F5B9-4B9A-8BB5-91D206D66570}" type="pres">
      <dgm:prSet presAssocID="{55401D27-7E6E-4164-A588-D205EE31054C}" presName="root2" presStyleCnt="0"/>
      <dgm:spPr/>
    </dgm:pt>
    <dgm:pt modelId="{2A958A05-416C-49A4-A50A-A4797419AEF0}" type="pres">
      <dgm:prSet presAssocID="{55401D27-7E6E-4164-A588-D205EE31054C}" presName="LevelTwoTextNode" presStyleLbl="node4" presStyleIdx="2" presStyleCnt="3" custScaleX="119273" custScaleY="74907">
        <dgm:presLayoutVars>
          <dgm:chPref val="3"/>
        </dgm:presLayoutVars>
      </dgm:prSet>
      <dgm:spPr/>
    </dgm:pt>
    <dgm:pt modelId="{9D77B5E3-9CEB-497B-800F-F21C6B69A98B}" type="pres">
      <dgm:prSet presAssocID="{55401D27-7E6E-4164-A588-D205EE31054C}" presName="level3hierChild" presStyleCnt="0"/>
      <dgm:spPr/>
    </dgm:pt>
    <dgm:pt modelId="{EB8D429C-0818-4BD6-A581-3E0637DC0063}" type="pres">
      <dgm:prSet presAssocID="{E5A5B2AA-DD1D-4876-88D3-C98234B1D90C}" presName="conn2-1" presStyleLbl="parChTrans1D3" presStyleIdx="3" presStyleCnt="6"/>
      <dgm:spPr/>
    </dgm:pt>
    <dgm:pt modelId="{22AA4AD3-906A-4B26-B344-0DC8B3A5727B}" type="pres">
      <dgm:prSet presAssocID="{E5A5B2AA-DD1D-4876-88D3-C98234B1D90C}" presName="connTx" presStyleLbl="parChTrans1D3" presStyleIdx="3" presStyleCnt="6"/>
      <dgm:spPr/>
    </dgm:pt>
    <dgm:pt modelId="{0EF76AB4-99A1-45BE-B5FB-4BADDB84137A}" type="pres">
      <dgm:prSet presAssocID="{D9BE5952-B37E-44D2-B5FE-D2010D11C0B1}" presName="root2" presStyleCnt="0"/>
      <dgm:spPr/>
    </dgm:pt>
    <dgm:pt modelId="{3B3310CD-7046-4B46-9647-5D1D39ADEF24}" type="pres">
      <dgm:prSet presAssocID="{D9BE5952-B37E-44D2-B5FE-D2010D11C0B1}" presName="LevelTwoTextNode" presStyleLbl="node3" presStyleIdx="3" presStyleCnt="6">
        <dgm:presLayoutVars>
          <dgm:chPref val="3"/>
        </dgm:presLayoutVars>
      </dgm:prSet>
      <dgm:spPr/>
    </dgm:pt>
    <dgm:pt modelId="{A83DCE5D-7F07-4E74-97D9-4FE37E417897}" type="pres">
      <dgm:prSet presAssocID="{D9BE5952-B37E-44D2-B5FE-D2010D11C0B1}" presName="level3hierChild" presStyleCnt="0"/>
      <dgm:spPr/>
    </dgm:pt>
    <dgm:pt modelId="{E2773002-BC97-49E4-9421-E95CA57E4835}" type="pres">
      <dgm:prSet presAssocID="{5D383CB8-026F-4C1A-8B08-2CAD2CF8DE67}" presName="conn2-1" presStyleLbl="parChTrans1D2" presStyleIdx="2" presStyleCnt="3"/>
      <dgm:spPr/>
    </dgm:pt>
    <dgm:pt modelId="{D71DB648-5DB1-4C7A-938E-17355EBF46F7}" type="pres">
      <dgm:prSet presAssocID="{5D383CB8-026F-4C1A-8B08-2CAD2CF8DE67}" presName="connTx" presStyleLbl="parChTrans1D2" presStyleIdx="2" presStyleCnt="3"/>
      <dgm:spPr/>
    </dgm:pt>
    <dgm:pt modelId="{1604DB60-435C-4E92-8FC0-505D9C492C76}" type="pres">
      <dgm:prSet presAssocID="{2A7CB8FB-887C-42C7-B653-06F5CA25615F}" presName="root2" presStyleCnt="0"/>
      <dgm:spPr/>
    </dgm:pt>
    <dgm:pt modelId="{EFD2D901-30F5-406A-9A5F-FCCF7E34D651}" type="pres">
      <dgm:prSet presAssocID="{2A7CB8FB-887C-42C7-B653-06F5CA25615F}" presName="LevelTwoTextNode" presStyleLbl="node2" presStyleIdx="2" presStyleCnt="3">
        <dgm:presLayoutVars>
          <dgm:chPref val="3"/>
        </dgm:presLayoutVars>
      </dgm:prSet>
      <dgm:spPr/>
    </dgm:pt>
    <dgm:pt modelId="{00A07E97-2FDD-4E49-A77E-DC2017AE6D22}" type="pres">
      <dgm:prSet presAssocID="{2A7CB8FB-887C-42C7-B653-06F5CA25615F}" presName="level3hierChild" presStyleCnt="0"/>
      <dgm:spPr/>
    </dgm:pt>
    <dgm:pt modelId="{5BD40693-13C4-459A-BED8-8940779DF798}" type="pres">
      <dgm:prSet presAssocID="{98A558A9-88FB-4E72-B4DF-92A169607ADB}" presName="conn2-1" presStyleLbl="parChTrans1D3" presStyleIdx="4" presStyleCnt="6"/>
      <dgm:spPr/>
    </dgm:pt>
    <dgm:pt modelId="{27936684-227A-4248-B2ED-997EF8DF1AA3}" type="pres">
      <dgm:prSet presAssocID="{98A558A9-88FB-4E72-B4DF-92A169607ADB}" presName="connTx" presStyleLbl="parChTrans1D3" presStyleIdx="4" presStyleCnt="6"/>
      <dgm:spPr/>
    </dgm:pt>
    <dgm:pt modelId="{81CF600A-05A5-4F6A-860B-F8AF493C29F1}" type="pres">
      <dgm:prSet presAssocID="{918AF1C6-E2AB-4A5B-8DCD-13BCBF4055A1}" presName="root2" presStyleCnt="0"/>
      <dgm:spPr/>
    </dgm:pt>
    <dgm:pt modelId="{EADC5F95-5631-4E75-A3BF-590D39AD3538}" type="pres">
      <dgm:prSet presAssocID="{918AF1C6-E2AB-4A5B-8DCD-13BCBF4055A1}" presName="LevelTwoTextNode" presStyleLbl="node3" presStyleIdx="4" presStyleCnt="6">
        <dgm:presLayoutVars>
          <dgm:chPref val="3"/>
        </dgm:presLayoutVars>
      </dgm:prSet>
      <dgm:spPr/>
    </dgm:pt>
    <dgm:pt modelId="{AAB07CA6-8057-4DCE-80A3-2CDAA7714E02}" type="pres">
      <dgm:prSet presAssocID="{918AF1C6-E2AB-4A5B-8DCD-13BCBF4055A1}" presName="level3hierChild" presStyleCnt="0"/>
      <dgm:spPr/>
    </dgm:pt>
    <dgm:pt modelId="{C22D0CA7-EB72-4E4C-8310-5087D9E32446}" type="pres">
      <dgm:prSet presAssocID="{805D70BF-CD7C-4459-BB7F-250C606AB506}" presName="conn2-1" presStyleLbl="parChTrans1D3" presStyleIdx="5" presStyleCnt="6"/>
      <dgm:spPr/>
    </dgm:pt>
    <dgm:pt modelId="{93A98903-32D0-40D8-9AA9-ED4BF7B37487}" type="pres">
      <dgm:prSet presAssocID="{805D70BF-CD7C-4459-BB7F-250C606AB506}" presName="connTx" presStyleLbl="parChTrans1D3" presStyleIdx="5" presStyleCnt="6"/>
      <dgm:spPr/>
    </dgm:pt>
    <dgm:pt modelId="{74B2B489-75B0-4133-A0B0-80823F8FBBBF}" type="pres">
      <dgm:prSet presAssocID="{A47F6085-EF3A-4379-A512-9B94CE9D7820}" presName="root2" presStyleCnt="0"/>
      <dgm:spPr/>
    </dgm:pt>
    <dgm:pt modelId="{8D6EA5C9-CB05-4E05-9F3B-AA30CA39E9E0}" type="pres">
      <dgm:prSet presAssocID="{A47F6085-EF3A-4379-A512-9B94CE9D7820}" presName="LevelTwoTextNode" presStyleLbl="node3" presStyleIdx="5" presStyleCnt="6">
        <dgm:presLayoutVars>
          <dgm:chPref val="3"/>
        </dgm:presLayoutVars>
      </dgm:prSet>
      <dgm:spPr/>
    </dgm:pt>
    <dgm:pt modelId="{5B7DB044-336E-4364-BDC9-3ABA68F42BA6}" type="pres">
      <dgm:prSet presAssocID="{A47F6085-EF3A-4379-A512-9B94CE9D7820}" presName="level3hierChild" presStyleCnt="0"/>
      <dgm:spPr/>
    </dgm:pt>
  </dgm:ptLst>
  <dgm:cxnLst>
    <dgm:cxn modelId="{B5582101-C257-414E-A78F-F0DE3686EBBE}" type="presOf" srcId="{9257E69B-6D6F-46E7-A3FD-930E7680C1DC}" destId="{85F80759-ED77-412D-9180-C985837059DB}" srcOrd="0" destOrd="0" presId="urn:microsoft.com/office/officeart/2008/layout/HorizontalMultiLevelHierarchy#1"/>
    <dgm:cxn modelId="{627AD501-B225-43E4-B9B3-647AFD89D22A}" type="presOf" srcId="{4A161306-188A-4DAF-A41A-695B2D4C0195}" destId="{F77647FF-1C1F-459E-9D01-4B013C8738C4}" srcOrd="0" destOrd="0" presId="urn:microsoft.com/office/officeart/2008/layout/HorizontalMultiLevelHierarchy#1"/>
    <dgm:cxn modelId="{A8F11505-8044-41F3-B0F1-911C8C751D6B}" type="presOf" srcId="{E5A5B2AA-DD1D-4876-88D3-C98234B1D90C}" destId="{22AA4AD3-906A-4B26-B344-0DC8B3A5727B}" srcOrd="1" destOrd="0" presId="urn:microsoft.com/office/officeart/2008/layout/HorizontalMultiLevelHierarchy#1"/>
    <dgm:cxn modelId="{FF9B2511-2ACF-43BB-B037-A3D5E0987BC5}" type="presOf" srcId="{53EC312A-60C2-424C-A282-379CDB31F0D9}" destId="{6304E6E5-4DDC-44A0-9399-F5AC73F36186}" srcOrd="0" destOrd="0" presId="urn:microsoft.com/office/officeart/2008/layout/HorizontalMultiLevelHierarchy#1"/>
    <dgm:cxn modelId="{1D797012-13B4-4440-9FB0-E296B8D6FE6A}" type="presOf" srcId="{0A3EDDD7-ED29-4E6E-866E-A8E6BF816935}" destId="{3A8FDC97-340D-4BFD-80DE-B5C9133B31E7}" srcOrd="0" destOrd="0" presId="urn:microsoft.com/office/officeart/2008/layout/HorizontalMultiLevelHierarchy#1"/>
    <dgm:cxn modelId="{1F33FF19-6CE4-4535-BB95-E43F669F3A56}" srcId="{0A3EDDD7-ED29-4E6E-866E-A8E6BF816935}" destId="{CAD75A6F-1241-473F-8EAF-AA3CAB1DE2A0}" srcOrd="0" destOrd="0" parTransId="{AF844409-B15D-467A-9B12-5C6DF7602D97}" sibTransId="{C99CF11E-12BC-46CC-9D08-922AEC78358C}"/>
    <dgm:cxn modelId="{5F346124-A8E2-432C-B206-7B91B24AFA71}" type="presOf" srcId="{4A161306-188A-4DAF-A41A-695B2D4C0195}" destId="{0EAF0185-94F1-40CC-B29A-D6C59BF7C87A}" srcOrd="1" destOrd="0" presId="urn:microsoft.com/office/officeart/2008/layout/HorizontalMultiLevelHierarchy#1"/>
    <dgm:cxn modelId="{A5044825-D109-4D7A-8ADB-32EE8552E07A}" type="presOf" srcId="{55401D27-7E6E-4164-A588-D205EE31054C}" destId="{2A958A05-416C-49A4-A50A-A4797419AEF0}" srcOrd="0" destOrd="0" presId="urn:microsoft.com/office/officeart/2008/layout/HorizontalMultiLevelHierarchy#1"/>
    <dgm:cxn modelId="{8674B627-E0A0-4CD7-8DC9-D2BC3018CBD5}" srcId="{53EC312A-60C2-424C-A282-379CDB31F0D9}" destId="{D9BE5952-B37E-44D2-B5FE-D2010D11C0B1}" srcOrd="1" destOrd="0" parTransId="{E5A5B2AA-DD1D-4876-88D3-C98234B1D90C}" sibTransId="{7019E11D-88D8-40E8-A15E-8D0C6475A21D}"/>
    <dgm:cxn modelId="{0C78B32B-EE90-454C-A67A-F0F24AE48216}" type="presOf" srcId="{CAD75A6F-1241-473F-8EAF-AA3CAB1DE2A0}" destId="{69346A24-8A78-4C25-A2E2-3DB8736FC793}" srcOrd="0" destOrd="0" presId="urn:microsoft.com/office/officeart/2008/layout/HorizontalMultiLevelHierarchy#1"/>
    <dgm:cxn modelId="{23A0DF2B-780D-4642-92DF-C9D99CB4B16A}" type="presOf" srcId="{51351BCC-EF02-4B04-A1E3-70737ADAEADD}" destId="{9DE8227A-A06C-47B8-A141-DEB6D9BB0FF5}" srcOrd="0" destOrd="0" presId="urn:microsoft.com/office/officeart/2008/layout/HorizontalMultiLevelHierarchy#1"/>
    <dgm:cxn modelId="{AE563B34-A63F-40F0-8A18-3EC13AF73103}" type="presOf" srcId="{51351BCC-EF02-4B04-A1E3-70737ADAEADD}" destId="{FCE16C5D-5CD3-40A0-BC75-52DFAE3E52B1}" srcOrd="1" destOrd="0" presId="urn:microsoft.com/office/officeart/2008/layout/HorizontalMultiLevelHierarchy#1"/>
    <dgm:cxn modelId="{ED4FC236-DAB9-4783-91B5-8F1748785F7F}" type="presOf" srcId="{C2785963-25ED-4684-A01C-811F0778FB26}" destId="{A008E7B1-D4ED-4C73-8B02-89121EC3C7A0}" srcOrd="0" destOrd="0" presId="urn:microsoft.com/office/officeart/2008/layout/HorizontalMultiLevelHierarchy#1"/>
    <dgm:cxn modelId="{7C82723A-774E-4F6D-91E6-3C43414EC895}" type="presOf" srcId="{63B0F4EE-723B-478B-AC2B-5C01EB83C48A}" destId="{19BB7749-A759-4EB0-9159-B9593D45633D}" srcOrd="1" destOrd="0" presId="urn:microsoft.com/office/officeart/2008/layout/HorizontalMultiLevelHierarchy#1"/>
    <dgm:cxn modelId="{DD39BC43-C211-4C5E-8431-CF9373B11277}" type="presOf" srcId="{5D383CB8-026F-4C1A-8B08-2CAD2CF8DE67}" destId="{E2773002-BC97-49E4-9421-E95CA57E4835}" srcOrd="0" destOrd="0" presId="urn:microsoft.com/office/officeart/2008/layout/HorizontalMultiLevelHierarchy#1"/>
    <dgm:cxn modelId="{32CF9944-899E-4777-BDC0-4A14148E78FE}" srcId="{53EC312A-60C2-424C-A282-379CDB31F0D9}" destId="{455D4321-931D-47FF-979A-7F9532B00AC2}" srcOrd="0" destOrd="0" parTransId="{EDAD11B5-822B-4CE6-8BE6-3EB88CD62752}" sibTransId="{28361AD1-142C-4C35-9A17-2798E99A819C}"/>
    <dgm:cxn modelId="{F7965A65-A353-452B-A66A-BF2891D6B353}" type="presOf" srcId="{918AF1C6-E2AB-4A5B-8DCD-13BCBF4055A1}" destId="{EADC5F95-5631-4E75-A3BF-590D39AD3538}" srcOrd="0" destOrd="0" presId="urn:microsoft.com/office/officeart/2008/layout/HorizontalMultiLevelHierarchy#1"/>
    <dgm:cxn modelId="{E0103748-9E41-43B9-8C6C-88BD31E0F29E}" type="presOf" srcId="{98A558A9-88FB-4E72-B4DF-92A169607ADB}" destId="{27936684-227A-4248-B2ED-997EF8DF1AA3}" srcOrd="1" destOrd="0" presId="urn:microsoft.com/office/officeart/2008/layout/HorizontalMultiLevelHierarchy#1"/>
    <dgm:cxn modelId="{44797848-73B6-4FAA-B142-35C6AB66BFB9}" type="presOf" srcId="{455D4321-931D-47FF-979A-7F9532B00AC2}" destId="{1078E7CC-45FB-49E4-9EEC-0C1C5F694F16}" srcOrd="0" destOrd="0" presId="urn:microsoft.com/office/officeart/2008/layout/HorizontalMultiLevelHierarchy#1"/>
    <dgm:cxn modelId="{15CFCB48-8A03-4BB9-893A-9091994E2643}" type="presOf" srcId="{EDAD11B5-822B-4CE6-8BE6-3EB88CD62752}" destId="{0E88E002-3EC5-435A-98C2-7D96E47D276B}" srcOrd="1" destOrd="0" presId="urn:microsoft.com/office/officeart/2008/layout/HorizontalMultiLevelHierarchy#1"/>
    <dgm:cxn modelId="{C7AFBA49-0AF5-4600-ACEF-FA910CF19783}" srcId="{455D4321-931D-47FF-979A-7F9532B00AC2}" destId="{55401D27-7E6E-4164-A588-D205EE31054C}" srcOrd="0" destOrd="0" parTransId="{C2785963-25ED-4684-A01C-811F0778FB26}" sibTransId="{7A4CD6EB-0C2F-42C0-96A5-7F773CFD99FF}"/>
    <dgm:cxn modelId="{8E9EEA6A-24FE-44F3-A354-FFF7204A0F04}" type="presOf" srcId="{2A7CB8FB-887C-42C7-B653-06F5CA25615F}" destId="{EFD2D901-30F5-406A-9A5F-FCCF7E34D651}" srcOrd="0" destOrd="0" presId="urn:microsoft.com/office/officeart/2008/layout/HorizontalMultiLevelHierarchy#1"/>
    <dgm:cxn modelId="{7E42F251-0402-40D8-8C3F-42D6DB3A0C11}" type="presOf" srcId="{21AB2EC7-9922-4B2F-A90B-06365638C838}" destId="{00756F42-E5D7-410B-BC40-BB1BD4420AD2}" srcOrd="0" destOrd="0" presId="urn:microsoft.com/office/officeart/2008/layout/HorizontalMultiLevelHierarchy#1"/>
    <dgm:cxn modelId="{496DAD5A-57DE-4998-BCA1-FF3232CE1807}" srcId="{E2F8F232-95FB-4F23-908C-DFF8A21434C2}" destId="{53EC312A-60C2-424C-A282-379CDB31F0D9}" srcOrd="1" destOrd="0" parTransId="{63B0F4EE-723B-478B-AC2B-5C01EB83C48A}" sibTransId="{8DCDF352-D3CA-435C-BB20-B7AB0BDBB0BA}"/>
    <dgm:cxn modelId="{3EB3AC85-B097-4FDB-99AE-F535065488C9}" srcId="{2A7CB8FB-887C-42C7-B653-06F5CA25615F}" destId="{918AF1C6-E2AB-4A5B-8DCD-13BCBF4055A1}" srcOrd="0" destOrd="0" parTransId="{98A558A9-88FB-4E72-B4DF-92A169607ADB}" sibTransId="{CF812F55-7738-48D6-B9F9-4EEC9FB053FB}"/>
    <dgm:cxn modelId="{256D5D8A-5278-41D5-9CB7-4BD0E81D2C7F}" srcId="{E2F8F232-95FB-4F23-908C-DFF8A21434C2}" destId="{2A7CB8FB-887C-42C7-B653-06F5CA25615F}" srcOrd="2" destOrd="0" parTransId="{5D383CB8-026F-4C1A-8B08-2CAD2CF8DE67}" sibTransId="{29B59ACB-35D9-4737-BA95-75E16ED3DBA4}"/>
    <dgm:cxn modelId="{22255E8D-3540-477C-B153-613ED6C63C48}" srcId="{21AB2EC7-9922-4B2F-A90B-06365638C838}" destId="{CD3B1938-AEC8-43A8-926C-ED61CF68B11C}" srcOrd="0" destOrd="0" parTransId="{75AF9D4E-35C0-4A9D-8211-D124578A5F50}" sibTransId="{593973D9-4288-466C-AC3A-4800EEB9DD6F}"/>
    <dgm:cxn modelId="{E48D2D93-0D11-440B-B259-253BD2936930}" srcId="{3A4E1955-E13D-4170-9065-A007E8269A1B}" destId="{21AB2EC7-9922-4B2F-A90B-06365638C838}" srcOrd="0" destOrd="0" parTransId="{4A161306-188A-4DAF-A41A-695B2D4C0195}" sibTransId="{B8E894EA-622B-4E1C-ADCF-52B15BFFA59E}"/>
    <dgm:cxn modelId="{B1CB65A3-047E-4A81-8EAF-AB00CA782D1E}" type="presOf" srcId="{5D383CB8-026F-4C1A-8B08-2CAD2CF8DE67}" destId="{D71DB648-5DB1-4C7A-938E-17355EBF46F7}" srcOrd="1" destOrd="0" presId="urn:microsoft.com/office/officeart/2008/layout/HorizontalMultiLevelHierarchy#1"/>
    <dgm:cxn modelId="{64B374A3-D742-4F38-8A5B-3D27437B3EE7}" type="presOf" srcId="{805D70BF-CD7C-4459-BB7F-250C606AB506}" destId="{C22D0CA7-EB72-4E4C-8310-5087D9E32446}" srcOrd="0" destOrd="0" presId="urn:microsoft.com/office/officeart/2008/layout/HorizontalMultiLevelHierarchy#1"/>
    <dgm:cxn modelId="{85DF40A8-15F5-4723-A543-3CFA8E80E3F3}" type="presOf" srcId="{AF844409-B15D-467A-9B12-5C6DF7602D97}" destId="{2AC01B94-0B48-4EDD-A972-5134EA8159E6}" srcOrd="0" destOrd="0" presId="urn:microsoft.com/office/officeart/2008/layout/HorizontalMultiLevelHierarchy#1"/>
    <dgm:cxn modelId="{D9B274AA-D2AD-4E88-ABCE-4253EAD02506}" type="presOf" srcId="{D9BE5952-B37E-44D2-B5FE-D2010D11C0B1}" destId="{3B3310CD-7046-4B46-9647-5D1D39ADEF24}" srcOrd="0" destOrd="0" presId="urn:microsoft.com/office/officeart/2008/layout/HorizontalMultiLevelHierarchy#1"/>
    <dgm:cxn modelId="{1DE42AAC-C6D2-44A6-8609-8216C724441C}" type="presOf" srcId="{75AF9D4E-35C0-4A9D-8211-D124578A5F50}" destId="{412E8D97-FC50-4B20-8CA9-9DA09E8636C9}" srcOrd="1" destOrd="0" presId="urn:microsoft.com/office/officeart/2008/layout/HorizontalMultiLevelHierarchy#1"/>
    <dgm:cxn modelId="{F3A470AE-316C-4EBD-8419-D3A492BB2B6B}" type="presOf" srcId="{C2785963-25ED-4684-A01C-811F0778FB26}" destId="{6A578ECF-2AA0-4AD1-BD24-96D043A1D268}" srcOrd="1" destOrd="0" presId="urn:microsoft.com/office/officeart/2008/layout/HorizontalMultiLevelHierarchy#1"/>
    <dgm:cxn modelId="{0CAD73BB-CD4D-4D7B-A032-CA2ACD1D0AE1}" type="presOf" srcId="{AF844409-B15D-467A-9B12-5C6DF7602D97}" destId="{A0162E7C-BE89-4290-A95D-AC287804F871}" srcOrd="1" destOrd="0" presId="urn:microsoft.com/office/officeart/2008/layout/HorizontalMultiLevelHierarchy#1"/>
    <dgm:cxn modelId="{CCAAA6BD-2AD1-48BE-853D-D84527F5717C}" type="presOf" srcId="{A47F6085-EF3A-4379-A512-9B94CE9D7820}" destId="{8D6EA5C9-CB05-4E05-9F3B-AA30CA39E9E0}" srcOrd="0" destOrd="0" presId="urn:microsoft.com/office/officeart/2008/layout/HorizontalMultiLevelHierarchy#1"/>
    <dgm:cxn modelId="{46DA42C5-6EFE-4F80-B997-23DB128B4912}" type="presOf" srcId="{CD3B1938-AEC8-43A8-926C-ED61CF68B11C}" destId="{B666DD69-3489-4B55-8E19-88F32F2C4E2E}" srcOrd="0" destOrd="0" presId="urn:microsoft.com/office/officeart/2008/layout/HorizontalMultiLevelHierarchy#1"/>
    <dgm:cxn modelId="{22A80BC9-33C7-44CC-8D13-7CEEBC95E645}" srcId="{9257E69B-6D6F-46E7-A3FD-930E7680C1DC}" destId="{E2F8F232-95FB-4F23-908C-DFF8A21434C2}" srcOrd="0" destOrd="0" parTransId="{328E90E5-FD52-4E60-A4FF-0C4492E8AC1F}" sibTransId="{F0981970-98C4-48DB-BC14-CDD4AED14394}"/>
    <dgm:cxn modelId="{D9BD35D2-EF25-48F2-BF4F-96509C2CB5A8}" type="presOf" srcId="{EDAD11B5-822B-4CE6-8BE6-3EB88CD62752}" destId="{6EEFE39E-75D0-4290-A768-5A211CB356CC}" srcOrd="0" destOrd="0" presId="urn:microsoft.com/office/officeart/2008/layout/HorizontalMultiLevelHierarchy#1"/>
    <dgm:cxn modelId="{676C62DA-0E00-4CD3-A715-F1036C89D83E}" type="presOf" srcId="{98A558A9-88FB-4E72-B4DF-92A169607ADB}" destId="{5BD40693-13C4-459A-BED8-8940779DF798}" srcOrd="0" destOrd="0" presId="urn:microsoft.com/office/officeart/2008/layout/HorizontalMultiLevelHierarchy#1"/>
    <dgm:cxn modelId="{CFE4E0DA-8C74-404A-817E-885ABB050CA3}" type="presOf" srcId="{E5A5B2AA-DD1D-4876-88D3-C98234B1D90C}" destId="{EB8D429C-0818-4BD6-A581-3E0637DC0063}" srcOrd="0" destOrd="0" presId="urn:microsoft.com/office/officeart/2008/layout/HorizontalMultiLevelHierarchy#1"/>
    <dgm:cxn modelId="{C27E51DC-1AC3-4FF3-BD2F-26B1AFC21E3C}" srcId="{E2F8F232-95FB-4F23-908C-DFF8A21434C2}" destId="{3A4E1955-E13D-4170-9065-A007E8269A1B}" srcOrd="0" destOrd="0" parTransId="{51351BCC-EF02-4B04-A1E3-70737ADAEADD}" sibTransId="{070F0DE2-5FD9-497B-9F0D-62F3D14D9E5E}"/>
    <dgm:cxn modelId="{C7E6D8E3-4170-400C-951E-CA52D6175A48}" type="presOf" srcId="{F43D242C-5D84-4D76-A64B-314913526567}" destId="{A121F78E-A3B8-46FD-A4F6-8209CCD6F8B1}" srcOrd="1" destOrd="0" presId="urn:microsoft.com/office/officeart/2008/layout/HorizontalMultiLevelHierarchy#1"/>
    <dgm:cxn modelId="{F84A2EE4-FA6E-4C99-A3D8-854A7EDEC14C}" srcId="{2A7CB8FB-887C-42C7-B653-06F5CA25615F}" destId="{A47F6085-EF3A-4379-A512-9B94CE9D7820}" srcOrd="1" destOrd="0" parTransId="{805D70BF-CD7C-4459-BB7F-250C606AB506}" sibTransId="{F8B8097D-E897-4AF0-9FFD-70F7B0CEC453}"/>
    <dgm:cxn modelId="{2F106CE4-D368-41AC-BC1B-0C9C173FF124}" type="presOf" srcId="{805D70BF-CD7C-4459-BB7F-250C606AB506}" destId="{93A98903-32D0-40D8-9AA9-ED4BF7B37487}" srcOrd="1" destOrd="0" presId="urn:microsoft.com/office/officeart/2008/layout/HorizontalMultiLevelHierarchy#1"/>
    <dgm:cxn modelId="{2DD656EC-D978-4A1C-B72A-7D4FA52762E9}" type="presOf" srcId="{F43D242C-5D84-4D76-A64B-314913526567}" destId="{66D0A5BA-7060-47EE-87D5-2ED16BD73E50}" srcOrd="0" destOrd="0" presId="urn:microsoft.com/office/officeart/2008/layout/HorizontalMultiLevelHierarchy#1"/>
    <dgm:cxn modelId="{9C2649EF-4D8B-42B2-BE3F-77008E551AF2}" srcId="{3A4E1955-E13D-4170-9065-A007E8269A1B}" destId="{0A3EDDD7-ED29-4E6E-866E-A8E6BF816935}" srcOrd="1" destOrd="0" parTransId="{F43D242C-5D84-4D76-A64B-314913526567}" sibTransId="{F1DFDFFA-E3BC-48E6-889B-0DD3BA40C463}"/>
    <dgm:cxn modelId="{7423D4F0-AE17-416F-894C-52899B00F1F0}" type="presOf" srcId="{E2F8F232-95FB-4F23-908C-DFF8A21434C2}" destId="{BCBE1D5D-A750-4F57-AAFE-A9CEA5F79309}" srcOrd="0" destOrd="0" presId="urn:microsoft.com/office/officeart/2008/layout/HorizontalMultiLevelHierarchy#1"/>
    <dgm:cxn modelId="{2A5D06F3-C140-4AD2-B081-92ED1B64D2DB}" type="presOf" srcId="{75AF9D4E-35C0-4A9D-8211-D124578A5F50}" destId="{5D2227D2-20EF-4D57-B852-E8DE08095751}" srcOrd="0" destOrd="0" presId="urn:microsoft.com/office/officeart/2008/layout/HorizontalMultiLevelHierarchy#1"/>
    <dgm:cxn modelId="{347492F8-36F6-49F3-BCBF-F811A7731A52}" type="presOf" srcId="{63B0F4EE-723B-478B-AC2B-5C01EB83C48A}" destId="{66FC2E57-2839-426E-A25E-64B5A8D8EE04}" srcOrd="0" destOrd="0" presId="urn:microsoft.com/office/officeart/2008/layout/HorizontalMultiLevelHierarchy#1"/>
    <dgm:cxn modelId="{F771FFF9-0E3F-4EED-8910-2F925AC0A9FD}" type="presOf" srcId="{3A4E1955-E13D-4170-9065-A007E8269A1B}" destId="{1E3A28E6-0FCE-48B5-BC58-6576C3F8FA84}" srcOrd="0" destOrd="0" presId="urn:microsoft.com/office/officeart/2008/layout/HorizontalMultiLevelHierarchy#1"/>
    <dgm:cxn modelId="{38512471-011F-41D3-AB83-27267F78DE8F}" type="presParOf" srcId="{85F80759-ED77-412D-9180-C985837059DB}" destId="{7243F6D9-CC5F-4AF8-AEEA-530B6D3A0E48}" srcOrd="0" destOrd="0" presId="urn:microsoft.com/office/officeart/2008/layout/HorizontalMultiLevelHierarchy#1"/>
    <dgm:cxn modelId="{C681E658-844D-42D9-B23A-C9BDA1755F3A}" type="presParOf" srcId="{7243F6D9-CC5F-4AF8-AEEA-530B6D3A0E48}" destId="{BCBE1D5D-A750-4F57-AAFE-A9CEA5F79309}" srcOrd="0" destOrd="0" presId="urn:microsoft.com/office/officeart/2008/layout/HorizontalMultiLevelHierarchy#1"/>
    <dgm:cxn modelId="{56F0AC2C-7945-4136-9E22-4D2D6E7BB1E8}" type="presParOf" srcId="{7243F6D9-CC5F-4AF8-AEEA-530B6D3A0E48}" destId="{E02B5D89-B1E6-4955-B791-B8BFE25FBF6C}" srcOrd="1" destOrd="0" presId="urn:microsoft.com/office/officeart/2008/layout/HorizontalMultiLevelHierarchy#1"/>
    <dgm:cxn modelId="{9C5CAB0F-FD02-47B5-8B12-7FE8CBA093DF}" type="presParOf" srcId="{E02B5D89-B1E6-4955-B791-B8BFE25FBF6C}" destId="{9DE8227A-A06C-47B8-A141-DEB6D9BB0FF5}" srcOrd="0" destOrd="0" presId="urn:microsoft.com/office/officeart/2008/layout/HorizontalMultiLevelHierarchy#1"/>
    <dgm:cxn modelId="{872833EC-11B8-4DAA-894D-E11674AD1419}" type="presParOf" srcId="{9DE8227A-A06C-47B8-A141-DEB6D9BB0FF5}" destId="{FCE16C5D-5CD3-40A0-BC75-52DFAE3E52B1}" srcOrd="0" destOrd="0" presId="urn:microsoft.com/office/officeart/2008/layout/HorizontalMultiLevelHierarchy#1"/>
    <dgm:cxn modelId="{E90CF1FE-3D87-41CD-8F1F-FEA0210C862B}" type="presParOf" srcId="{E02B5D89-B1E6-4955-B791-B8BFE25FBF6C}" destId="{4ED6ABC6-0F22-4245-B1B3-D9FBB43619CD}" srcOrd="1" destOrd="0" presId="urn:microsoft.com/office/officeart/2008/layout/HorizontalMultiLevelHierarchy#1"/>
    <dgm:cxn modelId="{4334734A-E379-4477-9517-64CC10D5484C}" type="presParOf" srcId="{4ED6ABC6-0F22-4245-B1B3-D9FBB43619CD}" destId="{1E3A28E6-0FCE-48B5-BC58-6576C3F8FA84}" srcOrd="0" destOrd="0" presId="urn:microsoft.com/office/officeart/2008/layout/HorizontalMultiLevelHierarchy#1"/>
    <dgm:cxn modelId="{B05FFC75-0C69-4ABB-A33C-FA75E1F799EB}" type="presParOf" srcId="{4ED6ABC6-0F22-4245-B1B3-D9FBB43619CD}" destId="{5FD8831E-3D79-412D-89E4-294C4B28D20C}" srcOrd="1" destOrd="0" presId="urn:microsoft.com/office/officeart/2008/layout/HorizontalMultiLevelHierarchy#1"/>
    <dgm:cxn modelId="{640CBC69-DCC1-4F86-AD52-2632CBD21893}" type="presParOf" srcId="{5FD8831E-3D79-412D-89E4-294C4B28D20C}" destId="{F77647FF-1C1F-459E-9D01-4B013C8738C4}" srcOrd="0" destOrd="0" presId="urn:microsoft.com/office/officeart/2008/layout/HorizontalMultiLevelHierarchy#1"/>
    <dgm:cxn modelId="{190FA57E-9514-4190-AA89-DC0426165D9A}" type="presParOf" srcId="{F77647FF-1C1F-459E-9D01-4B013C8738C4}" destId="{0EAF0185-94F1-40CC-B29A-D6C59BF7C87A}" srcOrd="0" destOrd="0" presId="urn:microsoft.com/office/officeart/2008/layout/HorizontalMultiLevelHierarchy#1"/>
    <dgm:cxn modelId="{F7F0BC8C-FEE2-4F12-BC9C-18091C9B81F6}" type="presParOf" srcId="{5FD8831E-3D79-412D-89E4-294C4B28D20C}" destId="{F79F46B5-639B-4E4F-8F4F-300C25A2D32C}" srcOrd="1" destOrd="0" presId="urn:microsoft.com/office/officeart/2008/layout/HorizontalMultiLevelHierarchy#1"/>
    <dgm:cxn modelId="{314EC01A-0470-48D4-8E99-6B30A95856F9}" type="presParOf" srcId="{F79F46B5-639B-4E4F-8F4F-300C25A2D32C}" destId="{00756F42-E5D7-410B-BC40-BB1BD4420AD2}" srcOrd="0" destOrd="0" presId="urn:microsoft.com/office/officeart/2008/layout/HorizontalMultiLevelHierarchy#1"/>
    <dgm:cxn modelId="{3DDC473D-FA02-45EA-AB50-E08204DE41B9}" type="presParOf" srcId="{F79F46B5-639B-4E4F-8F4F-300C25A2D32C}" destId="{EE0A871D-2B7B-4AF5-B0CF-53B19EA51404}" srcOrd="1" destOrd="0" presId="urn:microsoft.com/office/officeart/2008/layout/HorizontalMultiLevelHierarchy#1"/>
    <dgm:cxn modelId="{140C55B9-0B07-4D0C-9375-8FA33E4A4B30}" type="presParOf" srcId="{EE0A871D-2B7B-4AF5-B0CF-53B19EA51404}" destId="{5D2227D2-20EF-4D57-B852-E8DE08095751}" srcOrd="0" destOrd="0" presId="urn:microsoft.com/office/officeart/2008/layout/HorizontalMultiLevelHierarchy#1"/>
    <dgm:cxn modelId="{1F671C82-DC97-490F-8CBF-47427BD25892}" type="presParOf" srcId="{5D2227D2-20EF-4D57-B852-E8DE08095751}" destId="{412E8D97-FC50-4B20-8CA9-9DA09E8636C9}" srcOrd="0" destOrd="0" presId="urn:microsoft.com/office/officeart/2008/layout/HorizontalMultiLevelHierarchy#1"/>
    <dgm:cxn modelId="{98F29ADC-F7A2-4149-86C4-792B295F91D1}" type="presParOf" srcId="{EE0A871D-2B7B-4AF5-B0CF-53B19EA51404}" destId="{3AA664BE-EE66-4B1C-AE52-4BBD262E02DD}" srcOrd="1" destOrd="0" presId="urn:microsoft.com/office/officeart/2008/layout/HorizontalMultiLevelHierarchy#1"/>
    <dgm:cxn modelId="{FB098D55-8F1A-4D5B-AD60-C9A1142AFA8A}" type="presParOf" srcId="{3AA664BE-EE66-4B1C-AE52-4BBD262E02DD}" destId="{B666DD69-3489-4B55-8E19-88F32F2C4E2E}" srcOrd="0" destOrd="0" presId="urn:microsoft.com/office/officeart/2008/layout/HorizontalMultiLevelHierarchy#1"/>
    <dgm:cxn modelId="{AD2031B5-9930-4762-9862-208AC8EE4222}" type="presParOf" srcId="{3AA664BE-EE66-4B1C-AE52-4BBD262E02DD}" destId="{25FCEEFD-B223-43DD-A9B1-39F84E73660E}" srcOrd="1" destOrd="0" presId="urn:microsoft.com/office/officeart/2008/layout/HorizontalMultiLevelHierarchy#1"/>
    <dgm:cxn modelId="{E726F87C-B816-4015-99EB-C8C5C5949D6C}" type="presParOf" srcId="{5FD8831E-3D79-412D-89E4-294C4B28D20C}" destId="{66D0A5BA-7060-47EE-87D5-2ED16BD73E50}" srcOrd="2" destOrd="0" presId="urn:microsoft.com/office/officeart/2008/layout/HorizontalMultiLevelHierarchy#1"/>
    <dgm:cxn modelId="{F6FBFCBC-1792-45F3-B169-EB16A3D4783B}" type="presParOf" srcId="{66D0A5BA-7060-47EE-87D5-2ED16BD73E50}" destId="{A121F78E-A3B8-46FD-A4F6-8209CCD6F8B1}" srcOrd="0" destOrd="0" presId="urn:microsoft.com/office/officeart/2008/layout/HorizontalMultiLevelHierarchy#1"/>
    <dgm:cxn modelId="{E42901A7-FAB3-4F00-8EA1-66571CFF7EA7}" type="presParOf" srcId="{5FD8831E-3D79-412D-89E4-294C4B28D20C}" destId="{2B08D4CE-4383-4F68-9398-F64A8920B3A1}" srcOrd="3" destOrd="0" presId="urn:microsoft.com/office/officeart/2008/layout/HorizontalMultiLevelHierarchy#1"/>
    <dgm:cxn modelId="{59F19D0A-9CCA-4FF9-9E0A-5AF58624FE9C}" type="presParOf" srcId="{2B08D4CE-4383-4F68-9398-F64A8920B3A1}" destId="{3A8FDC97-340D-4BFD-80DE-B5C9133B31E7}" srcOrd="0" destOrd="0" presId="urn:microsoft.com/office/officeart/2008/layout/HorizontalMultiLevelHierarchy#1"/>
    <dgm:cxn modelId="{CC4FDA5B-2697-424A-9D27-DC8F889B3CE5}" type="presParOf" srcId="{2B08D4CE-4383-4F68-9398-F64A8920B3A1}" destId="{4646E9A9-7161-48F3-A58D-260334772D98}" srcOrd="1" destOrd="0" presId="urn:microsoft.com/office/officeart/2008/layout/HorizontalMultiLevelHierarchy#1"/>
    <dgm:cxn modelId="{8BBF3ACD-CA28-4D1E-A08A-61BAD1346B83}" type="presParOf" srcId="{4646E9A9-7161-48F3-A58D-260334772D98}" destId="{2AC01B94-0B48-4EDD-A972-5134EA8159E6}" srcOrd="0" destOrd="0" presId="urn:microsoft.com/office/officeart/2008/layout/HorizontalMultiLevelHierarchy#1"/>
    <dgm:cxn modelId="{D77731B6-D04D-4C7A-A703-7094ACFD34E3}" type="presParOf" srcId="{2AC01B94-0B48-4EDD-A972-5134EA8159E6}" destId="{A0162E7C-BE89-4290-A95D-AC287804F871}" srcOrd="0" destOrd="0" presId="urn:microsoft.com/office/officeart/2008/layout/HorizontalMultiLevelHierarchy#1"/>
    <dgm:cxn modelId="{3CB17A53-6E6F-4DAA-9B14-BE1492FF8348}" type="presParOf" srcId="{4646E9A9-7161-48F3-A58D-260334772D98}" destId="{D7F525BB-99CA-4D27-88BB-76A3FB0A92CA}" srcOrd="1" destOrd="0" presId="urn:microsoft.com/office/officeart/2008/layout/HorizontalMultiLevelHierarchy#1"/>
    <dgm:cxn modelId="{06AF1DD3-EF3A-4D28-B855-FDC050A1149B}" type="presParOf" srcId="{D7F525BB-99CA-4D27-88BB-76A3FB0A92CA}" destId="{69346A24-8A78-4C25-A2E2-3DB8736FC793}" srcOrd="0" destOrd="0" presId="urn:microsoft.com/office/officeart/2008/layout/HorizontalMultiLevelHierarchy#1"/>
    <dgm:cxn modelId="{13300F73-D858-47B8-A162-AA230C76F641}" type="presParOf" srcId="{D7F525BB-99CA-4D27-88BB-76A3FB0A92CA}" destId="{D69ED93B-5BE3-42C6-803C-002B6934E5BE}" srcOrd="1" destOrd="0" presId="urn:microsoft.com/office/officeart/2008/layout/HorizontalMultiLevelHierarchy#1"/>
    <dgm:cxn modelId="{507C9EDF-398B-43B7-B7DB-54EBC7F3D744}" type="presParOf" srcId="{E02B5D89-B1E6-4955-B791-B8BFE25FBF6C}" destId="{66FC2E57-2839-426E-A25E-64B5A8D8EE04}" srcOrd="2" destOrd="0" presId="urn:microsoft.com/office/officeart/2008/layout/HorizontalMultiLevelHierarchy#1"/>
    <dgm:cxn modelId="{AE6578EE-26A9-4B70-84AD-8208B68181C9}" type="presParOf" srcId="{66FC2E57-2839-426E-A25E-64B5A8D8EE04}" destId="{19BB7749-A759-4EB0-9159-B9593D45633D}" srcOrd="0" destOrd="0" presId="urn:microsoft.com/office/officeart/2008/layout/HorizontalMultiLevelHierarchy#1"/>
    <dgm:cxn modelId="{AA7DB4BA-6D65-4357-AE1F-5F4156903337}" type="presParOf" srcId="{E02B5D89-B1E6-4955-B791-B8BFE25FBF6C}" destId="{517AC575-C0A8-4033-8A3F-A5E15FD84B43}" srcOrd="3" destOrd="0" presId="urn:microsoft.com/office/officeart/2008/layout/HorizontalMultiLevelHierarchy#1"/>
    <dgm:cxn modelId="{A30C5558-86A6-42CA-8271-73CE026B571D}" type="presParOf" srcId="{517AC575-C0A8-4033-8A3F-A5E15FD84B43}" destId="{6304E6E5-4DDC-44A0-9399-F5AC73F36186}" srcOrd="0" destOrd="0" presId="urn:microsoft.com/office/officeart/2008/layout/HorizontalMultiLevelHierarchy#1"/>
    <dgm:cxn modelId="{93A12433-A2CD-424E-91CF-B5706AA4510E}" type="presParOf" srcId="{517AC575-C0A8-4033-8A3F-A5E15FD84B43}" destId="{DC80ED87-AC33-43E4-B9E6-4D4DA1EE0659}" srcOrd="1" destOrd="0" presId="urn:microsoft.com/office/officeart/2008/layout/HorizontalMultiLevelHierarchy#1"/>
    <dgm:cxn modelId="{3609507C-3AB1-4843-8171-1358FD8682C4}" type="presParOf" srcId="{DC80ED87-AC33-43E4-B9E6-4D4DA1EE0659}" destId="{6EEFE39E-75D0-4290-A768-5A211CB356CC}" srcOrd="0" destOrd="0" presId="urn:microsoft.com/office/officeart/2008/layout/HorizontalMultiLevelHierarchy#1"/>
    <dgm:cxn modelId="{E2A517D9-2821-41AF-AFAA-05B9B91FD568}" type="presParOf" srcId="{6EEFE39E-75D0-4290-A768-5A211CB356CC}" destId="{0E88E002-3EC5-435A-98C2-7D96E47D276B}" srcOrd="0" destOrd="0" presId="urn:microsoft.com/office/officeart/2008/layout/HorizontalMultiLevelHierarchy#1"/>
    <dgm:cxn modelId="{AE6E7414-5C34-4A79-9AFB-959EA6C70D89}" type="presParOf" srcId="{DC80ED87-AC33-43E4-B9E6-4D4DA1EE0659}" destId="{A3D07916-6F55-4EF6-9B82-A4B83F88652F}" srcOrd="1" destOrd="0" presId="urn:microsoft.com/office/officeart/2008/layout/HorizontalMultiLevelHierarchy#1"/>
    <dgm:cxn modelId="{29BFE80B-01EE-48DC-B0B8-D3E75FCA8603}" type="presParOf" srcId="{A3D07916-6F55-4EF6-9B82-A4B83F88652F}" destId="{1078E7CC-45FB-49E4-9EEC-0C1C5F694F16}" srcOrd="0" destOrd="0" presId="urn:microsoft.com/office/officeart/2008/layout/HorizontalMultiLevelHierarchy#1"/>
    <dgm:cxn modelId="{E580F7F1-72B4-4517-B5FC-72D2C7E8B01D}" type="presParOf" srcId="{A3D07916-6F55-4EF6-9B82-A4B83F88652F}" destId="{389CB9FB-F465-4A37-BA47-1146AFFA8BDD}" srcOrd="1" destOrd="0" presId="urn:microsoft.com/office/officeart/2008/layout/HorizontalMultiLevelHierarchy#1"/>
    <dgm:cxn modelId="{4DBC9A50-7A7E-46FC-97DF-1663B6E2E663}" type="presParOf" srcId="{389CB9FB-F465-4A37-BA47-1146AFFA8BDD}" destId="{A008E7B1-D4ED-4C73-8B02-89121EC3C7A0}" srcOrd="0" destOrd="0" presId="urn:microsoft.com/office/officeart/2008/layout/HorizontalMultiLevelHierarchy#1"/>
    <dgm:cxn modelId="{FD296B21-7421-47DF-8CF1-F765CFC91D05}" type="presParOf" srcId="{A008E7B1-D4ED-4C73-8B02-89121EC3C7A0}" destId="{6A578ECF-2AA0-4AD1-BD24-96D043A1D268}" srcOrd="0" destOrd="0" presId="urn:microsoft.com/office/officeart/2008/layout/HorizontalMultiLevelHierarchy#1"/>
    <dgm:cxn modelId="{258E68FD-6EC2-47DB-BD96-97D800037752}" type="presParOf" srcId="{389CB9FB-F465-4A37-BA47-1146AFFA8BDD}" destId="{CD698F8E-F5B9-4B9A-8BB5-91D206D66570}" srcOrd="1" destOrd="0" presId="urn:microsoft.com/office/officeart/2008/layout/HorizontalMultiLevelHierarchy#1"/>
    <dgm:cxn modelId="{BD3A68CB-D301-44BD-990C-165F1CC7E7E5}" type="presParOf" srcId="{CD698F8E-F5B9-4B9A-8BB5-91D206D66570}" destId="{2A958A05-416C-49A4-A50A-A4797419AEF0}" srcOrd="0" destOrd="0" presId="urn:microsoft.com/office/officeart/2008/layout/HorizontalMultiLevelHierarchy#1"/>
    <dgm:cxn modelId="{5FC30848-947D-4C4F-857D-590F2361FE95}" type="presParOf" srcId="{CD698F8E-F5B9-4B9A-8BB5-91D206D66570}" destId="{9D77B5E3-9CEB-497B-800F-F21C6B69A98B}" srcOrd="1" destOrd="0" presId="urn:microsoft.com/office/officeart/2008/layout/HorizontalMultiLevelHierarchy#1"/>
    <dgm:cxn modelId="{70EC79EC-2AEC-4813-B566-63CF88D746BF}" type="presParOf" srcId="{DC80ED87-AC33-43E4-B9E6-4D4DA1EE0659}" destId="{EB8D429C-0818-4BD6-A581-3E0637DC0063}" srcOrd="2" destOrd="0" presId="urn:microsoft.com/office/officeart/2008/layout/HorizontalMultiLevelHierarchy#1"/>
    <dgm:cxn modelId="{F922C198-3661-4ECA-AB43-702202EAB509}" type="presParOf" srcId="{EB8D429C-0818-4BD6-A581-3E0637DC0063}" destId="{22AA4AD3-906A-4B26-B344-0DC8B3A5727B}" srcOrd="0" destOrd="0" presId="urn:microsoft.com/office/officeart/2008/layout/HorizontalMultiLevelHierarchy#1"/>
    <dgm:cxn modelId="{73082740-B4FC-4044-A255-0CDBA40DEF7C}" type="presParOf" srcId="{DC80ED87-AC33-43E4-B9E6-4D4DA1EE0659}" destId="{0EF76AB4-99A1-45BE-B5FB-4BADDB84137A}" srcOrd="3" destOrd="0" presId="urn:microsoft.com/office/officeart/2008/layout/HorizontalMultiLevelHierarchy#1"/>
    <dgm:cxn modelId="{EBC5D4E8-887C-42DA-8C0A-595DE81F222F}" type="presParOf" srcId="{0EF76AB4-99A1-45BE-B5FB-4BADDB84137A}" destId="{3B3310CD-7046-4B46-9647-5D1D39ADEF24}" srcOrd="0" destOrd="0" presId="urn:microsoft.com/office/officeart/2008/layout/HorizontalMultiLevelHierarchy#1"/>
    <dgm:cxn modelId="{A9E490CC-960D-4153-BE30-0AFE00A51143}" type="presParOf" srcId="{0EF76AB4-99A1-45BE-B5FB-4BADDB84137A}" destId="{A83DCE5D-7F07-4E74-97D9-4FE37E417897}" srcOrd="1" destOrd="0" presId="urn:microsoft.com/office/officeart/2008/layout/HorizontalMultiLevelHierarchy#1"/>
    <dgm:cxn modelId="{9FA008E3-1B71-4AED-A690-6E09980B2341}" type="presParOf" srcId="{E02B5D89-B1E6-4955-B791-B8BFE25FBF6C}" destId="{E2773002-BC97-49E4-9421-E95CA57E4835}" srcOrd="4" destOrd="0" presId="urn:microsoft.com/office/officeart/2008/layout/HorizontalMultiLevelHierarchy#1"/>
    <dgm:cxn modelId="{25B65BFB-FEF3-426A-8655-9403F80F5CA6}" type="presParOf" srcId="{E2773002-BC97-49E4-9421-E95CA57E4835}" destId="{D71DB648-5DB1-4C7A-938E-17355EBF46F7}" srcOrd="0" destOrd="0" presId="urn:microsoft.com/office/officeart/2008/layout/HorizontalMultiLevelHierarchy#1"/>
    <dgm:cxn modelId="{C387A2D5-3EE8-4138-BD7A-268650C579CC}" type="presParOf" srcId="{E02B5D89-B1E6-4955-B791-B8BFE25FBF6C}" destId="{1604DB60-435C-4E92-8FC0-505D9C492C76}" srcOrd="5" destOrd="0" presId="urn:microsoft.com/office/officeart/2008/layout/HorizontalMultiLevelHierarchy#1"/>
    <dgm:cxn modelId="{A11159D6-EB32-47CB-A358-B11CF60943FF}" type="presParOf" srcId="{1604DB60-435C-4E92-8FC0-505D9C492C76}" destId="{EFD2D901-30F5-406A-9A5F-FCCF7E34D651}" srcOrd="0" destOrd="0" presId="urn:microsoft.com/office/officeart/2008/layout/HorizontalMultiLevelHierarchy#1"/>
    <dgm:cxn modelId="{2106CFE3-4891-4B15-B9DD-A4F064532E48}" type="presParOf" srcId="{1604DB60-435C-4E92-8FC0-505D9C492C76}" destId="{00A07E97-2FDD-4E49-A77E-DC2017AE6D22}" srcOrd="1" destOrd="0" presId="urn:microsoft.com/office/officeart/2008/layout/HorizontalMultiLevelHierarchy#1"/>
    <dgm:cxn modelId="{94C39638-0211-447D-BB98-BA7FBD2E1EF9}" type="presParOf" srcId="{00A07E97-2FDD-4E49-A77E-DC2017AE6D22}" destId="{5BD40693-13C4-459A-BED8-8940779DF798}" srcOrd="0" destOrd="0" presId="urn:microsoft.com/office/officeart/2008/layout/HorizontalMultiLevelHierarchy#1"/>
    <dgm:cxn modelId="{7E83DCA4-225A-4E91-A0F8-0A47B7BD3AC7}" type="presParOf" srcId="{5BD40693-13C4-459A-BED8-8940779DF798}" destId="{27936684-227A-4248-B2ED-997EF8DF1AA3}" srcOrd="0" destOrd="0" presId="urn:microsoft.com/office/officeart/2008/layout/HorizontalMultiLevelHierarchy#1"/>
    <dgm:cxn modelId="{FDCC7543-D495-4491-AE89-97AFB922579D}" type="presParOf" srcId="{00A07E97-2FDD-4E49-A77E-DC2017AE6D22}" destId="{81CF600A-05A5-4F6A-860B-F8AF493C29F1}" srcOrd="1" destOrd="0" presId="urn:microsoft.com/office/officeart/2008/layout/HorizontalMultiLevelHierarchy#1"/>
    <dgm:cxn modelId="{B17B7177-E18D-4980-B0E8-2328F633BB47}" type="presParOf" srcId="{81CF600A-05A5-4F6A-860B-F8AF493C29F1}" destId="{EADC5F95-5631-4E75-A3BF-590D39AD3538}" srcOrd="0" destOrd="0" presId="urn:microsoft.com/office/officeart/2008/layout/HorizontalMultiLevelHierarchy#1"/>
    <dgm:cxn modelId="{B85F6D46-BEFB-4069-8A72-8EA25B1B1152}" type="presParOf" srcId="{81CF600A-05A5-4F6A-860B-F8AF493C29F1}" destId="{AAB07CA6-8057-4DCE-80A3-2CDAA7714E02}" srcOrd="1" destOrd="0" presId="urn:microsoft.com/office/officeart/2008/layout/HorizontalMultiLevelHierarchy#1"/>
    <dgm:cxn modelId="{3D9E5794-7CFB-4042-B9DA-1C7499F9BD79}" type="presParOf" srcId="{00A07E97-2FDD-4E49-A77E-DC2017AE6D22}" destId="{C22D0CA7-EB72-4E4C-8310-5087D9E32446}" srcOrd="2" destOrd="0" presId="urn:microsoft.com/office/officeart/2008/layout/HorizontalMultiLevelHierarchy#1"/>
    <dgm:cxn modelId="{2556D93F-506C-49B7-9EE6-E92F3D244321}" type="presParOf" srcId="{C22D0CA7-EB72-4E4C-8310-5087D9E32446}" destId="{93A98903-32D0-40D8-9AA9-ED4BF7B37487}" srcOrd="0" destOrd="0" presId="urn:microsoft.com/office/officeart/2008/layout/HorizontalMultiLevelHierarchy#1"/>
    <dgm:cxn modelId="{23D17DCE-2AC5-4369-AC83-730260E6BFD6}" type="presParOf" srcId="{00A07E97-2FDD-4E49-A77E-DC2017AE6D22}" destId="{74B2B489-75B0-4133-A0B0-80823F8FBBBF}" srcOrd="3" destOrd="0" presId="urn:microsoft.com/office/officeart/2008/layout/HorizontalMultiLevelHierarchy#1"/>
    <dgm:cxn modelId="{21DFBEB2-A488-49EC-8628-44B66BC52C01}" type="presParOf" srcId="{74B2B489-75B0-4133-A0B0-80823F8FBBBF}" destId="{8D6EA5C9-CB05-4E05-9F3B-AA30CA39E9E0}" srcOrd="0" destOrd="0" presId="urn:microsoft.com/office/officeart/2008/layout/HorizontalMultiLevelHierarchy#1"/>
    <dgm:cxn modelId="{8E2B980F-E199-4C67-8D56-71B7C778500B}" type="presParOf" srcId="{74B2B489-75B0-4133-A0B0-80823F8FBBBF}" destId="{5B7DB044-336E-4364-BDC9-3ABA68F42BA6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46CB7-7FB2-478A-AD63-F91E51ECE5FF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FCD6B751-E014-461C-A126-9E2801C12654}">
      <dgm:prSet phldrT="[文本]"/>
      <dgm:spPr/>
      <dgm:t>
        <a:bodyPr/>
        <a:lstStyle/>
        <a:p>
          <a:r>
            <a:rPr lang="zh-CN" altLang="en-US" dirty="0"/>
            <a:t>确定曲线名称</a:t>
          </a:r>
        </a:p>
      </dgm:t>
    </dgm:pt>
    <dgm:pt modelId="{ED92925E-C4BC-44A7-B910-3F8C2AA14C8C}" type="parTrans" cxnId="{D68FB56C-4CCD-4CD5-83B7-C1F157CEE2E6}">
      <dgm:prSet/>
      <dgm:spPr/>
      <dgm:t>
        <a:bodyPr/>
        <a:lstStyle/>
        <a:p>
          <a:endParaRPr lang="zh-CN" altLang="en-US"/>
        </a:p>
      </dgm:t>
    </dgm:pt>
    <dgm:pt modelId="{C92FEFAD-49BC-420B-BCAC-094A5BDF01D6}" type="sibTrans" cxnId="{D68FB56C-4CCD-4CD5-83B7-C1F157CEE2E6}">
      <dgm:prSet/>
      <dgm:spPr/>
      <dgm:t>
        <a:bodyPr/>
        <a:lstStyle/>
        <a:p>
          <a:endParaRPr lang="zh-CN" altLang="en-US"/>
        </a:p>
      </dgm:t>
    </dgm:pt>
    <dgm:pt modelId="{F0BF6DD9-2AA0-44E8-A201-E4B92FD9BD8B}">
      <dgm:prSet phldrT="[文本]"/>
      <dgm:spPr/>
      <dgm:t>
        <a:bodyPr/>
        <a:lstStyle/>
        <a:p>
          <a:r>
            <a:rPr lang="zh-CN" altLang="en-US" dirty="0"/>
            <a:t>确定曲线版本号</a:t>
          </a:r>
        </a:p>
      </dgm:t>
    </dgm:pt>
    <dgm:pt modelId="{47B5D75E-D7A7-4B39-A3B3-978040B0D49E}" type="parTrans" cxnId="{F514F896-2559-481F-AEF9-BB12F1EC31CE}">
      <dgm:prSet/>
      <dgm:spPr/>
      <dgm:t>
        <a:bodyPr/>
        <a:lstStyle/>
        <a:p>
          <a:endParaRPr lang="zh-CN" altLang="en-US"/>
        </a:p>
      </dgm:t>
    </dgm:pt>
    <dgm:pt modelId="{F6D9AF5C-EE71-4B50-B0EE-9ACA9E25CFF8}" type="sibTrans" cxnId="{F514F896-2559-481F-AEF9-BB12F1EC31CE}">
      <dgm:prSet/>
      <dgm:spPr/>
      <dgm:t>
        <a:bodyPr/>
        <a:lstStyle/>
        <a:p>
          <a:endParaRPr lang="zh-CN" altLang="en-US"/>
        </a:p>
      </dgm:t>
    </dgm:pt>
    <dgm:pt modelId="{2EDDEC95-6DBE-44AA-8310-3C3FCF2F79A9}">
      <dgm:prSet phldrT="[文本]"/>
      <dgm:spPr/>
      <dgm:t>
        <a:bodyPr/>
        <a:lstStyle/>
        <a:p>
          <a:r>
            <a:rPr lang="zh-CN" altLang="en-US" dirty="0"/>
            <a:t>确定计算范围</a:t>
          </a:r>
        </a:p>
      </dgm:t>
    </dgm:pt>
    <dgm:pt modelId="{D22FCB53-A144-4221-9BA8-8D22E936FDC9}" type="parTrans" cxnId="{393FB329-0879-4C04-B7FB-799D80E1714D}">
      <dgm:prSet/>
      <dgm:spPr/>
      <dgm:t>
        <a:bodyPr/>
        <a:lstStyle/>
        <a:p>
          <a:endParaRPr lang="zh-CN" altLang="en-US"/>
        </a:p>
      </dgm:t>
    </dgm:pt>
    <dgm:pt modelId="{D88E5FC3-9006-4CC7-8153-03790222D64C}" type="sibTrans" cxnId="{393FB329-0879-4C04-B7FB-799D80E1714D}">
      <dgm:prSet/>
      <dgm:spPr/>
      <dgm:t>
        <a:bodyPr/>
        <a:lstStyle/>
        <a:p>
          <a:endParaRPr lang="zh-CN" altLang="en-US"/>
        </a:p>
      </dgm:t>
    </dgm:pt>
    <dgm:pt modelId="{7E2C4EFD-2C21-4C7D-B37D-1D3729ED452D}">
      <dgm:prSet phldrT="[文本]"/>
      <dgm:spPr/>
      <dgm:t>
        <a:bodyPr/>
        <a:lstStyle/>
        <a:p>
          <a:r>
            <a:rPr lang="zh-CN" altLang="en-US" dirty="0"/>
            <a:t>设置预测曲线名称</a:t>
          </a:r>
        </a:p>
      </dgm:t>
    </dgm:pt>
    <dgm:pt modelId="{9A2538F5-E367-4750-A357-C0668286C35E}" type="parTrans" cxnId="{0E70FE0A-2FC3-479E-A87B-AA4ADD14DCCF}">
      <dgm:prSet/>
      <dgm:spPr/>
      <dgm:t>
        <a:bodyPr/>
        <a:lstStyle/>
        <a:p>
          <a:endParaRPr lang="zh-CN" altLang="en-US"/>
        </a:p>
      </dgm:t>
    </dgm:pt>
    <dgm:pt modelId="{2F88A44A-CF1D-4F97-B914-897DD66AF298}" type="sibTrans" cxnId="{0E70FE0A-2FC3-479E-A87B-AA4ADD14DCCF}">
      <dgm:prSet/>
      <dgm:spPr/>
      <dgm:t>
        <a:bodyPr/>
        <a:lstStyle/>
        <a:p>
          <a:endParaRPr lang="zh-CN" altLang="en-US"/>
        </a:p>
      </dgm:t>
    </dgm:pt>
    <dgm:pt modelId="{A73FD0AC-33A2-42EF-ACBD-BE62794BDD93}">
      <dgm:prSet phldrT="[文本]"/>
      <dgm:spPr/>
      <dgm:t>
        <a:bodyPr/>
        <a:lstStyle/>
        <a:p>
          <a:r>
            <a:rPr lang="zh-CN" altLang="en-US" dirty="0"/>
            <a:t>进入方法界面</a:t>
          </a:r>
        </a:p>
      </dgm:t>
    </dgm:pt>
    <dgm:pt modelId="{BCD526F8-8B49-4EF1-805F-FB27C5ABC436}" type="parTrans" cxnId="{67117AD9-64B1-485F-9CC8-46DEE7C183C3}">
      <dgm:prSet/>
      <dgm:spPr/>
      <dgm:t>
        <a:bodyPr/>
        <a:lstStyle/>
        <a:p>
          <a:endParaRPr lang="zh-CN" altLang="en-US"/>
        </a:p>
      </dgm:t>
    </dgm:pt>
    <dgm:pt modelId="{C8FD6936-7A65-4DB0-BA83-621F7FC8EE16}" type="sibTrans" cxnId="{67117AD9-64B1-485F-9CC8-46DEE7C183C3}">
      <dgm:prSet/>
      <dgm:spPr/>
      <dgm:t>
        <a:bodyPr/>
        <a:lstStyle/>
        <a:p>
          <a:endParaRPr lang="zh-CN" altLang="en-US"/>
        </a:p>
      </dgm:t>
    </dgm:pt>
    <dgm:pt modelId="{17C0DF72-BB4E-409C-BF4A-F34DDA5F5020}" type="pres">
      <dgm:prSet presAssocID="{43946CB7-7FB2-478A-AD63-F91E51ECE5FF}" presName="linearFlow" presStyleCnt="0">
        <dgm:presLayoutVars>
          <dgm:resizeHandles val="exact"/>
        </dgm:presLayoutVars>
      </dgm:prSet>
      <dgm:spPr/>
    </dgm:pt>
    <dgm:pt modelId="{D4F3190F-4824-4E9F-8DFF-4BFE5B1E8E8F}" type="pres">
      <dgm:prSet presAssocID="{FCD6B751-E014-461C-A126-9E2801C12654}" presName="node" presStyleLbl="node1" presStyleIdx="0" presStyleCnt="5">
        <dgm:presLayoutVars>
          <dgm:bulletEnabled val="1"/>
        </dgm:presLayoutVars>
      </dgm:prSet>
      <dgm:spPr/>
    </dgm:pt>
    <dgm:pt modelId="{B36FF81E-C9F9-4B7D-9EC4-F754C43D66E6}" type="pres">
      <dgm:prSet presAssocID="{C92FEFAD-49BC-420B-BCAC-094A5BDF01D6}" presName="sibTrans" presStyleLbl="sibTrans2D1" presStyleIdx="0" presStyleCnt="4"/>
      <dgm:spPr/>
    </dgm:pt>
    <dgm:pt modelId="{777CD1AB-839A-470E-84B3-B7D502113D50}" type="pres">
      <dgm:prSet presAssocID="{C92FEFAD-49BC-420B-BCAC-094A5BDF01D6}" presName="connectorText" presStyleLbl="sibTrans2D1" presStyleIdx="0" presStyleCnt="4"/>
      <dgm:spPr/>
    </dgm:pt>
    <dgm:pt modelId="{1598FCA6-0857-4E42-B199-5BB17BFAB8F9}" type="pres">
      <dgm:prSet presAssocID="{F0BF6DD9-2AA0-44E8-A201-E4B92FD9BD8B}" presName="node" presStyleLbl="node1" presStyleIdx="1" presStyleCnt="5">
        <dgm:presLayoutVars>
          <dgm:bulletEnabled val="1"/>
        </dgm:presLayoutVars>
      </dgm:prSet>
      <dgm:spPr/>
    </dgm:pt>
    <dgm:pt modelId="{DA9E0A68-CB0F-4097-B51F-D83726CB5B14}" type="pres">
      <dgm:prSet presAssocID="{F6D9AF5C-EE71-4B50-B0EE-9ACA9E25CFF8}" presName="sibTrans" presStyleLbl="sibTrans2D1" presStyleIdx="1" presStyleCnt="4"/>
      <dgm:spPr/>
    </dgm:pt>
    <dgm:pt modelId="{CD07726D-778C-48A7-AA29-E24F39E460A5}" type="pres">
      <dgm:prSet presAssocID="{F6D9AF5C-EE71-4B50-B0EE-9ACA9E25CFF8}" presName="connectorText" presStyleLbl="sibTrans2D1" presStyleIdx="1" presStyleCnt="4"/>
      <dgm:spPr/>
    </dgm:pt>
    <dgm:pt modelId="{3D2A264C-572B-42F9-A0A5-32B1F453388E}" type="pres">
      <dgm:prSet presAssocID="{2EDDEC95-6DBE-44AA-8310-3C3FCF2F79A9}" presName="node" presStyleLbl="node1" presStyleIdx="2" presStyleCnt="5">
        <dgm:presLayoutVars>
          <dgm:bulletEnabled val="1"/>
        </dgm:presLayoutVars>
      </dgm:prSet>
      <dgm:spPr/>
    </dgm:pt>
    <dgm:pt modelId="{872FCFC4-F90F-41A8-A9B4-1B2B84DBD1A6}" type="pres">
      <dgm:prSet presAssocID="{D88E5FC3-9006-4CC7-8153-03790222D64C}" presName="sibTrans" presStyleLbl="sibTrans2D1" presStyleIdx="2" presStyleCnt="4"/>
      <dgm:spPr/>
    </dgm:pt>
    <dgm:pt modelId="{82CCBF27-B1F3-4022-AEB5-7CD55D08B40D}" type="pres">
      <dgm:prSet presAssocID="{D88E5FC3-9006-4CC7-8153-03790222D64C}" presName="connectorText" presStyleLbl="sibTrans2D1" presStyleIdx="2" presStyleCnt="4"/>
      <dgm:spPr/>
    </dgm:pt>
    <dgm:pt modelId="{A5CF6563-8071-4736-B295-8E25790854D4}" type="pres">
      <dgm:prSet presAssocID="{7E2C4EFD-2C21-4C7D-B37D-1D3729ED452D}" presName="node" presStyleLbl="node1" presStyleIdx="3" presStyleCnt="5">
        <dgm:presLayoutVars>
          <dgm:bulletEnabled val="1"/>
        </dgm:presLayoutVars>
      </dgm:prSet>
      <dgm:spPr/>
    </dgm:pt>
    <dgm:pt modelId="{4835834D-22A1-46AB-8F68-70CC4D37F9C1}" type="pres">
      <dgm:prSet presAssocID="{2F88A44A-CF1D-4F97-B914-897DD66AF298}" presName="sibTrans" presStyleLbl="sibTrans2D1" presStyleIdx="3" presStyleCnt="4"/>
      <dgm:spPr/>
    </dgm:pt>
    <dgm:pt modelId="{43C908B2-9F5C-4DDC-B545-BE67B65A694D}" type="pres">
      <dgm:prSet presAssocID="{2F88A44A-CF1D-4F97-B914-897DD66AF298}" presName="connectorText" presStyleLbl="sibTrans2D1" presStyleIdx="3" presStyleCnt="4"/>
      <dgm:spPr/>
    </dgm:pt>
    <dgm:pt modelId="{E7F0FEE3-192A-421D-9310-7E329626F11A}" type="pres">
      <dgm:prSet presAssocID="{A73FD0AC-33A2-42EF-ACBD-BE62794BDD93}" presName="node" presStyleLbl="node1" presStyleIdx="4" presStyleCnt="5">
        <dgm:presLayoutVars>
          <dgm:bulletEnabled val="1"/>
        </dgm:presLayoutVars>
      </dgm:prSet>
      <dgm:spPr/>
    </dgm:pt>
  </dgm:ptLst>
  <dgm:cxnLst>
    <dgm:cxn modelId="{0E70FE0A-2FC3-479E-A87B-AA4ADD14DCCF}" srcId="{43946CB7-7FB2-478A-AD63-F91E51ECE5FF}" destId="{7E2C4EFD-2C21-4C7D-B37D-1D3729ED452D}" srcOrd="3" destOrd="0" parTransId="{9A2538F5-E367-4750-A357-C0668286C35E}" sibTransId="{2F88A44A-CF1D-4F97-B914-897DD66AF298}"/>
    <dgm:cxn modelId="{91B6A31A-2144-4A34-B8D3-E0D6B28F05DE}" type="presOf" srcId="{43946CB7-7FB2-478A-AD63-F91E51ECE5FF}" destId="{17C0DF72-BB4E-409C-BF4A-F34DDA5F5020}" srcOrd="0" destOrd="0" presId="urn:microsoft.com/office/officeart/2005/8/layout/process2"/>
    <dgm:cxn modelId="{393FB329-0879-4C04-B7FB-799D80E1714D}" srcId="{43946CB7-7FB2-478A-AD63-F91E51ECE5FF}" destId="{2EDDEC95-6DBE-44AA-8310-3C3FCF2F79A9}" srcOrd="2" destOrd="0" parTransId="{D22FCB53-A144-4221-9BA8-8D22E936FDC9}" sibTransId="{D88E5FC3-9006-4CC7-8153-03790222D64C}"/>
    <dgm:cxn modelId="{8ECCFC5E-2933-47DC-840C-7CC231AF0A06}" type="presOf" srcId="{C92FEFAD-49BC-420B-BCAC-094A5BDF01D6}" destId="{B36FF81E-C9F9-4B7D-9EC4-F754C43D66E6}" srcOrd="0" destOrd="0" presId="urn:microsoft.com/office/officeart/2005/8/layout/process2"/>
    <dgm:cxn modelId="{F7A59A64-3A8F-49E7-9AC6-68F6C813C2D0}" type="presOf" srcId="{FCD6B751-E014-461C-A126-9E2801C12654}" destId="{D4F3190F-4824-4E9F-8DFF-4BFE5B1E8E8F}" srcOrd="0" destOrd="0" presId="urn:microsoft.com/office/officeart/2005/8/layout/process2"/>
    <dgm:cxn modelId="{E3B7A844-B599-46A9-9098-CD2B711F3A4E}" type="presOf" srcId="{2F88A44A-CF1D-4F97-B914-897DD66AF298}" destId="{43C908B2-9F5C-4DDC-B545-BE67B65A694D}" srcOrd="1" destOrd="0" presId="urn:microsoft.com/office/officeart/2005/8/layout/process2"/>
    <dgm:cxn modelId="{D68FB56C-4CCD-4CD5-83B7-C1F157CEE2E6}" srcId="{43946CB7-7FB2-478A-AD63-F91E51ECE5FF}" destId="{FCD6B751-E014-461C-A126-9E2801C12654}" srcOrd="0" destOrd="0" parTransId="{ED92925E-C4BC-44A7-B910-3F8C2AA14C8C}" sibTransId="{C92FEFAD-49BC-420B-BCAC-094A5BDF01D6}"/>
    <dgm:cxn modelId="{83C2FA51-0856-4323-A9BA-29925217E13E}" type="presOf" srcId="{2EDDEC95-6DBE-44AA-8310-3C3FCF2F79A9}" destId="{3D2A264C-572B-42F9-A0A5-32B1F453388E}" srcOrd="0" destOrd="0" presId="urn:microsoft.com/office/officeart/2005/8/layout/process2"/>
    <dgm:cxn modelId="{295BE259-B774-40F7-98AD-2866603E983C}" type="presOf" srcId="{C92FEFAD-49BC-420B-BCAC-094A5BDF01D6}" destId="{777CD1AB-839A-470E-84B3-B7D502113D50}" srcOrd="1" destOrd="0" presId="urn:microsoft.com/office/officeart/2005/8/layout/process2"/>
    <dgm:cxn modelId="{8FE0DB7A-E9BD-4917-AA79-DEF90F0E26CC}" type="presOf" srcId="{F6D9AF5C-EE71-4B50-B0EE-9ACA9E25CFF8}" destId="{DA9E0A68-CB0F-4097-B51F-D83726CB5B14}" srcOrd="0" destOrd="0" presId="urn:microsoft.com/office/officeart/2005/8/layout/process2"/>
    <dgm:cxn modelId="{ED28DE81-A707-49F0-B483-66F139683CAE}" type="presOf" srcId="{A73FD0AC-33A2-42EF-ACBD-BE62794BDD93}" destId="{E7F0FEE3-192A-421D-9310-7E329626F11A}" srcOrd="0" destOrd="0" presId="urn:microsoft.com/office/officeart/2005/8/layout/process2"/>
    <dgm:cxn modelId="{97BD1B91-E240-477A-89D7-74EBD1495F38}" type="presOf" srcId="{F6D9AF5C-EE71-4B50-B0EE-9ACA9E25CFF8}" destId="{CD07726D-778C-48A7-AA29-E24F39E460A5}" srcOrd="1" destOrd="0" presId="urn:microsoft.com/office/officeart/2005/8/layout/process2"/>
    <dgm:cxn modelId="{F514F896-2559-481F-AEF9-BB12F1EC31CE}" srcId="{43946CB7-7FB2-478A-AD63-F91E51ECE5FF}" destId="{F0BF6DD9-2AA0-44E8-A201-E4B92FD9BD8B}" srcOrd="1" destOrd="0" parTransId="{47B5D75E-D7A7-4B39-A3B3-978040B0D49E}" sibTransId="{F6D9AF5C-EE71-4B50-B0EE-9ACA9E25CFF8}"/>
    <dgm:cxn modelId="{21676D9E-4AA1-49E4-B92C-DC7D6A92017C}" type="presOf" srcId="{7E2C4EFD-2C21-4C7D-B37D-1D3729ED452D}" destId="{A5CF6563-8071-4736-B295-8E25790854D4}" srcOrd="0" destOrd="0" presId="urn:microsoft.com/office/officeart/2005/8/layout/process2"/>
    <dgm:cxn modelId="{772390A8-0A4E-44D1-A688-542634E02960}" type="presOf" srcId="{D88E5FC3-9006-4CC7-8153-03790222D64C}" destId="{872FCFC4-F90F-41A8-A9B4-1B2B84DBD1A6}" srcOrd="0" destOrd="0" presId="urn:microsoft.com/office/officeart/2005/8/layout/process2"/>
    <dgm:cxn modelId="{2FDA1FAA-276D-4945-A46F-BEB0CE04EE04}" type="presOf" srcId="{2F88A44A-CF1D-4F97-B914-897DD66AF298}" destId="{4835834D-22A1-46AB-8F68-70CC4D37F9C1}" srcOrd="0" destOrd="0" presId="urn:microsoft.com/office/officeart/2005/8/layout/process2"/>
    <dgm:cxn modelId="{A005C4D7-C766-406F-95C1-E88CB7C51665}" type="presOf" srcId="{D88E5FC3-9006-4CC7-8153-03790222D64C}" destId="{82CCBF27-B1F3-4022-AEB5-7CD55D08B40D}" srcOrd="1" destOrd="0" presId="urn:microsoft.com/office/officeart/2005/8/layout/process2"/>
    <dgm:cxn modelId="{67117AD9-64B1-485F-9CC8-46DEE7C183C3}" srcId="{43946CB7-7FB2-478A-AD63-F91E51ECE5FF}" destId="{A73FD0AC-33A2-42EF-ACBD-BE62794BDD93}" srcOrd="4" destOrd="0" parTransId="{BCD526F8-8B49-4EF1-805F-FB27C5ABC436}" sibTransId="{C8FD6936-7A65-4DB0-BA83-621F7FC8EE16}"/>
    <dgm:cxn modelId="{5A4E40EC-78A5-4A7E-B700-6DD95A9C3E1E}" type="presOf" srcId="{F0BF6DD9-2AA0-44E8-A201-E4B92FD9BD8B}" destId="{1598FCA6-0857-4E42-B199-5BB17BFAB8F9}" srcOrd="0" destOrd="0" presId="urn:microsoft.com/office/officeart/2005/8/layout/process2"/>
    <dgm:cxn modelId="{F4C1FBBD-E0CF-47F5-A95C-ECA0581527F0}" type="presParOf" srcId="{17C0DF72-BB4E-409C-BF4A-F34DDA5F5020}" destId="{D4F3190F-4824-4E9F-8DFF-4BFE5B1E8E8F}" srcOrd="0" destOrd="0" presId="urn:microsoft.com/office/officeart/2005/8/layout/process2"/>
    <dgm:cxn modelId="{A69D3835-52D8-4A67-B394-16EE193DEDEA}" type="presParOf" srcId="{17C0DF72-BB4E-409C-BF4A-F34DDA5F5020}" destId="{B36FF81E-C9F9-4B7D-9EC4-F754C43D66E6}" srcOrd="1" destOrd="0" presId="urn:microsoft.com/office/officeart/2005/8/layout/process2"/>
    <dgm:cxn modelId="{A5FF44BF-A70A-4903-BD51-DDD57A031620}" type="presParOf" srcId="{B36FF81E-C9F9-4B7D-9EC4-F754C43D66E6}" destId="{777CD1AB-839A-470E-84B3-B7D502113D50}" srcOrd="0" destOrd="0" presId="urn:microsoft.com/office/officeart/2005/8/layout/process2"/>
    <dgm:cxn modelId="{C0607A16-72D2-4A34-9635-44198856FCD3}" type="presParOf" srcId="{17C0DF72-BB4E-409C-BF4A-F34DDA5F5020}" destId="{1598FCA6-0857-4E42-B199-5BB17BFAB8F9}" srcOrd="2" destOrd="0" presId="urn:microsoft.com/office/officeart/2005/8/layout/process2"/>
    <dgm:cxn modelId="{BCDC41C4-94D3-4D7C-AEEE-75FA4D775642}" type="presParOf" srcId="{17C0DF72-BB4E-409C-BF4A-F34DDA5F5020}" destId="{DA9E0A68-CB0F-4097-B51F-D83726CB5B14}" srcOrd="3" destOrd="0" presId="urn:microsoft.com/office/officeart/2005/8/layout/process2"/>
    <dgm:cxn modelId="{02B7BB95-5A15-470D-AFF4-EDC07392EA93}" type="presParOf" srcId="{DA9E0A68-CB0F-4097-B51F-D83726CB5B14}" destId="{CD07726D-778C-48A7-AA29-E24F39E460A5}" srcOrd="0" destOrd="0" presId="urn:microsoft.com/office/officeart/2005/8/layout/process2"/>
    <dgm:cxn modelId="{0BF9B4C9-481C-46EF-8F07-879D811F1B92}" type="presParOf" srcId="{17C0DF72-BB4E-409C-BF4A-F34DDA5F5020}" destId="{3D2A264C-572B-42F9-A0A5-32B1F453388E}" srcOrd="4" destOrd="0" presId="urn:microsoft.com/office/officeart/2005/8/layout/process2"/>
    <dgm:cxn modelId="{7153E268-4E89-44D9-8F62-4FF5BFD9EF74}" type="presParOf" srcId="{17C0DF72-BB4E-409C-BF4A-F34DDA5F5020}" destId="{872FCFC4-F90F-41A8-A9B4-1B2B84DBD1A6}" srcOrd="5" destOrd="0" presId="urn:microsoft.com/office/officeart/2005/8/layout/process2"/>
    <dgm:cxn modelId="{6353A0C1-3BA5-4148-B416-ACACC1F8F8C7}" type="presParOf" srcId="{872FCFC4-F90F-41A8-A9B4-1B2B84DBD1A6}" destId="{82CCBF27-B1F3-4022-AEB5-7CD55D08B40D}" srcOrd="0" destOrd="0" presId="urn:microsoft.com/office/officeart/2005/8/layout/process2"/>
    <dgm:cxn modelId="{F410FA60-2AD6-4EA5-9258-8323721769E0}" type="presParOf" srcId="{17C0DF72-BB4E-409C-BF4A-F34DDA5F5020}" destId="{A5CF6563-8071-4736-B295-8E25790854D4}" srcOrd="6" destOrd="0" presId="urn:microsoft.com/office/officeart/2005/8/layout/process2"/>
    <dgm:cxn modelId="{8BAA8FFF-6B16-46C7-B81B-831152FFE434}" type="presParOf" srcId="{17C0DF72-BB4E-409C-BF4A-F34DDA5F5020}" destId="{4835834D-22A1-46AB-8F68-70CC4D37F9C1}" srcOrd="7" destOrd="0" presId="urn:microsoft.com/office/officeart/2005/8/layout/process2"/>
    <dgm:cxn modelId="{72C4238D-2A04-4F70-BF70-561CC12E7990}" type="presParOf" srcId="{4835834D-22A1-46AB-8F68-70CC4D37F9C1}" destId="{43C908B2-9F5C-4DDC-B545-BE67B65A694D}" srcOrd="0" destOrd="0" presId="urn:microsoft.com/office/officeart/2005/8/layout/process2"/>
    <dgm:cxn modelId="{E9976A3A-5C56-461D-A317-330673B8ADD7}" type="presParOf" srcId="{17C0DF72-BB4E-409C-BF4A-F34DDA5F5020}" destId="{E7F0FEE3-192A-421D-9310-7E329626F11A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0AF42D-A705-4456-B380-E7115B71CA63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CN" altLang="en-US"/>
        </a:p>
      </dgm:t>
    </dgm:pt>
    <dgm:pt modelId="{96C410C1-B7E7-4AA9-AEEC-06B02F294B2B}">
      <dgm:prSet phldrT="[文本]" custT="1"/>
      <dgm:spPr/>
      <dgm:t>
        <a:bodyPr/>
        <a:lstStyle/>
        <a:p>
          <a:r>
            <a:rPr lang="zh-CN" altLang="en-US" sz="1800" dirty="0"/>
            <a:t>单属性</a:t>
          </a:r>
        </a:p>
      </dgm:t>
    </dgm:pt>
    <dgm:pt modelId="{E51FD7C4-EE9D-43E4-B499-C2E3E69864DB}" type="parTrans" cxnId="{9D6A1143-7F9A-4279-97C7-F2758834ED02}">
      <dgm:prSet/>
      <dgm:spPr/>
      <dgm:t>
        <a:bodyPr/>
        <a:lstStyle/>
        <a:p>
          <a:endParaRPr lang="zh-CN" altLang="en-US" sz="1600"/>
        </a:p>
      </dgm:t>
    </dgm:pt>
    <dgm:pt modelId="{890C3468-A799-41B4-A07B-B203BFF64379}" type="sibTrans" cxnId="{9D6A1143-7F9A-4279-97C7-F2758834ED02}">
      <dgm:prSet/>
      <dgm:spPr/>
      <dgm:t>
        <a:bodyPr/>
        <a:lstStyle/>
        <a:p>
          <a:endParaRPr lang="zh-CN" altLang="en-US" sz="1600"/>
        </a:p>
      </dgm:t>
    </dgm:pt>
    <dgm:pt modelId="{257F1428-69A5-4C0F-94E8-B77E07DB5530}">
      <dgm:prSet phldrT="[文本]" custT="1"/>
      <dgm:spPr/>
      <dgm:t>
        <a:bodyPr/>
        <a:lstStyle/>
        <a:p>
          <a:r>
            <a:rPr lang="zh-CN" altLang="en-US" sz="1800" dirty="0"/>
            <a:t>多属性</a:t>
          </a:r>
        </a:p>
      </dgm:t>
    </dgm:pt>
    <dgm:pt modelId="{8243FE46-5923-4218-892C-EA6AC9A41EBD}" type="parTrans" cxnId="{524E8E54-F8B6-4680-AE9E-6BF6EB7BB755}">
      <dgm:prSet/>
      <dgm:spPr/>
      <dgm:t>
        <a:bodyPr/>
        <a:lstStyle/>
        <a:p>
          <a:endParaRPr lang="zh-CN" altLang="en-US" sz="1600"/>
        </a:p>
      </dgm:t>
    </dgm:pt>
    <dgm:pt modelId="{BE9E8488-4C59-4CF8-B007-7D660E99E96A}" type="sibTrans" cxnId="{524E8E54-F8B6-4680-AE9E-6BF6EB7BB755}">
      <dgm:prSet/>
      <dgm:spPr/>
      <dgm:t>
        <a:bodyPr/>
        <a:lstStyle/>
        <a:p>
          <a:endParaRPr lang="zh-CN" altLang="en-US" sz="1600"/>
        </a:p>
      </dgm:t>
    </dgm:pt>
    <dgm:pt modelId="{3366ABC7-5FAF-4C8A-BB87-F903A5D682B6}">
      <dgm:prSet phldrT="[文本]" custT="1"/>
      <dgm:spPr/>
      <dgm:t>
        <a:bodyPr/>
        <a:lstStyle/>
        <a:p>
          <a:r>
            <a:rPr lang="zh-CN" altLang="en-US" sz="1800" dirty="0"/>
            <a:t>深度学习</a:t>
          </a:r>
        </a:p>
      </dgm:t>
    </dgm:pt>
    <dgm:pt modelId="{F86E32DD-3ACE-470A-B853-CB85D6CEC1B3}" type="parTrans" cxnId="{4855BC6E-8E55-497D-9058-B81ED7F4AFB8}">
      <dgm:prSet/>
      <dgm:spPr/>
      <dgm:t>
        <a:bodyPr/>
        <a:lstStyle/>
        <a:p>
          <a:endParaRPr lang="zh-CN" altLang="en-US" sz="1600"/>
        </a:p>
      </dgm:t>
    </dgm:pt>
    <dgm:pt modelId="{0ACADD71-9A73-424D-9419-C53D94B63B8D}" type="sibTrans" cxnId="{4855BC6E-8E55-497D-9058-B81ED7F4AFB8}">
      <dgm:prSet/>
      <dgm:spPr/>
      <dgm:t>
        <a:bodyPr/>
        <a:lstStyle/>
        <a:p>
          <a:endParaRPr lang="zh-CN" altLang="en-US" sz="1600"/>
        </a:p>
      </dgm:t>
    </dgm:pt>
    <dgm:pt modelId="{83A1C5A8-2F45-4887-93E3-E30A4B7CD422}">
      <dgm:prSet phldrT="[文本]" custT="1"/>
      <dgm:spPr/>
      <dgm:t>
        <a:bodyPr/>
        <a:lstStyle/>
        <a:p>
          <a:r>
            <a:rPr lang="zh-CN" altLang="en-US" sz="1800" dirty="0"/>
            <a:t>非特殊条件（如仅一条曲线）不推荐</a:t>
          </a:r>
        </a:p>
      </dgm:t>
    </dgm:pt>
    <dgm:pt modelId="{66A8EC89-318C-4A35-A462-27A33F0EC419}" type="parTrans" cxnId="{79F49F79-09F0-40EC-AF80-7561E4C0D4E2}">
      <dgm:prSet/>
      <dgm:spPr/>
      <dgm:t>
        <a:bodyPr/>
        <a:lstStyle/>
        <a:p>
          <a:endParaRPr lang="zh-CN" altLang="en-US" sz="1600"/>
        </a:p>
      </dgm:t>
    </dgm:pt>
    <dgm:pt modelId="{08EFBBC2-3883-46A7-A864-F8C996E25C6A}" type="sibTrans" cxnId="{79F49F79-09F0-40EC-AF80-7561E4C0D4E2}">
      <dgm:prSet/>
      <dgm:spPr/>
      <dgm:t>
        <a:bodyPr/>
        <a:lstStyle/>
        <a:p>
          <a:endParaRPr lang="zh-CN" altLang="en-US" sz="1600"/>
        </a:p>
      </dgm:t>
    </dgm:pt>
    <dgm:pt modelId="{077103E4-8413-4407-B9F7-E3913BD8DBF6}">
      <dgm:prSet phldrT="[文本]" custT="1"/>
      <dgm:spPr/>
      <dgm:t>
        <a:bodyPr/>
        <a:lstStyle/>
        <a:p>
          <a:r>
            <a:rPr lang="zh-CN" altLang="en-US" sz="1800" dirty="0"/>
            <a:t>线性回归：推荐使用非线性变换，精度稍低但是稳定</a:t>
          </a:r>
        </a:p>
      </dgm:t>
    </dgm:pt>
    <dgm:pt modelId="{99887991-6681-4FEB-8038-64200DB38AB6}" type="parTrans" cxnId="{E7742EB1-C7FA-4158-8C15-5C20DC3D3B86}">
      <dgm:prSet/>
      <dgm:spPr/>
      <dgm:t>
        <a:bodyPr/>
        <a:lstStyle/>
        <a:p>
          <a:endParaRPr lang="zh-CN" altLang="en-US" sz="1600"/>
        </a:p>
      </dgm:t>
    </dgm:pt>
    <dgm:pt modelId="{6EB40882-E00C-42C2-92E4-B517CD296BC6}" type="sibTrans" cxnId="{E7742EB1-C7FA-4158-8C15-5C20DC3D3B86}">
      <dgm:prSet/>
      <dgm:spPr/>
      <dgm:t>
        <a:bodyPr/>
        <a:lstStyle/>
        <a:p>
          <a:endParaRPr lang="zh-CN" altLang="en-US" sz="1600"/>
        </a:p>
      </dgm:t>
    </dgm:pt>
    <dgm:pt modelId="{6FD9F7C9-7595-4943-8E7A-4677327BED7D}">
      <dgm:prSet phldrT="[文本]" custT="1"/>
      <dgm:spPr/>
      <dgm:t>
        <a:bodyPr/>
        <a:lstStyle/>
        <a:p>
          <a:r>
            <a:rPr lang="zh-CN" altLang="en-US" sz="1800" dirty="0"/>
            <a:t>随机森林：不推荐使用非线性变换，精度高，容易过拟合</a:t>
          </a:r>
        </a:p>
      </dgm:t>
    </dgm:pt>
    <dgm:pt modelId="{7D955679-BEDF-4474-87E3-FF9C29FFF1CB}" type="parTrans" cxnId="{4EE0EFFA-20D5-488C-8F79-B4C1E7F7B4D6}">
      <dgm:prSet/>
      <dgm:spPr/>
      <dgm:t>
        <a:bodyPr/>
        <a:lstStyle/>
        <a:p>
          <a:endParaRPr lang="zh-CN" altLang="en-US" sz="1600"/>
        </a:p>
      </dgm:t>
    </dgm:pt>
    <dgm:pt modelId="{C80E1993-830A-4491-985C-B58D22086079}" type="sibTrans" cxnId="{4EE0EFFA-20D5-488C-8F79-B4C1E7F7B4D6}">
      <dgm:prSet/>
      <dgm:spPr/>
      <dgm:t>
        <a:bodyPr/>
        <a:lstStyle/>
        <a:p>
          <a:endParaRPr lang="zh-CN" altLang="en-US" sz="1600"/>
        </a:p>
      </dgm:t>
    </dgm:pt>
    <dgm:pt modelId="{EAF6F0C3-D410-46CE-AEEF-8AEDE3430FDB}">
      <dgm:prSet phldrT="[文本]" custT="1"/>
      <dgm:spPr/>
      <dgm:t>
        <a:bodyPr/>
        <a:lstStyle/>
        <a:p>
          <a:r>
            <a:rPr lang="zh-CN" altLang="en-US" sz="1800" dirty="0"/>
            <a:t>井少和曲线少时，推荐使用线性回归（精度稍低但是泛化性好）</a:t>
          </a:r>
        </a:p>
      </dgm:t>
    </dgm:pt>
    <dgm:pt modelId="{FED7227E-6203-4655-B35D-C9D9B478C414}" type="parTrans" cxnId="{61B81195-F5F3-40A9-832A-52B7F38C09B1}">
      <dgm:prSet/>
      <dgm:spPr/>
      <dgm:t>
        <a:bodyPr/>
        <a:lstStyle/>
        <a:p>
          <a:endParaRPr lang="zh-CN" altLang="en-US" sz="1600"/>
        </a:p>
      </dgm:t>
    </dgm:pt>
    <dgm:pt modelId="{592394D5-B38F-49A4-AF6C-B1959294B708}" type="sibTrans" cxnId="{61B81195-F5F3-40A9-832A-52B7F38C09B1}">
      <dgm:prSet/>
      <dgm:spPr/>
      <dgm:t>
        <a:bodyPr/>
        <a:lstStyle/>
        <a:p>
          <a:endParaRPr lang="zh-CN" altLang="en-US" sz="1600"/>
        </a:p>
      </dgm:t>
    </dgm:pt>
    <dgm:pt modelId="{C5D896B7-CBF8-4FF8-A16F-A40531C31BBD}">
      <dgm:prSet phldrT="[文本]" custT="1"/>
      <dgm:spPr/>
      <dgm:t>
        <a:bodyPr/>
        <a:lstStyle/>
        <a:p>
          <a:r>
            <a:rPr lang="zh-CN" altLang="en-US" sz="1800" dirty="0"/>
            <a:t>数据量大，特征关系复杂，精度较高</a:t>
          </a:r>
        </a:p>
      </dgm:t>
    </dgm:pt>
    <dgm:pt modelId="{2FB585F1-6D18-4FD4-B4C5-768BA91CCBE8}" type="parTrans" cxnId="{8047B2C3-D8DC-4CA0-A7E8-B296136D229C}">
      <dgm:prSet/>
      <dgm:spPr/>
      <dgm:t>
        <a:bodyPr/>
        <a:lstStyle/>
        <a:p>
          <a:endParaRPr lang="zh-CN" altLang="en-US" sz="1600"/>
        </a:p>
      </dgm:t>
    </dgm:pt>
    <dgm:pt modelId="{FB916C3C-395D-42A7-8E4D-404CE8CAC248}" type="sibTrans" cxnId="{8047B2C3-D8DC-4CA0-A7E8-B296136D229C}">
      <dgm:prSet/>
      <dgm:spPr/>
      <dgm:t>
        <a:bodyPr/>
        <a:lstStyle/>
        <a:p>
          <a:endParaRPr lang="zh-CN" altLang="en-US" sz="1600"/>
        </a:p>
      </dgm:t>
    </dgm:pt>
    <dgm:pt modelId="{90670BD0-E0C0-493A-AFA7-BC48DFAB7C53}">
      <dgm:prSet phldrT="[文本]" custT="1"/>
      <dgm:spPr/>
      <dgm:t>
        <a:bodyPr/>
        <a:lstStyle/>
        <a:p>
          <a:r>
            <a:rPr lang="zh-CN" altLang="en-US" sz="1800" dirty="0"/>
            <a:t>计算成本高，需要</a:t>
          </a:r>
          <a:r>
            <a:rPr lang="en-US" altLang="zh-CN" sz="1800" dirty="0"/>
            <a:t>GPU</a:t>
          </a:r>
          <a:r>
            <a:rPr lang="zh-CN" altLang="en-US" sz="1800" dirty="0"/>
            <a:t>或者云计算</a:t>
          </a:r>
        </a:p>
      </dgm:t>
    </dgm:pt>
    <dgm:pt modelId="{28DA65BF-3B0D-4974-B050-E3D106881EB2}" type="parTrans" cxnId="{1F1B0EAC-CFE7-4C3F-AEFB-72DB4F65D77E}">
      <dgm:prSet/>
      <dgm:spPr/>
      <dgm:t>
        <a:bodyPr/>
        <a:lstStyle/>
        <a:p>
          <a:endParaRPr lang="zh-CN" altLang="en-US" sz="1600"/>
        </a:p>
      </dgm:t>
    </dgm:pt>
    <dgm:pt modelId="{376DE2C8-B178-4F95-B6CC-4E79A44CFD27}" type="sibTrans" cxnId="{1F1B0EAC-CFE7-4C3F-AEFB-72DB4F65D77E}">
      <dgm:prSet/>
      <dgm:spPr/>
      <dgm:t>
        <a:bodyPr/>
        <a:lstStyle/>
        <a:p>
          <a:endParaRPr lang="zh-CN" altLang="en-US" sz="1600"/>
        </a:p>
      </dgm:t>
    </dgm:pt>
    <dgm:pt modelId="{F4619848-0E6D-4358-ADAA-537D832771BC}" type="pres">
      <dgm:prSet presAssocID="{910AF42D-A705-4456-B380-E7115B71CA63}" presName="linear" presStyleCnt="0">
        <dgm:presLayoutVars>
          <dgm:dir/>
          <dgm:animLvl val="lvl"/>
          <dgm:resizeHandles val="exact"/>
        </dgm:presLayoutVars>
      </dgm:prSet>
      <dgm:spPr/>
    </dgm:pt>
    <dgm:pt modelId="{8FEE85ED-0FFD-447E-91F4-428F39ACD822}" type="pres">
      <dgm:prSet presAssocID="{96C410C1-B7E7-4AA9-AEEC-06B02F294B2B}" presName="parentLin" presStyleCnt="0"/>
      <dgm:spPr/>
    </dgm:pt>
    <dgm:pt modelId="{86877A35-83DC-4C21-AB65-A79D336319EB}" type="pres">
      <dgm:prSet presAssocID="{96C410C1-B7E7-4AA9-AEEC-06B02F294B2B}" presName="parentLeftMargin" presStyleLbl="node1" presStyleIdx="0" presStyleCnt="3"/>
      <dgm:spPr/>
    </dgm:pt>
    <dgm:pt modelId="{D7724D68-E8AC-4FDE-8087-01415DA10ACF}" type="pres">
      <dgm:prSet presAssocID="{96C410C1-B7E7-4AA9-AEEC-06B02F294B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497352-EC06-4094-8655-F6641663782B}" type="pres">
      <dgm:prSet presAssocID="{96C410C1-B7E7-4AA9-AEEC-06B02F294B2B}" presName="negativeSpace" presStyleCnt="0"/>
      <dgm:spPr/>
    </dgm:pt>
    <dgm:pt modelId="{52E603A3-8BE5-4720-B83E-37A6B1F8D18C}" type="pres">
      <dgm:prSet presAssocID="{96C410C1-B7E7-4AA9-AEEC-06B02F294B2B}" presName="childText" presStyleLbl="conFgAcc1" presStyleIdx="0" presStyleCnt="3">
        <dgm:presLayoutVars>
          <dgm:bulletEnabled val="1"/>
        </dgm:presLayoutVars>
      </dgm:prSet>
      <dgm:spPr/>
    </dgm:pt>
    <dgm:pt modelId="{B47ABBCE-B2E3-4763-9F14-A79F236F01DB}" type="pres">
      <dgm:prSet presAssocID="{890C3468-A799-41B4-A07B-B203BFF64379}" presName="spaceBetweenRectangles" presStyleCnt="0"/>
      <dgm:spPr/>
    </dgm:pt>
    <dgm:pt modelId="{A54023B4-2210-44ED-B84B-52F135FCDBEF}" type="pres">
      <dgm:prSet presAssocID="{257F1428-69A5-4C0F-94E8-B77E07DB5530}" presName="parentLin" presStyleCnt="0"/>
      <dgm:spPr/>
    </dgm:pt>
    <dgm:pt modelId="{CB25BE3B-1943-4C1E-BFB8-48F2A14353B9}" type="pres">
      <dgm:prSet presAssocID="{257F1428-69A5-4C0F-94E8-B77E07DB5530}" presName="parentLeftMargin" presStyleLbl="node1" presStyleIdx="0" presStyleCnt="3"/>
      <dgm:spPr/>
    </dgm:pt>
    <dgm:pt modelId="{A315AC04-CB72-4DEF-BDA9-2E08D2656A65}" type="pres">
      <dgm:prSet presAssocID="{257F1428-69A5-4C0F-94E8-B77E07DB55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46E4F9-494A-409C-B2FF-A9F840D48255}" type="pres">
      <dgm:prSet presAssocID="{257F1428-69A5-4C0F-94E8-B77E07DB5530}" presName="negativeSpace" presStyleCnt="0"/>
      <dgm:spPr/>
    </dgm:pt>
    <dgm:pt modelId="{8152B8AE-F92B-4E57-B3E5-6787DE3A62FB}" type="pres">
      <dgm:prSet presAssocID="{257F1428-69A5-4C0F-94E8-B77E07DB5530}" presName="childText" presStyleLbl="conFgAcc1" presStyleIdx="1" presStyleCnt="3">
        <dgm:presLayoutVars>
          <dgm:bulletEnabled val="1"/>
        </dgm:presLayoutVars>
      </dgm:prSet>
      <dgm:spPr/>
    </dgm:pt>
    <dgm:pt modelId="{1FF57C7E-C3D8-4CDF-9546-63AD474820EE}" type="pres">
      <dgm:prSet presAssocID="{BE9E8488-4C59-4CF8-B007-7D660E99E96A}" presName="spaceBetweenRectangles" presStyleCnt="0"/>
      <dgm:spPr/>
    </dgm:pt>
    <dgm:pt modelId="{83BCD65A-78C0-49EE-B6B8-447ABC132CA8}" type="pres">
      <dgm:prSet presAssocID="{3366ABC7-5FAF-4C8A-BB87-F903A5D682B6}" presName="parentLin" presStyleCnt="0"/>
      <dgm:spPr/>
    </dgm:pt>
    <dgm:pt modelId="{04A17653-CCE8-4995-9AE7-06187D59A293}" type="pres">
      <dgm:prSet presAssocID="{3366ABC7-5FAF-4C8A-BB87-F903A5D682B6}" presName="parentLeftMargin" presStyleLbl="node1" presStyleIdx="1" presStyleCnt="3"/>
      <dgm:spPr/>
    </dgm:pt>
    <dgm:pt modelId="{E7E8B8EA-C34F-4433-8A0C-C10C5FD483A2}" type="pres">
      <dgm:prSet presAssocID="{3366ABC7-5FAF-4C8A-BB87-F903A5D682B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CE8897A-C988-410D-B63C-9C2787759041}" type="pres">
      <dgm:prSet presAssocID="{3366ABC7-5FAF-4C8A-BB87-F903A5D682B6}" presName="negativeSpace" presStyleCnt="0"/>
      <dgm:spPr/>
    </dgm:pt>
    <dgm:pt modelId="{7FC7B675-287D-42AD-9C92-24F11AA679B1}" type="pres">
      <dgm:prSet presAssocID="{3366ABC7-5FAF-4C8A-BB87-F903A5D682B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4E01511-C9BD-4D4B-B146-F2E4871EAB41}" type="presOf" srcId="{96C410C1-B7E7-4AA9-AEEC-06B02F294B2B}" destId="{86877A35-83DC-4C21-AB65-A79D336319EB}" srcOrd="0" destOrd="0" presId="urn:microsoft.com/office/officeart/2005/8/layout/list1"/>
    <dgm:cxn modelId="{1284E72F-B458-497A-9EBB-FC8A3602FE2B}" type="presOf" srcId="{077103E4-8413-4407-B9F7-E3913BD8DBF6}" destId="{8152B8AE-F92B-4E57-B3E5-6787DE3A62FB}" srcOrd="0" destOrd="0" presId="urn:microsoft.com/office/officeart/2005/8/layout/list1"/>
    <dgm:cxn modelId="{19BC9130-FFA1-40AE-BD80-EA45A46E7718}" type="presOf" srcId="{EAF6F0C3-D410-46CE-AEEF-8AEDE3430FDB}" destId="{8152B8AE-F92B-4E57-B3E5-6787DE3A62FB}" srcOrd="0" destOrd="2" presId="urn:microsoft.com/office/officeart/2005/8/layout/list1"/>
    <dgm:cxn modelId="{9D6A1143-7F9A-4279-97C7-F2758834ED02}" srcId="{910AF42D-A705-4456-B380-E7115B71CA63}" destId="{96C410C1-B7E7-4AA9-AEEC-06B02F294B2B}" srcOrd="0" destOrd="0" parTransId="{E51FD7C4-EE9D-43E4-B499-C2E3E69864DB}" sibTransId="{890C3468-A799-41B4-A07B-B203BFF64379}"/>
    <dgm:cxn modelId="{21E16B45-952B-44D3-9AB9-BDDDE3CF5F6E}" type="presOf" srcId="{910AF42D-A705-4456-B380-E7115B71CA63}" destId="{F4619848-0E6D-4358-ADAA-537D832771BC}" srcOrd="0" destOrd="0" presId="urn:microsoft.com/office/officeart/2005/8/layout/list1"/>
    <dgm:cxn modelId="{50E15D69-3CAB-4ACD-9125-BAE38EEBDA1C}" type="presOf" srcId="{90670BD0-E0C0-493A-AFA7-BC48DFAB7C53}" destId="{7FC7B675-287D-42AD-9C92-24F11AA679B1}" srcOrd="0" destOrd="1" presId="urn:microsoft.com/office/officeart/2005/8/layout/list1"/>
    <dgm:cxn modelId="{EDBAA76B-4C6A-4C97-B09A-DE697A238A50}" type="presOf" srcId="{83A1C5A8-2F45-4887-93E3-E30A4B7CD422}" destId="{52E603A3-8BE5-4720-B83E-37A6B1F8D18C}" srcOrd="0" destOrd="0" presId="urn:microsoft.com/office/officeart/2005/8/layout/list1"/>
    <dgm:cxn modelId="{4855BC6E-8E55-497D-9058-B81ED7F4AFB8}" srcId="{910AF42D-A705-4456-B380-E7115B71CA63}" destId="{3366ABC7-5FAF-4C8A-BB87-F903A5D682B6}" srcOrd="2" destOrd="0" parTransId="{F86E32DD-3ACE-470A-B853-CB85D6CEC1B3}" sibTransId="{0ACADD71-9A73-424D-9419-C53D94B63B8D}"/>
    <dgm:cxn modelId="{524E8E54-F8B6-4680-AE9E-6BF6EB7BB755}" srcId="{910AF42D-A705-4456-B380-E7115B71CA63}" destId="{257F1428-69A5-4C0F-94E8-B77E07DB5530}" srcOrd="1" destOrd="0" parTransId="{8243FE46-5923-4218-892C-EA6AC9A41EBD}" sibTransId="{BE9E8488-4C59-4CF8-B007-7D660E99E96A}"/>
    <dgm:cxn modelId="{79F49F79-09F0-40EC-AF80-7561E4C0D4E2}" srcId="{96C410C1-B7E7-4AA9-AEEC-06B02F294B2B}" destId="{83A1C5A8-2F45-4887-93E3-E30A4B7CD422}" srcOrd="0" destOrd="0" parTransId="{66A8EC89-318C-4A35-A462-27A33F0EC419}" sibTransId="{08EFBBC2-3883-46A7-A864-F8C996E25C6A}"/>
    <dgm:cxn modelId="{2055FF88-2A98-4A19-A28B-29FF243F333A}" type="presOf" srcId="{3366ABC7-5FAF-4C8A-BB87-F903A5D682B6}" destId="{E7E8B8EA-C34F-4433-8A0C-C10C5FD483A2}" srcOrd="1" destOrd="0" presId="urn:microsoft.com/office/officeart/2005/8/layout/list1"/>
    <dgm:cxn modelId="{CAE25591-6305-4886-B41B-7CCC2D90EE75}" type="presOf" srcId="{257F1428-69A5-4C0F-94E8-B77E07DB5530}" destId="{CB25BE3B-1943-4C1E-BFB8-48F2A14353B9}" srcOrd="0" destOrd="0" presId="urn:microsoft.com/office/officeart/2005/8/layout/list1"/>
    <dgm:cxn modelId="{61B81195-F5F3-40A9-832A-52B7F38C09B1}" srcId="{257F1428-69A5-4C0F-94E8-B77E07DB5530}" destId="{EAF6F0C3-D410-46CE-AEEF-8AEDE3430FDB}" srcOrd="2" destOrd="0" parTransId="{FED7227E-6203-4655-B35D-C9D9B478C414}" sibTransId="{592394D5-B38F-49A4-AF6C-B1959294B708}"/>
    <dgm:cxn modelId="{5CE1F89F-B7DB-4539-865F-6ED78BAD4F09}" type="presOf" srcId="{C5D896B7-CBF8-4FF8-A16F-A40531C31BBD}" destId="{7FC7B675-287D-42AD-9C92-24F11AA679B1}" srcOrd="0" destOrd="0" presId="urn:microsoft.com/office/officeart/2005/8/layout/list1"/>
    <dgm:cxn modelId="{B226F8A9-7302-43D3-A6D4-EB124E97C888}" type="presOf" srcId="{3366ABC7-5FAF-4C8A-BB87-F903A5D682B6}" destId="{04A17653-CCE8-4995-9AE7-06187D59A293}" srcOrd="0" destOrd="0" presId="urn:microsoft.com/office/officeart/2005/8/layout/list1"/>
    <dgm:cxn modelId="{1F1B0EAC-CFE7-4C3F-AEFB-72DB4F65D77E}" srcId="{3366ABC7-5FAF-4C8A-BB87-F903A5D682B6}" destId="{90670BD0-E0C0-493A-AFA7-BC48DFAB7C53}" srcOrd="1" destOrd="0" parTransId="{28DA65BF-3B0D-4974-B050-E3D106881EB2}" sibTransId="{376DE2C8-B178-4F95-B6CC-4E79A44CFD27}"/>
    <dgm:cxn modelId="{E7742EB1-C7FA-4158-8C15-5C20DC3D3B86}" srcId="{257F1428-69A5-4C0F-94E8-B77E07DB5530}" destId="{077103E4-8413-4407-B9F7-E3913BD8DBF6}" srcOrd="0" destOrd="0" parTransId="{99887991-6681-4FEB-8038-64200DB38AB6}" sibTransId="{6EB40882-E00C-42C2-92E4-B517CD296BC6}"/>
    <dgm:cxn modelId="{D24AC6B9-C0FD-4B7D-B8C3-0B518E1CF147}" type="presOf" srcId="{96C410C1-B7E7-4AA9-AEEC-06B02F294B2B}" destId="{D7724D68-E8AC-4FDE-8087-01415DA10ACF}" srcOrd="1" destOrd="0" presId="urn:microsoft.com/office/officeart/2005/8/layout/list1"/>
    <dgm:cxn modelId="{42A4A9BA-5E91-410D-8A61-94E7A1E5CC00}" type="presOf" srcId="{257F1428-69A5-4C0F-94E8-B77E07DB5530}" destId="{A315AC04-CB72-4DEF-BDA9-2E08D2656A65}" srcOrd="1" destOrd="0" presId="urn:microsoft.com/office/officeart/2005/8/layout/list1"/>
    <dgm:cxn modelId="{8047B2C3-D8DC-4CA0-A7E8-B296136D229C}" srcId="{3366ABC7-5FAF-4C8A-BB87-F903A5D682B6}" destId="{C5D896B7-CBF8-4FF8-A16F-A40531C31BBD}" srcOrd="0" destOrd="0" parTransId="{2FB585F1-6D18-4FD4-B4C5-768BA91CCBE8}" sibTransId="{FB916C3C-395D-42A7-8E4D-404CE8CAC248}"/>
    <dgm:cxn modelId="{6C0152DE-41AA-4C7E-B8AF-0E296E4320BB}" type="presOf" srcId="{6FD9F7C9-7595-4943-8E7A-4677327BED7D}" destId="{8152B8AE-F92B-4E57-B3E5-6787DE3A62FB}" srcOrd="0" destOrd="1" presId="urn:microsoft.com/office/officeart/2005/8/layout/list1"/>
    <dgm:cxn modelId="{4EE0EFFA-20D5-488C-8F79-B4C1E7F7B4D6}" srcId="{257F1428-69A5-4C0F-94E8-B77E07DB5530}" destId="{6FD9F7C9-7595-4943-8E7A-4677327BED7D}" srcOrd="1" destOrd="0" parTransId="{7D955679-BEDF-4474-87E3-FF9C29FFF1CB}" sibTransId="{C80E1993-830A-4491-985C-B58D22086079}"/>
    <dgm:cxn modelId="{8205ECC2-C476-40F2-9B11-EE936A85115E}" type="presParOf" srcId="{F4619848-0E6D-4358-ADAA-537D832771BC}" destId="{8FEE85ED-0FFD-447E-91F4-428F39ACD822}" srcOrd="0" destOrd="0" presId="urn:microsoft.com/office/officeart/2005/8/layout/list1"/>
    <dgm:cxn modelId="{D2A43368-1ED2-4654-A1A4-546C0AEC1925}" type="presParOf" srcId="{8FEE85ED-0FFD-447E-91F4-428F39ACD822}" destId="{86877A35-83DC-4C21-AB65-A79D336319EB}" srcOrd="0" destOrd="0" presId="urn:microsoft.com/office/officeart/2005/8/layout/list1"/>
    <dgm:cxn modelId="{AC7AEA7F-774D-4BF1-92C5-8F19879FB524}" type="presParOf" srcId="{8FEE85ED-0FFD-447E-91F4-428F39ACD822}" destId="{D7724D68-E8AC-4FDE-8087-01415DA10ACF}" srcOrd="1" destOrd="0" presId="urn:microsoft.com/office/officeart/2005/8/layout/list1"/>
    <dgm:cxn modelId="{B02A6AEE-6E8B-49FE-A633-F9D2E3E81C0C}" type="presParOf" srcId="{F4619848-0E6D-4358-ADAA-537D832771BC}" destId="{2D497352-EC06-4094-8655-F6641663782B}" srcOrd="1" destOrd="0" presId="urn:microsoft.com/office/officeart/2005/8/layout/list1"/>
    <dgm:cxn modelId="{959A7915-3874-479A-A26E-B132DB61AA59}" type="presParOf" srcId="{F4619848-0E6D-4358-ADAA-537D832771BC}" destId="{52E603A3-8BE5-4720-B83E-37A6B1F8D18C}" srcOrd="2" destOrd="0" presId="urn:microsoft.com/office/officeart/2005/8/layout/list1"/>
    <dgm:cxn modelId="{7353ABB1-516E-43FF-8839-A2858A767F2B}" type="presParOf" srcId="{F4619848-0E6D-4358-ADAA-537D832771BC}" destId="{B47ABBCE-B2E3-4763-9F14-A79F236F01DB}" srcOrd="3" destOrd="0" presId="urn:microsoft.com/office/officeart/2005/8/layout/list1"/>
    <dgm:cxn modelId="{D846175C-3576-4E39-99A8-F9D2752ABB47}" type="presParOf" srcId="{F4619848-0E6D-4358-ADAA-537D832771BC}" destId="{A54023B4-2210-44ED-B84B-52F135FCDBEF}" srcOrd="4" destOrd="0" presId="urn:microsoft.com/office/officeart/2005/8/layout/list1"/>
    <dgm:cxn modelId="{258AAB2F-FBCE-4289-980A-676A7E6334D9}" type="presParOf" srcId="{A54023B4-2210-44ED-B84B-52F135FCDBEF}" destId="{CB25BE3B-1943-4C1E-BFB8-48F2A14353B9}" srcOrd="0" destOrd="0" presId="urn:microsoft.com/office/officeart/2005/8/layout/list1"/>
    <dgm:cxn modelId="{374CBE36-11C4-434F-AE13-BD7C42094461}" type="presParOf" srcId="{A54023B4-2210-44ED-B84B-52F135FCDBEF}" destId="{A315AC04-CB72-4DEF-BDA9-2E08D2656A65}" srcOrd="1" destOrd="0" presId="urn:microsoft.com/office/officeart/2005/8/layout/list1"/>
    <dgm:cxn modelId="{F1BA6A54-2A34-447B-AC7D-B360216DF66C}" type="presParOf" srcId="{F4619848-0E6D-4358-ADAA-537D832771BC}" destId="{1E46E4F9-494A-409C-B2FF-A9F840D48255}" srcOrd="5" destOrd="0" presId="urn:microsoft.com/office/officeart/2005/8/layout/list1"/>
    <dgm:cxn modelId="{DBE3F9A4-751E-4C68-A4CC-2FC42DCA3E7F}" type="presParOf" srcId="{F4619848-0E6D-4358-ADAA-537D832771BC}" destId="{8152B8AE-F92B-4E57-B3E5-6787DE3A62FB}" srcOrd="6" destOrd="0" presId="urn:microsoft.com/office/officeart/2005/8/layout/list1"/>
    <dgm:cxn modelId="{D1071015-CB1D-4284-9E9E-3992E15ECA8F}" type="presParOf" srcId="{F4619848-0E6D-4358-ADAA-537D832771BC}" destId="{1FF57C7E-C3D8-4CDF-9546-63AD474820EE}" srcOrd="7" destOrd="0" presId="urn:microsoft.com/office/officeart/2005/8/layout/list1"/>
    <dgm:cxn modelId="{16A95469-154A-4DE3-A922-6BA9430F8439}" type="presParOf" srcId="{F4619848-0E6D-4358-ADAA-537D832771BC}" destId="{83BCD65A-78C0-49EE-B6B8-447ABC132CA8}" srcOrd="8" destOrd="0" presId="urn:microsoft.com/office/officeart/2005/8/layout/list1"/>
    <dgm:cxn modelId="{B1615177-D2F4-419D-A978-6631B3C1B549}" type="presParOf" srcId="{83BCD65A-78C0-49EE-B6B8-447ABC132CA8}" destId="{04A17653-CCE8-4995-9AE7-06187D59A293}" srcOrd="0" destOrd="0" presId="urn:microsoft.com/office/officeart/2005/8/layout/list1"/>
    <dgm:cxn modelId="{C88FF24D-3092-475D-86F1-1B373678C4AE}" type="presParOf" srcId="{83BCD65A-78C0-49EE-B6B8-447ABC132CA8}" destId="{E7E8B8EA-C34F-4433-8A0C-C10C5FD483A2}" srcOrd="1" destOrd="0" presId="urn:microsoft.com/office/officeart/2005/8/layout/list1"/>
    <dgm:cxn modelId="{773E8433-2BBF-4650-8F13-2AB32918D4C3}" type="presParOf" srcId="{F4619848-0E6D-4358-ADAA-537D832771BC}" destId="{FCE8897A-C988-410D-B63C-9C2787759041}" srcOrd="9" destOrd="0" presId="urn:microsoft.com/office/officeart/2005/8/layout/list1"/>
    <dgm:cxn modelId="{787317E4-9D06-4013-9125-6F43715EE51D}" type="presParOf" srcId="{F4619848-0E6D-4358-ADAA-537D832771BC}" destId="{7FC7B675-287D-42AD-9C92-24F11AA679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D0CA7-EB72-4E4C-8310-5087D9E32446}">
      <dsp:nvSpPr>
        <dsp:cNvPr id="0" name=""/>
        <dsp:cNvSpPr/>
      </dsp:nvSpPr>
      <dsp:spPr>
        <a:xfrm>
          <a:off x="2009685" y="2978734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253985"/>
              </a:lnTo>
              <a:lnTo>
                <a:pt x="266583" y="253985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133772" y="3096522"/>
        <a:ext cx="0" cy="0"/>
      </dsp:txXfrm>
    </dsp:sp>
    <dsp:sp modelId="{5BD40693-13C4-459A-BED8-8940779DF798}">
      <dsp:nvSpPr>
        <dsp:cNvPr id="0" name=""/>
        <dsp:cNvSpPr/>
      </dsp:nvSpPr>
      <dsp:spPr>
        <a:xfrm>
          <a:off x="2009685" y="2724748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253985"/>
              </a:moveTo>
              <a:lnTo>
                <a:pt x="133291" y="253985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133772" y="2842536"/>
        <a:ext cx="0" cy="0"/>
      </dsp:txXfrm>
    </dsp:sp>
    <dsp:sp modelId="{E2773002-BC97-49E4-9421-E95CA57E4835}">
      <dsp:nvSpPr>
        <dsp:cNvPr id="0" name=""/>
        <dsp:cNvSpPr/>
      </dsp:nvSpPr>
      <dsp:spPr>
        <a:xfrm>
          <a:off x="410184" y="1936772"/>
          <a:ext cx="266583" cy="104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1041961"/>
              </a:lnTo>
              <a:lnTo>
                <a:pt x="266583" y="1041961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516588" y="2430865"/>
        <a:ext cx="0" cy="0"/>
      </dsp:txXfrm>
    </dsp:sp>
    <dsp:sp modelId="{EB8D429C-0818-4BD6-A581-3E0637DC0063}">
      <dsp:nvSpPr>
        <dsp:cNvPr id="0" name=""/>
        <dsp:cNvSpPr/>
      </dsp:nvSpPr>
      <dsp:spPr>
        <a:xfrm>
          <a:off x="2009685" y="1962791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253985"/>
              </a:lnTo>
              <a:lnTo>
                <a:pt x="266583" y="253985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133772" y="2080579"/>
        <a:ext cx="0" cy="0"/>
      </dsp:txXfrm>
    </dsp:sp>
    <dsp:sp modelId="{A008E7B1-D4ED-4C73-8B02-89121EC3C7A0}">
      <dsp:nvSpPr>
        <dsp:cNvPr id="0" name=""/>
        <dsp:cNvSpPr/>
      </dsp:nvSpPr>
      <dsp:spPr>
        <a:xfrm>
          <a:off x="3609186" y="1663085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583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3735813" y="1702140"/>
        <a:ext cx="0" cy="0"/>
      </dsp:txXfrm>
    </dsp:sp>
    <dsp:sp modelId="{6EEFE39E-75D0-4290-A768-5A211CB356CC}">
      <dsp:nvSpPr>
        <dsp:cNvPr id="0" name=""/>
        <dsp:cNvSpPr/>
      </dsp:nvSpPr>
      <dsp:spPr>
        <a:xfrm>
          <a:off x="2009685" y="1708805"/>
          <a:ext cx="266583" cy="253985"/>
        </a:xfrm>
        <a:custGeom>
          <a:avLst/>
          <a:gdLst/>
          <a:ahLst/>
          <a:cxnLst/>
          <a:rect l="0" t="0" r="0" b="0"/>
          <a:pathLst>
            <a:path>
              <a:moveTo>
                <a:pt x="0" y="253985"/>
              </a:moveTo>
              <a:lnTo>
                <a:pt x="133291" y="253985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2133772" y="1826593"/>
        <a:ext cx="0" cy="0"/>
      </dsp:txXfrm>
    </dsp:sp>
    <dsp:sp modelId="{66FC2E57-2839-426E-A25E-64B5A8D8EE04}">
      <dsp:nvSpPr>
        <dsp:cNvPr id="0" name=""/>
        <dsp:cNvSpPr/>
      </dsp:nvSpPr>
      <dsp:spPr>
        <a:xfrm>
          <a:off x="410184" y="1891052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3291" y="45720"/>
              </a:lnTo>
              <a:lnTo>
                <a:pt x="133291" y="71738"/>
              </a:lnTo>
              <a:lnTo>
                <a:pt x="266583" y="71738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536780" y="1930076"/>
        <a:ext cx="0" cy="0"/>
      </dsp:txXfrm>
    </dsp:sp>
    <dsp:sp modelId="{2AC01B94-0B48-4EDD-A972-5134EA8159E6}">
      <dsp:nvSpPr>
        <dsp:cNvPr id="0" name=""/>
        <dsp:cNvSpPr/>
      </dsp:nvSpPr>
      <dsp:spPr>
        <a:xfrm>
          <a:off x="3609186" y="1155113"/>
          <a:ext cx="2565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6506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3731027" y="1194421"/>
        <a:ext cx="0" cy="0"/>
      </dsp:txXfrm>
    </dsp:sp>
    <dsp:sp modelId="{66D0A5BA-7060-47EE-87D5-2ED16BD73E50}">
      <dsp:nvSpPr>
        <dsp:cNvPr id="0" name=""/>
        <dsp:cNvSpPr/>
      </dsp:nvSpPr>
      <dsp:spPr>
        <a:xfrm>
          <a:off x="2009685" y="894810"/>
          <a:ext cx="266583" cy="306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291" y="0"/>
              </a:lnTo>
              <a:lnTo>
                <a:pt x="133291" y="306023"/>
              </a:lnTo>
              <a:lnTo>
                <a:pt x="266583" y="306023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132831" y="1037675"/>
        <a:ext cx="0" cy="0"/>
      </dsp:txXfrm>
    </dsp:sp>
    <dsp:sp modelId="{5D2227D2-20EF-4D57-B852-E8DE08095751}">
      <dsp:nvSpPr>
        <dsp:cNvPr id="0" name=""/>
        <dsp:cNvSpPr/>
      </dsp:nvSpPr>
      <dsp:spPr>
        <a:xfrm>
          <a:off x="3609186" y="543067"/>
          <a:ext cx="2665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6583" y="4572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3735813" y="582122"/>
        <a:ext cx="0" cy="0"/>
      </dsp:txXfrm>
    </dsp:sp>
    <dsp:sp modelId="{F77647FF-1C1F-459E-9D01-4B013C8738C4}">
      <dsp:nvSpPr>
        <dsp:cNvPr id="0" name=""/>
        <dsp:cNvSpPr/>
      </dsp:nvSpPr>
      <dsp:spPr>
        <a:xfrm>
          <a:off x="2009685" y="588787"/>
          <a:ext cx="266583" cy="306023"/>
        </a:xfrm>
        <a:custGeom>
          <a:avLst/>
          <a:gdLst/>
          <a:ahLst/>
          <a:cxnLst/>
          <a:rect l="0" t="0" r="0" b="0"/>
          <a:pathLst>
            <a:path>
              <a:moveTo>
                <a:pt x="0" y="306023"/>
              </a:moveTo>
              <a:lnTo>
                <a:pt x="133291" y="306023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132831" y="731652"/>
        <a:ext cx="0" cy="0"/>
      </dsp:txXfrm>
    </dsp:sp>
    <dsp:sp modelId="{9DE8227A-A06C-47B8-A141-DEB6D9BB0FF5}">
      <dsp:nvSpPr>
        <dsp:cNvPr id="0" name=""/>
        <dsp:cNvSpPr/>
      </dsp:nvSpPr>
      <dsp:spPr>
        <a:xfrm>
          <a:off x="410184" y="894810"/>
          <a:ext cx="266583" cy="1041961"/>
        </a:xfrm>
        <a:custGeom>
          <a:avLst/>
          <a:gdLst/>
          <a:ahLst/>
          <a:cxnLst/>
          <a:rect l="0" t="0" r="0" b="0"/>
          <a:pathLst>
            <a:path>
              <a:moveTo>
                <a:pt x="0" y="1041961"/>
              </a:moveTo>
              <a:lnTo>
                <a:pt x="133291" y="1041961"/>
              </a:lnTo>
              <a:lnTo>
                <a:pt x="133291" y="0"/>
              </a:lnTo>
              <a:lnTo>
                <a:pt x="266583" y="0"/>
              </a:lnTo>
            </a:path>
          </a:pathLst>
        </a:custGeom>
        <a:noFill/>
        <a:ln w="12700" cap="flat" cmpd="sng" algn="ctr">
          <a:solidFill>
            <a:srgbClr val="44546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3333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516588" y="1388903"/>
        <a:ext cx="0" cy="0"/>
      </dsp:txXfrm>
    </dsp:sp>
    <dsp:sp modelId="{BCBE1D5D-A750-4F57-AAFE-A9CEA5F79309}">
      <dsp:nvSpPr>
        <dsp:cNvPr id="0" name=""/>
        <dsp:cNvSpPr/>
      </dsp:nvSpPr>
      <dsp:spPr>
        <a:xfrm rot="16200000">
          <a:off x="-862417" y="1733583"/>
          <a:ext cx="213882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测井数据特征工程</a:t>
          </a:r>
        </a:p>
      </dsp:txBody>
      <dsp:txXfrm>
        <a:off x="-862417" y="1733583"/>
        <a:ext cx="2138827" cy="406377"/>
      </dsp:txXfrm>
    </dsp:sp>
    <dsp:sp modelId="{1E3A28E6-0FCE-48B5-BC58-6576C3F8FA84}">
      <dsp:nvSpPr>
        <dsp:cNvPr id="0" name=""/>
        <dsp:cNvSpPr/>
      </dsp:nvSpPr>
      <dsp:spPr>
        <a:xfrm>
          <a:off x="676768" y="691621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特征增广</a:t>
          </a:r>
        </a:p>
      </dsp:txBody>
      <dsp:txXfrm>
        <a:off x="676768" y="691621"/>
        <a:ext cx="1332917" cy="406377"/>
      </dsp:txXfrm>
    </dsp:sp>
    <dsp:sp modelId="{00756F42-E5D7-410B-BC40-BB1BD4420AD2}">
      <dsp:nvSpPr>
        <dsp:cNvPr id="0" name=""/>
        <dsp:cNvSpPr/>
      </dsp:nvSpPr>
      <dsp:spPr>
        <a:xfrm>
          <a:off x="2276269" y="385598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数学变换</a:t>
          </a:r>
        </a:p>
      </dsp:txBody>
      <dsp:txXfrm>
        <a:off x="2276269" y="385598"/>
        <a:ext cx="1332917" cy="406377"/>
      </dsp:txXfrm>
    </dsp:sp>
    <dsp:sp modelId="{B666DD69-3489-4B55-8E19-88F32F2C4E2E}">
      <dsp:nvSpPr>
        <dsp:cNvPr id="0" name=""/>
        <dsp:cNvSpPr/>
      </dsp:nvSpPr>
      <dsp:spPr>
        <a:xfrm>
          <a:off x="3875769" y="318030"/>
          <a:ext cx="1617708" cy="54151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平方</a:t>
          </a:r>
          <a:r>
            <a:rPr lang="en-US" altLang="zh-CN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开方</a:t>
          </a:r>
          <a:r>
            <a:rPr lang="en-US" altLang="zh-CN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对数</a:t>
          </a:r>
          <a:r>
            <a:rPr lang="en-US" altLang="zh-CN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倒数</a:t>
          </a:r>
        </a:p>
      </dsp:txBody>
      <dsp:txXfrm>
        <a:off x="3875769" y="318030"/>
        <a:ext cx="1617708" cy="541513"/>
      </dsp:txXfrm>
    </dsp:sp>
    <dsp:sp modelId="{3A8FDC97-340D-4BFD-80DE-B5C9133B31E7}">
      <dsp:nvSpPr>
        <dsp:cNvPr id="0" name=""/>
        <dsp:cNvSpPr/>
      </dsp:nvSpPr>
      <dsp:spPr>
        <a:xfrm>
          <a:off x="2276269" y="997645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物理解释</a:t>
          </a:r>
          <a:endParaRPr lang="zh-CN" altLang="en-US" sz="12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76269" y="997645"/>
        <a:ext cx="1332917" cy="406377"/>
      </dsp:txXfrm>
    </dsp:sp>
    <dsp:sp modelId="{69346A24-8A78-4C25-A2E2-3DB8736FC793}">
      <dsp:nvSpPr>
        <dsp:cNvPr id="0" name=""/>
        <dsp:cNvSpPr/>
      </dsp:nvSpPr>
      <dsp:spPr>
        <a:xfrm>
          <a:off x="3865693" y="961138"/>
          <a:ext cx="1572549" cy="479391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机理模型</a:t>
          </a:r>
        </a:p>
      </dsp:txBody>
      <dsp:txXfrm>
        <a:off x="3865693" y="961138"/>
        <a:ext cx="1572549" cy="479391"/>
      </dsp:txXfrm>
    </dsp:sp>
    <dsp:sp modelId="{6304E6E5-4DDC-44A0-9399-F5AC73F36186}">
      <dsp:nvSpPr>
        <dsp:cNvPr id="0" name=""/>
        <dsp:cNvSpPr/>
      </dsp:nvSpPr>
      <dsp:spPr>
        <a:xfrm>
          <a:off x="676768" y="1759602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特征选择</a:t>
          </a:r>
        </a:p>
      </dsp:txBody>
      <dsp:txXfrm>
        <a:off x="676768" y="1759602"/>
        <a:ext cx="1332917" cy="406377"/>
      </dsp:txXfrm>
    </dsp:sp>
    <dsp:sp modelId="{1078E7CC-45FB-49E4-9EEC-0C1C5F694F16}">
      <dsp:nvSpPr>
        <dsp:cNvPr id="0" name=""/>
        <dsp:cNvSpPr/>
      </dsp:nvSpPr>
      <dsp:spPr>
        <a:xfrm>
          <a:off x="2276269" y="1505616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重要性排序</a:t>
          </a:r>
        </a:p>
      </dsp:txBody>
      <dsp:txXfrm>
        <a:off x="2276269" y="1505616"/>
        <a:ext cx="1332917" cy="406377"/>
      </dsp:txXfrm>
    </dsp:sp>
    <dsp:sp modelId="{2A958A05-416C-49A4-A50A-A4797419AEF0}">
      <dsp:nvSpPr>
        <dsp:cNvPr id="0" name=""/>
        <dsp:cNvSpPr/>
      </dsp:nvSpPr>
      <dsp:spPr>
        <a:xfrm>
          <a:off x="3875769" y="1556603"/>
          <a:ext cx="1589810" cy="304405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0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均方根误差</a:t>
          </a:r>
          <a:r>
            <a:rPr lang="en-US" altLang="zh-CN" sz="1200" b="0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b="0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相关系数</a:t>
          </a:r>
          <a:endParaRPr lang="zh-CN" altLang="en-US" sz="1200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3875769" y="1556603"/>
        <a:ext cx="1589810" cy="304405"/>
      </dsp:txXfrm>
    </dsp:sp>
    <dsp:sp modelId="{3B3310CD-7046-4B46-9647-5D1D39ADEF24}">
      <dsp:nvSpPr>
        <dsp:cNvPr id="0" name=""/>
        <dsp:cNvSpPr/>
      </dsp:nvSpPr>
      <dsp:spPr>
        <a:xfrm>
          <a:off x="2276269" y="2013588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多元逐步回归</a:t>
          </a:r>
        </a:p>
      </dsp:txBody>
      <dsp:txXfrm>
        <a:off x="2276269" y="2013588"/>
        <a:ext cx="1332917" cy="406377"/>
      </dsp:txXfrm>
    </dsp:sp>
    <dsp:sp modelId="{EFD2D901-30F5-406A-9A5F-FCCF7E34D651}">
      <dsp:nvSpPr>
        <dsp:cNvPr id="0" name=""/>
        <dsp:cNvSpPr/>
      </dsp:nvSpPr>
      <dsp:spPr>
        <a:xfrm>
          <a:off x="676768" y="2775545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特征变换</a:t>
          </a:r>
        </a:p>
      </dsp:txBody>
      <dsp:txXfrm>
        <a:off x="676768" y="2775545"/>
        <a:ext cx="1332917" cy="406377"/>
      </dsp:txXfrm>
    </dsp:sp>
    <dsp:sp modelId="{EADC5F95-5631-4E75-A3BF-590D39AD3538}">
      <dsp:nvSpPr>
        <dsp:cNvPr id="0" name=""/>
        <dsp:cNvSpPr/>
      </dsp:nvSpPr>
      <dsp:spPr>
        <a:xfrm>
          <a:off x="2276269" y="2521560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分布变换</a:t>
          </a:r>
        </a:p>
      </dsp:txBody>
      <dsp:txXfrm>
        <a:off x="2276269" y="2521560"/>
        <a:ext cx="1332917" cy="406377"/>
      </dsp:txXfrm>
    </dsp:sp>
    <dsp:sp modelId="{8D6EA5C9-CB05-4E05-9F3B-AA30CA39E9E0}">
      <dsp:nvSpPr>
        <dsp:cNvPr id="0" name=""/>
        <dsp:cNvSpPr/>
      </dsp:nvSpPr>
      <dsp:spPr>
        <a:xfrm>
          <a:off x="2276269" y="3029531"/>
          <a:ext cx="1332917" cy="406377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无量纲化</a:t>
          </a:r>
        </a:p>
      </dsp:txBody>
      <dsp:txXfrm>
        <a:off x="2276269" y="3029531"/>
        <a:ext cx="1332917" cy="406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3190F-4824-4E9F-8DFF-4BFE5B1E8E8F}">
      <dsp:nvSpPr>
        <dsp:cNvPr id="0" name=""/>
        <dsp:cNvSpPr/>
      </dsp:nvSpPr>
      <dsp:spPr>
        <a:xfrm>
          <a:off x="3059244" y="609"/>
          <a:ext cx="2009510" cy="712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确定曲线名称</a:t>
          </a:r>
        </a:p>
      </dsp:txBody>
      <dsp:txXfrm>
        <a:off x="3080115" y="21480"/>
        <a:ext cx="1967768" cy="670857"/>
      </dsp:txXfrm>
    </dsp:sp>
    <dsp:sp modelId="{B36FF81E-C9F9-4B7D-9EC4-F754C43D66E6}">
      <dsp:nvSpPr>
        <dsp:cNvPr id="0" name=""/>
        <dsp:cNvSpPr/>
      </dsp:nvSpPr>
      <dsp:spPr>
        <a:xfrm rot="5400000">
          <a:off x="3930387" y="731023"/>
          <a:ext cx="267224" cy="320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3967799" y="757746"/>
        <a:ext cx="192401" cy="187057"/>
      </dsp:txXfrm>
    </dsp:sp>
    <dsp:sp modelId="{1598FCA6-0857-4E42-B199-5BB17BFAB8F9}">
      <dsp:nvSpPr>
        <dsp:cNvPr id="0" name=""/>
        <dsp:cNvSpPr/>
      </dsp:nvSpPr>
      <dsp:spPr>
        <a:xfrm>
          <a:off x="3059244" y="1069508"/>
          <a:ext cx="2009510" cy="712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确定曲线版本号</a:t>
          </a:r>
        </a:p>
      </dsp:txBody>
      <dsp:txXfrm>
        <a:off x="3080115" y="1090379"/>
        <a:ext cx="1967768" cy="670857"/>
      </dsp:txXfrm>
    </dsp:sp>
    <dsp:sp modelId="{DA9E0A68-CB0F-4097-B51F-D83726CB5B14}">
      <dsp:nvSpPr>
        <dsp:cNvPr id="0" name=""/>
        <dsp:cNvSpPr/>
      </dsp:nvSpPr>
      <dsp:spPr>
        <a:xfrm rot="5400000">
          <a:off x="3930387" y="1799923"/>
          <a:ext cx="267224" cy="320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3967799" y="1826646"/>
        <a:ext cx="192401" cy="187057"/>
      </dsp:txXfrm>
    </dsp:sp>
    <dsp:sp modelId="{3D2A264C-572B-42F9-A0A5-32B1F453388E}">
      <dsp:nvSpPr>
        <dsp:cNvPr id="0" name=""/>
        <dsp:cNvSpPr/>
      </dsp:nvSpPr>
      <dsp:spPr>
        <a:xfrm>
          <a:off x="3059244" y="2138408"/>
          <a:ext cx="2009510" cy="712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确定计算范围</a:t>
          </a:r>
        </a:p>
      </dsp:txBody>
      <dsp:txXfrm>
        <a:off x="3080115" y="2159279"/>
        <a:ext cx="1967768" cy="670857"/>
      </dsp:txXfrm>
    </dsp:sp>
    <dsp:sp modelId="{872FCFC4-F90F-41A8-A9B4-1B2B84DBD1A6}">
      <dsp:nvSpPr>
        <dsp:cNvPr id="0" name=""/>
        <dsp:cNvSpPr/>
      </dsp:nvSpPr>
      <dsp:spPr>
        <a:xfrm rot="5400000">
          <a:off x="3930387" y="2868822"/>
          <a:ext cx="267224" cy="320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3967799" y="2895545"/>
        <a:ext cx="192401" cy="187057"/>
      </dsp:txXfrm>
    </dsp:sp>
    <dsp:sp modelId="{A5CF6563-8071-4736-B295-8E25790854D4}">
      <dsp:nvSpPr>
        <dsp:cNvPr id="0" name=""/>
        <dsp:cNvSpPr/>
      </dsp:nvSpPr>
      <dsp:spPr>
        <a:xfrm>
          <a:off x="3059244" y="3207307"/>
          <a:ext cx="2009510" cy="712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设置预测曲线名称</a:t>
          </a:r>
        </a:p>
      </dsp:txBody>
      <dsp:txXfrm>
        <a:off x="3080115" y="3228178"/>
        <a:ext cx="1967768" cy="670857"/>
      </dsp:txXfrm>
    </dsp:sp>
    <dsp:sp modelId="{4835834D-22A1-46AB-8F68-70CC4D37F9C1}">
      <dsp:nvSpPr>
        <dsp:cNvPr id="0" name=""/>
        <dsp:cNvSpPr/>
      </dsp:nvSpPr>
      <dsp:spPr>
        <a:xfrm rot="5400000">
          <a:off x="3930387" y="3937722"/>
          <a:ext cx="267224" cy="320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-5400000">
        <a:off x="3967799" y="3964445"/>
        <a:ext cx="192401" cy="187057"/>
      </dsp:txXfrm>
    </dsp:sp>
    <dsp:sp modelId="{E7F0FEE3-192A-421D-9310-7E329626F11A}">
      <dsp:nvSpPr>
        <dsp:cNvPr id="0" name=""/>
        <dsp:cNvSpPr/>
      </dsp:nvSpPr>
      <dsp:spPr>
        <a:xfrm>
          <a:off x="3059244" y="4276207"/>
          <a:ext cx="2009510" cy="712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进入方法界面</a:t>
          </a:r>
        </a:p>
      </dsp:txBody>
      <dsp:txXfrm>
        <a:off x="3080115" y="4297078"/>
        <a:ext cx="1967768" cy="670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603A3-8BE5-4720-B83E-37A6B1F8D18C}">
      <dsp:nvSpPr>
        <dsp:cNvPr id="0" name=""/>
        <dsp:cNvSpPr/>
      </dsp:nvSpPr>
      <dsp:spPr>
        <a:xfrm>
          <a:off x="0" y="268619"/>
          <a:ext cx="8128000" cy="793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非特殊条件（如仅一条曲线）不推荐</a:t>
          </a:r>
        </a:p>
      </dsp:txBody>
      <dsp:txXfrm>
        <a:off x="0" y="268619"/>
        <a:ext cx="8128000" cy="793800"/>
      </dsp:txXfrm>
    </dsp:sp>
    <dsp:sp modelId="{D7724D68-E8AC-4FDE-8087-01415DA10ACF}">
      <dsp:nvSpPr>
        <dsp:cNvPr id="0" name=""/>
        <dsp:cNvSpPr/>
      </dsp:nvSpPr>
      <dsp:spPr>
        <a:xfrm>
          <a:off x="406400" y="2939"/>
          <a:ext cx="56896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单属性</a:t>
          </a:r>
        </a:p>
      </dsp:txBody>
      <dsp:txXfrm>
        <a:off x="432339" y="28878"/>
        <a:ext cx="5637722" cy="479482"/>
      </dsp:txXfrm>
    </dsp:sp>
    <dsp:sp modelId="{8152B8AE-F92B-4E57-B3E5-6787DE3A62FB}">
      <dsp:nvSpPr>
        <dsp:cNvPr id="0" name=""/>
        <dsp:cNvSpPr/>
      </dsp:nvSpPr>
      <dsp:spPr>
        <a:xfrm>
          <a:off x="0" y="1425299"/>
          <a:ext cx="8128000" cy="144585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线性回归：推荐使用非线性变换，精度稍低但是稳定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随机森林：不推荐使用非线性变换，精度高，容易过拟合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井少和曲线少时，推荐使用线性回归（精度稍低但是泛化性好）</a:t>
          </a:r>
        </a:p>
      </dsp:txBody>
      <dsp:txXfrm>
        <a:off x="0" y="1425299"/>
        <a:ext cx="8128000" cy="1445850"/>
      </dsp:txXfrm>
    </dsp:sp>
    <dsp:sp modelId="{A315AC04-CB72-4DEF-BDA9-2E08D2656A65}">
      <dsp:nvSpPr>
        <dsp:cNvPr id="0" name=""/>
        <dsp:cNvSpPr/>
      </dsp:nvSpPr>
      <dsp:spPr>
        <a:xfrm>
          <a:off x="406400" y="1159619"/>
          <a:ext cx="56896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多属性</a:t>
          </a:r>
        </a:p>
      </dsp:txBody>
      <dsp:txXfrm>
        <a:off x="432339" y="1185558"/>
        <a:ext cx="5637722" cy="479482"/>
      </dsp:txXfrm>
    </dsp:sp>
    <dsp:sp modelId="{7FC7B675-287D-42AD-9C92-24F11AA679B1}">
      <dsp:nvSpPr>
        <dsp:cNvPr id="0" name=""/>
        <dsp:cNvSpPr/>
      </dsp:nvSpPr>
      <dsp:spPr>
        <a:xfrm>
          <a:off x="0" y="3234029"/>
          <a:ext cx="8128000" cy="1134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数据量大，特征关系复杂，精度较高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/>
            <a:t>计算成本高，需要</a:t>
          </a:r>
          <a:r>
            <a:rPr lang="en-US" altLang="zh-CN" sz="1800" kern="1200" dirty="0"/>
            <a:t>GPU</a:t>
          </a:r>
          <a:r>
            <a:rPr lang="zh-CN" altLang="en-US" sz="1800" kern="1200" dirty="0"/>
            <a:t>或者云计算</a:t>
          </a:r>
        </a:p>
      </dsp:txBody>
      <dsp:txXfrm>
        <a:off x="0" y="3234029"/>
        <a:ext cx="8128000" cy="1134000"/>
      </dsp:txXfrm>
    </dsp:sp>
    <dsp:sp modelId="{E7E8B8EA-C34F-4433-8A0C-C10C5FD483A2}">
      <dsp:nvSpPr>
        <dsp:cNvPr id="0" name=""/>
        <dsp:cNvSpPr/>
      </dsp:nvSpPr>
      <dsp:spPr>
        <a:xfrm>
          <a:off x="406400" y="2968349"/>
          <a:ext cx="56896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深度学习</a:t>
          </a:r>
        </a:p>
      </dsp:txBody>
      <dsp:txXfrm>
        <a:off x="432339" y="2994288"/>
        <a:ext cx="563772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F7BD9-E9D4-4BBB-A6C2-592EC0EB3DB6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04CA5-7CCE-4DB9-957B-C65C267F16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41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BB037C-34EB-5C4C-99C8-E917F6FF0D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1200" b="0" dirty="0">
              <a:solidFill>
                <a:srgbClr val="0930F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DB3A6A-DCDF-4923-809B-37E91661DA2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1200" b="0" dirty="0">
              <a:solidFill>
                <a:srgbClr val="0930F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DB3A6A-DCDF-4923-809B-37E91661DA2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53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DE556-0B3D-714C-F0FD-0B2BAB2F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58C773-D05E-59DE-5EA5-3344E8A51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7779EB-4ADC-EB84-32DB-DA4A5019A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7F7CA7-52A7-D551-62CD-7A03B8DEA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BB037C-34EB-5C4C-99C8-E917F6FF0D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6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特征越好，模型灵活性越强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可以选择更多的算法来训练模型；特征越好，模型越简单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简单的模型不容易过拟合，训练和预测速度更快；特征越好，模型效果越出色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4CA5-7CCE-4DB9-957B-C65C267F16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7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97F17-F109-A247-0409-B7EBDF7E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707CF4-9278-AC6F-AF1D-0C1388EF2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CD63E2-9F10-B9FC-245D-9F0157014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D42ADB-995C-9E2C-F400-DD069E8BC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BB037C-34EB-5C4C-99C8-E917F6FF0D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04CA5-7CCE-4DB9-957B-C65C267F163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97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0BF4-4E94-3458-0657-5A2102B69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7DAD4D-D6E8-4EF7-65AA-555AACAF8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B73706-2277-15A9-6EB3-B5405F193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4C35A0-C54F-8700-72FB-B80C0282F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BB037C-34EB-5C4C-99C8-E917F6FF0D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22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背景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" y="504"/>
            <a:ext cx="12192897" cy="68574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200172" y="146453"/>
            <a:ext cx="830594" cy="6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1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背景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" y="-10160"/>
            <a:ext cx="12192897" cy="686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200172" y="146453"/>
            <a:ext cx="830594" cy="6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5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324438" y="734946"/>
            <a:ext cx="11604654" cy="0"/>
          </a:xfrm>
          <a:prstGeom prst="line">
            <a:avLst/>
          </a:prstGeom>
          <a:ln w="38100">
            <a:solidFill>
              <a:srgbClr val="0A61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 userDrawn="1"/>
        </p:nvSpPr>
        <p:spPr>
          <a:xfrm>
            <a:off x="8273853" y="149585"/>
            <a:ext cx="37439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8CCDFE">
                        <a:alpha val="38000"/>
                      </a:srgbClr>
                    </a:gs>
                    <a:gs pos="0">
                      <a:srgbClr val="0A61E8">
                        <a:alpha val="59790"/>
                      </a:srgbClr>
                    </a:gs>
                  </a:gsLst>
                  <a:lin ang="15600000" scaled="0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itchFamily="18" charset="-122"/>
              </a:rPr>
              <a:t>GeoEast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8CCDFE">
                      <a:alpha val="38000"/>
                    </a:srgbClr>
                  </a:gs>
                  <a:gs pos="0">
                    <a:srgbClr val="0A61E8">
                      <a:alpha val="59790"/>
                    </a:srgbClr>
                  </a:gs>
                </a:gsLst>
                <a:lin ang="15600000" scaled="0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itchFamily="18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34962" y="6413500"/>
            <a:ext cx="3208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A61E8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油气勘探计算机软件国家工程研究中心</a:t>
            </a: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65107" y="265483"/>
            <a:ext cx="2910732" cy="3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1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1200172" y="146453"/>
            <a:ext cx="830594" cy="625809"/>
          </a:xfrm>
          <a:prstGeom prst="rect">
            <a:avLst/>
          </a:prstGeom>
        </p:spPr>
      </p:pic>
      <p:pic>
        <p:nvPicPr>
          <p:cNvPr id="10" name="图片 9" descr="徽标&#10;&#10;描述已自动生成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269919" y="58904"/>
            <a:ext cx="670821" cy="771659"/>
          </a:xfrm>
          <a:prstGeom prst="rect">
            <a:avLst/>
          </a:prstGeom>
        </p:spPr>
      </p:pic>
      <p:cxnSp>
        <p:nvCxnSpPr>
          <p:cNvPr id="11" name="直线连接符 10"/>
          <p:cNvCxnSpPr/>
          <p:nvPr userDrawn="1"/>
        </p:nvCxnSpPr>
        <p:spPr>
          <a:xfrm>
            <a:off x="324438" y="734946"/>
            <a:ext cx="11604654" cy="0"/>
          </a:xfrm>
          <a:prstGeom prst="line">
            <a:avLst/>
          </a:prstGeom>
          <a:ln w="38100">
            <a:solidFill>
              <a:srgbClr val="0A61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3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25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pic>
        <p:nvPicPr>
          <p:cNvPr id="3" name="图片 2" descr="背景图案&#10;&#10;描述已自动生成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1" y="-4"/>
            <a:ext cx="12192897" cy="685800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1527629" y="-1527631"/>
            <a:ext cx="6858002" cy="991326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0"/>
                </a:schemeClr>
              </a:gs>
              <a:gs pos="100000">
                <a:srgbClr val="0111B4">
                  <a:alpha val="8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200172" y="146453"/>
            <a:ext cx="830594" cy="625809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852776" y="2759007"/>
            <a:ext cx="970267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2024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GeoEast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软件应用技术交流工作会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71191" y="3648377"/>
            <a:ext cx="4624047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报告一主题</a:t>
            </a: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966323" y="4620568"/>
            <a:ext cx="3291156" cy="307777"/>
            <a:chOff x="7456515" y="3216181"/>
            <a:chExt cx="3291156" cy="307777"/>
          </a:xfrm>
        </p:grpSpPr>
        <p:sp>
          <p:nvSpPr>
            <p:cNvPr id="13" name="文本框 12"/>
            <p:cNvSpPr txBox="1"/>
            <p:nvPr/>
          </p:nvSpPr>
          <p:spPr>
            <a:xfrm>
              <a:off x="7618792" y="3216181"/>
              <a:ext cx="3128879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分享人：某某某</a:t>
              </a:r>
            </a:p>
          </p:txBody>
        </p:sp>
        <p:sp>
          <p:nvSpPr>
            <p:cNvPr id="14" name="矩形 13"/>
            <p:cNvSpPr/>
            <p:nvPr/>
          </p:nvSpPr>
          <p:spPr>
            <a:xfrm flipH="1">
              <a:off x="7456515" y="3280732"/>
              <a:ext cx="162277" cy="181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9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BE40A-BC53-405B-B961-7D5C67DF293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AAA4E-3AB3-41BE-A140-4757EDD24C6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306450" y="-306446"/>
            <a:ext cx="1112109" cy="1725003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748962" y="5014120"/>
            <a:ext cx="381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1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研发交流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9"/>
          <p:cNvCxnSpPr/>
          <p:nvPr userDrawn="1"/>
        </p:nvCxnSpPr>
        <p:spPr>
          <a:xfrm flipV="1">
            <a:off x="1393141" y="699247"/>
            <a:ext cx="10798859" cy="440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 userDrawn="1"/>
        </p:nvGrpSpPr>
        <p:grpSpPr>
          <a:xfrm>
            <a:off x="153832" y="161740"/>
            <a:ext cx="1189197" cy="643557"/>
            <a:chOff x="115374" y="121305"/>
            <a:chExt cx="891898" cy="482668"/>
          </a:xfrm>
        </p:grpSpPr>
        <p:pic>
          <p:nvPicPr>
            <p:cNvPr id="2" name="图片 7"/>
            <p:cNvPicPr>
              <a:picLocks noChangeAspect="1"/>
            </p:cNvPicPr>
            <p:nvPr userDrawn="1"/>
          </p:nvPicPr>
          <p:blipFill>
            <a:blip r:embed="rId2"/>
            <a:srcRect b="23643"/>
            <a:stretch>
              <a:fillRect/>
            </a:stretch>
          </p:blipFill>
          <p:spPr bwMode="auto">
            <a:xfrm>
              <a:off x="115374" y="121305"/>
              <a:ext cx="480141" cy="48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E:\公司照片合集\企业标识照片\集团公司标识\中国石油wt标识.jpg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07"/>
            <a:stretch>
              <a:fillRect/>
            </a:stretch>
          </p:blipFill>
          <p:spPr bwMode="auto">
            <a:xfrm>
              <a:off x="574084" y="228605"/>
              <a:ext cx="433188" cy="375368"/>
            </a:xfrm>
            <a:prstGeom prst="rect">
              <a:avLst/>
            </a:prstGeom>
            <a:noFill/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6810000"/>
            <a:ext cx="12192000" cy="96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5"/>
          <p:cNvSpPr/>
          <p:nvPr userDrawn="1"/>
        </p:nvSpPr>
        <p:spPr bwMode="auto">
          <a:xfrm>
            <a:off x="11472375" y="6558232"/>
            <a:ext cx="719627" cy="347768"/>
          </a:xfrm>
          <a:custGeom>
            <a:avLst/>
            <a:gdLst>
              <a:gd name="connsiteX0" fmla="*/ 0 w 467715"/>
              <a:gd name="connsiteY0" fmla="*/ 0 h 260780"/>
              <a:gd name="connsiteX1" fmla="*/ 467715 w 467715"/>
              <a:gd name="connsiteY1" fmla="*/ 0 h 260780"/>
              <a:gd name="connsiteX2" fmla="*/ 467715 w 467715"/>
              <a:gd name="connsiteY2" fmla="*/ 260780 h 260780"/>
              <a:gd name="connsiteX3" fmla="*/ 0 w 467715"/>
              <a:gd name="connsiteY3" fmla="*/ 260780 h 260780"/>
              <a:gd name="connsiteX4" fmla="*/ 0 w 467715"/>
              <a:gd name="connsiteY4" fmla="*/ 0 h 260780"/>
              <a:gd name="connsiteX0-1" fmla="*/ 0 w 467715"/>
              <a:gd name="connsiteY0-2" fmla="*/ 46 h 260826"/>
              <a:gd name="connsiteX1-3" fmla="*/ 177203 w 467715"/>
              <a:gd name="connsiteY1-4" fmla="*/ 0 h 260826"/>
              <a:gd name="connsiteX2-5" fmla="*/ 467715 w 467715"/>
              <a:gd name="connsiteY2-6" fmla="*/ 46 h 260826"/>
              <a:gd name="connsiteX3-7" fmla="*/ 467715 w 467715"/>
              <a:gd name="connsiteY3-8" fmla="*/ 260826 h 260826"/>
              <a:gd name="connsiteX4-9" fmla="*/ 0 w 467715"/>
              <a:gd name="connsiteY4-10" fmla="*/ 260826 h 260826"/>
              <a:gd name="connsiteX5" fmla="*/ 0 w 467715"/>
              <a:gd name="connsiteY5" fmla="*/ 46 h 260826"/>
              <a:gd name="connsiteX0-11" fmla="*/ 0 w 467715"/>
              <a:gd name="connsiteY0-12" fmla="*/ 46 h 260826"/>
              <a:gd name="connsiteX1-13" fmla="*/ 177203 w 467715"/>
              <a:gd name="connsiteY1-14" fmla="*/ 0 h 260826"/>
              <a:gd name="connsiteX2-15" fmla="*/ 177203 w 467715"/>
              <a:gd name="connsiteY2-16" fmla="*/ 0 h 260826"/>
              <a:gd name="connsiteX3-17" fmla="*/ 467715 w 467715"/>
              <a:gd name="connsiteY3-18" fmla="*/ 46 h 260826"/>
              <a:gd name="connsiteX4-19" fmla="*/ 467715 w 467715"/>
              <a:gd name="connsiteY4-20" fmla="*/ 260826 h 260826"/>
              <a:gd name="connsiteX5-21" fmla="*/ 0 w 467715"/>
              <a:gd name="connsiteY5-22" fmla="*/ 260826 h 260826"/>
              <a:gd name="connsiteX6" fmla="*/ 0 w 467715"/>
              <a:gd name="connsiteY6" fmla="*/ 46 h 260826"/>
              <a:gd name="connsiteX0-23" fmla="*/ 0 w 467715"/>
              <a:gd name="connsiteY0-24" fmla="*/ 260826 h 260826"/>
              <a:gd name="connsiteX1-25" fmla="*/ 177203 w 467715"/>
              <a:gd name="connsiteY1-26" fmla="*/ 0 h 260826"/>
              <a:gd name="connsiteX2-27" fmla="*/ 177203 w 467715"/>
              <a:gd name="connsiteY2-28" fmla="*/ 0 h 260826"/>
              <a:gd name="connsiteX3-29" fmla="*/ 467715 w 467715"/>
              <a:gd name="connsiteY3-30" fmla="*/ 46 h 260826"/>
              <a:gd name="connsiteX4-31" fmla="*/ 467715 w 467715"/>
              <a:gd name="connsiteY4-32" fmla="*/ 260826 h 260826"/>
              <a:gd name="connsiteX5-33" fmla="*/ 0 w 467715"/>
              <a:gd name="connsiteY5-34" fmla="*/ 260826 h 2608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67715" h="260826">
                <a:moveTo>
                  <a:pt x="0" y="260826"/>
                </a:moveTo>
                <a:lnTo>
                  <a:pt x="177203" y="0"/>
                </a:lnTo>
                <a:lnTo>
                  <a:pt x="177203" y="0"/>
                </a:lnTo>
                <a:lnTo>
                  <a:pt x="467715" y="46"/>
                </a:lnTo>
                <a:lnTo>
                  <a:pt x="467715" y="260826"/>
                </a:lnTo>
                <a:lnTo>
                  <a:pt x="0" y="260826"/>
                </a:lnTo>
                <a:close/>
              </a:path>
            </a:pathLst>
          </a:cu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11719122" y="6563978"/>
            <a:ext cx="473415" cy="34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52870F1-E060-4316-A349-E24F0EFC07DD}" type="slidenum">
              <a:rPr kumimoji="0" lang="zh-CN" alt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zh-CN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66082"/>
      </p:ext>
    </p:extLst>
  </p:cSld>
  <p:clrMapOvr>
    <a:masterClrMapping/>
  </p:clrMapOvr>
  <p:transition/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6921927" y="6532883"/>
            <a:ext cx="5076825" cy="2536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140000"/>
              </a:lnSpc>
              <a:defRPr/>
            </a:pPr>
            <a:r>
              <a:rPr kumimoji="1" lang="zh-CN" altLang="en-US" sz="1600" b="1" dirty="0">
                <a:solidFill>
                  <a:schemeClr val="accent3">
                    <a:lumMod val="65000"/>
                  </a:schemeClr>
                </a:solidFill>
                <a:ea typeface="华文新魏" panose="02010800040101010101" pitchFamily="2" charset="-122"/>
              </a:rPr>
              <a:t>物探技术研究中心第十一届</a:t>
            </a:r>
            <a:r>
              <a:rPr kumimoji="1" lang="zh-CN" altLang="en-US" sz="1600" b="1" dirty="0">
                <a:solidFill>
                  <a:schemeClr val="accent3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科技成果交流会</a:t>
            </a:r>
          </a:p>
        </p:txBody>
      </p:sp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/>
          <a:srcRect b="23643"/>
          <a:stretch>
            <a:fillRect/>
          </a:stretch>
        </p:blipFill>
        <p:spPr bwMode="auto">
          <a:xfrm>
            <a:off x="227000" y="21287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接连接符 9"/>
          <p:cNvCxnSpPr/>
          <p:nvPr userDrawn="1"/>
        </p:nvCxnSpPr>
        <p:spPr>
          <a:xfrm flipV="1">
            <a:off x="1289717" y="1014292"/>
            <a:ext cx="10902283" cy="3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 userDrawn="1"/>
        </p:nvSpPr>
        <p:spPr bwMode="auto">
          <a:xfrm>
            <a:off x="9259101" y="6532883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E158E595-3F80-408D-8AE7-BAE7B969D822}" type="slidenum">
              <a:rPr lang="en-US" altLang="zh-CN" sz="1400" smtClean="0">
                <a:solidFill>
                  <a:srgbClr val="800000"/>
                </a:solidFill>
              </a:rPr>
              <a:t>‹#›</a:t>
            </a:fld>
            <a:endParaRPr lang="en-US" altLang="zh-CN" sz="1400" dirty="0">
              <a:solidFill>
                <a:srgbClr val="800000"/>
              </a:solidFill>
            </a:endParaRPr>
          </a:p>
        </p:txBody>
      </p:sp>
      <p:cxnSp>
        <p:nvCxnSpPr>
          <p:cNvPr id="7" name="直接连接符 9"/>
          <p:cNvCxnSpPr/>
          <p:nvPr userDrawn="1"/>
        </p:nvCxnSpPr>
        <p:spPr>
          <a:xfrm>
            <a:off x="0" y="6519903"/>
            <a:ext cx="12192000" cy="76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47896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7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tags" Target="../tags/tag74.xml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42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41.png"/><Relationship Id="rId9" Type="http://schemas.openxmlformats.org/officeDocument/2006/relationships/diagramData" Target="../diagrams/data2.xml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notesSlide" Target="../notesSlides/notesSlide8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notesSlide" Target="../notesSlides/notesSlide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背景图案&#10;&#10;描述已自动生成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1" y="0"/>
            <a:ext cx="1219289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16200000">
            <a:off x="1527629" y="-1527631"/>
            <a:ext cx="6858002" cy="991326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0"/>
                </a:schemeClr>
              </a:gs>
              <a:gs pos="100000">
                <a:srgbClr val="0111B4">
                  <a:alpha val="8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 descr="黑暗中的灯光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>
            <a:off x="2915066" y="-843202"/>
            <a:ext cx="1354954" cy="825925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1438" y="2005333"/>
            <a:ext cx="1047896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GeoEast</a:t>
            </a:r>
            <a:r>
              <a:rPr kumimoji="1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地震解释软件应用论坛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3635" y="5013074"/>
            <a:ext cx="312887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汇报人：   陈萍</a:t>
            </a:r>
          </a:p>
        </p:txBody>
      </p:sp>
      <p:sp>
        <p:nvSpPr>
          <p:cNvPr id="15" name="文本框 14"/>
          <p:cNvSpPr txBox="1"/>
          <p:nvPr/>
        </p:nvSpPr>
        <p:spPr>
          <a:xfrm rot="20454350">
            <a:off x="5717234" y="3955234"/>
            <a:ext cx="6947117" cy="1569660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530755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2000">
                      <a:prstClr val="white">
                        <a:alpha val="21000"/>
                      </a:prstClr>
                    </a:gs>
                    <a:gs pos="100000">
                      <a:prstClr val="white">
                        <a:alpha val="57000"/>
                      </a:prstClr>
                    </a:gs>
                  </a:gsLst>
                  <a:lin ang="15600000" scaled="0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B" pitchFamily="18" charset="-122"/>
              </a:rPr>
              <a:t>GeoEast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2000">
                    <a:prstClr val="white">
                      <a:alpha val="21000"/>
                    </a:prstClr>
                  </a:gs>
                  <a:gs pos="100000">
                    <a:prstClr val="white">
                      <a:alpha val="57000"/>
                    </a:prstClr>
                  </a:gs>
                </a:gsLst>
                <a:lin ang="15600000" scaled="0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B" pitchFamily="18" charset="-122"/>
            </a:endParaRPr>
          </a:p>
        </p:txBody>
      </p:sp>
      <p:sp>
        <p:nvSpPr>
          <p:cNvPr id="17" name="TextBox 6"/>
          <p:cNvSpPr txBox="1"/>
          <p:nvPr>
            <p:custDataLst>
              <p:tags r:id="rId1"/>
            </p:custDataLst>
          </p:nvPr>
        </p:nvSpPr>
        <p:spPr>
          <a:xfrm>
            <a:off x="643634" y="4111615"/>
            <a:ext cx="897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FF0000"/>
              </a:buClr>
              <a:buSzPct val="90000"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题目：人工智能测井横波预测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3634" y="5470274"/>
            <a:ext cx="312887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会议时间：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16:00 – 16</a:t>
            </a:r>
            <a:r>
              <a:rPr kumimoji="1"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5626" y="3239889"/>
            <a:ext cx="1897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 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9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期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060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F10EEF-3FBC-5C5F-9425-63524385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0" y="1980998"/>
            <a:ext cx="10467739" cy="466384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EAECFB-9461-B9C9-EB48-83FE57E68047}"/>
              </a:ext>
            </a:extLst>
          </p:cNvPr>
          <p:cNvSpPr txBox="1"/>
          <p:nvPr/>
        </p:nvSpPr>
        <p:spPr>
          <a:xfrm>
            <a:off x="621030" y="908596"/>
            <a:ext cx="10949940" cy="968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深度学习横波预测：根据测井数据的空间相关性与深度依赖性，将训练数据从单通道提升至多通道，建立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CNN+LSTM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网络提取测井数据的空间与时序变化特征，实现薄横波预测。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25CB92-ABF2-7413-07BE-F0C6679C9E61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关键技术</a:t>
            </a:r>
          </a:p>
        </p:txBody>
      </p:sp>
    </p:spTree>
    <p:extLst>
      <p:ext uri="{BB962C8B-B14F-4D97-AF65-F5344CB8AC3E}">
        <p14:creationId xmlns:p14="http://schemas.microsoft.com/office/powerpoint/2010/main" val="984790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5CC80-AEEE-6E72-08F8-7414EF01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79D976AC-A5FA-D3FC-3E0C-92F28D27BF20}"/>
              </a:ext>
            </a:extLst>
          </p:cNvPr>
          <p:cNvGrpSpPr/>
          <p:nvPr/>
        </p:nvGrpSpPr>
        <p:grpSpPr>
          <a:xfrm>
            <a:off x="802642" y="2272227"/>
            <a:ext cx="2773458" cy="2773458"/>
            <a:chOff x="1071174" y="1449647"/>
            <a:chExt cx="373017" cy="373017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18D9E04-6B15-C3F0-5F24-86F136B1900A}"/>
                </a:ext>
              </a:extLst>
            </p:cNvPr>
            <p:cNvSpPr/>
            <p:nvPr/>
          </p:nvSpPr>
          <p:spPr>
            <a:xfrm>
              <a:off x="1071174" y="1449647"/>
              <a:ext cx="373017" cy="373017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E56447A-FF8C-D604-B5DF-F2888268D917}"/>
                </a:ext>
              </a:extLst>
            </p:cNvPr>
            <p:cNvSpPr/>
            <p:nvPr/>
          </p:nvSpPr>
          <p:spPr>
            <a:xfrm>
              <a:off x="1121721" y="1496813"/>
              <a:ext cx="271835" cy="271835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53F2CB6C-1C24-4E7A-5917-2EAC1A23EBFF}"/>
                </a:ext>
              </a:extLst>
            </p:cNvPr>
            <p:cNvSpPr/>
            <p:nvPr/>
          </p:nvSpPr>
          <p:spPr>
            <a:xfrm>
              <a:off x="1166822" y="1545339"/>
              <a:ext cx="181633" cy="181633"/>
            </a:xfrm>
            <a:prstGeom prst="ellipse">
              <a:avLst/>
            </a:prstGeom>
            <a:solidFill>
              <a:srgbClr val="011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04C2A22B-14A4-8470-4FF8-54971C94DAFF}"/>
              </a:ext>
            </a:extLst>
          </p:cNvPr>
          <p:cNvSpPr txBox="1"/>
          <p:nvPr/>
        </p:nvSpPr>
        <p:spPr>
          <a:xfrm>
            <a:off x="1708197" y="3593928"/>
            <a:ext cx="99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4A74F03-C83E-50AB-B7A5-39AD6FBD4D69}"/>
              </a:ext>
            </a:extLst>
          </p:cNvPr>
          <p:cNvSpPr txBox="1"/>
          <p:nvPr/>
        </p:nvSpPr>
        <p:spPr>
          <a:xfrm>
            <a:off x="330555" y="3176825"/>
            <a:ext cx="37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CONTENES</a:t>
            </a:r>
            <a:endParaRPr kumimoji="1"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765F84A-B534-DBF1-0A73-8B9B894F3B70}"/>
              </a:ext>
            </a:extLst>
          </p:cNvPr>
          <p:cNvGrpSpPr/>
          <p:nvPr/>
        </p:nvGrpSpPr>
        <p:grpSpPr>
          <a:xfrm>
            <a:off x="73925" y="1054612"/>
            <a:ext cx="4628971" cy="5157755"/>
            <a:chOff x="366464" y="1376609"/>
            <a:chExt cx="3683949" cy="410478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0423515-1E7B-9AC7-2C00-1F0122E1A317}"/>
                </a:ext>
              </a:extLst>
            </p:cNvPr>
            <p:cNvSpPr/>
            <p:nvPr/>
          </p:nvSpPr>
          <p:spPr>
            <a:xfrm>
              <a:off x="366464" y="1376609"/>
              <a:ext cx="3683949" cy="4104780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A5F10E5-8314-5333-5565-32A395C5563A}"/>
                </a:ext>
              </a:extLst>
            </p:cNvPr>
            <p:cNvSpPr/>
            <p:nvPr/>
          </p:nvSpPr>
          <p:spPr>
            <a:xfrm>
              <a:off x="466635" y="1973800"/>
              <a:ext cx="3108886" cy="2910399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>
                      <a:alpha val="64506"/>
                    </a:srgbClr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id="{2B1BB5D8-063F-BA7D-3A92-D3C690304D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98202" y="1251778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3D50503C-C585-4367-7035-2B08B1B21D4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89341" y="2345800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0BC4534-09B0-713E-0291-03399AC333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82112" y="5164273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99A9ACC-C24F-D2A5-9FAF-07B6E56B29D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828763" y="1270624"/>
            <a:ext cx="5992836" cy="646331"/>
            <a:chOff x="5013878" y="1941341"/>
            <a:chExt cx="5992836" cy="3605963"/>
          </a:xfrm>
        </p:grpSpPr>
        <p:sp>
          <p:nvSpPr>
            <p:cNvPr id="48" name="圆角矩形 4">
              <a:extLst>
                <a:ext uri="{FF2B5EF4-FFF2-40B4-BE49-F238E27FC236}">
                  <a16:creationId xmlns:a16="http://schemas.microsoft.com/office/drawing/2014/main" id="{31837832-7005-610F-B89A-6C8FC5D95AB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9" name="圆角矩形 8">
              <a:extLst>
                <a:ext uri="{FF2B5EF4-FFF2-40B4-BE49-F238E27FC236}">
                  <a16:creationId xmlns:a16="http://schemas.microsoft.com/office/drawing/2014/main" id="{4020F5C5-5054-30B6-E184-55D8E1C6772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6EEE78F-84F4-9569-DAA3-895250F3E3D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780" y="2374709"/>
            <a:ext cx="5992836" cy="646331"/>
            <a:chOff x="5013878" y="1941341"/>
            <a:chExt cx="5992836" cy="3605963"/>
          </a:xfrm>
        </p:grpSpPr>
        <p:sp>
          <p:nvSpPr>
            <p:cNvPr id="51" name="圆角矩形 11">
              <a:extLst>
                <a:ext uri="{FF2B5EF4-FFF2-40B4-BE49-F238E27FC236}">
                  <a16:creationId xmlns:a16="http://schemas.microsoft.com/office/drawing/2014/main" id="{8B8F1151-424E-9FE6-ABA3-A4F780DDF54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12">
              <a:extLst>
                <a:ext uri="{FF2B5EF4-FFF2-40B4-BE49-F238E27FC236}">
                  <a16:creationId xmlns:a16="http://schemas.microsoft.com/office/drawing/2014/main" id="{160B0FA6-A887-215E-6936-08C7B525B41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2E5FD78-D9B2-554F-BE1F-34C130F85E85}"/>
              </a:ext>
            </a:extLst>
          </p:cNvPr>
          <p:cNvGrpSpPr/>
          <p:nvPr/>
        </p:nvGrpSpPr>
        <p:grpSpPr>
          <a:xfrm>
            <a:off x="4828763" y="5306726"/>
            <a:ext cx="5992836" cy="646331"/>
            <a:chOff x="4830104" y="5313076"/>
            <a:chExt cx="5992836" cy="646331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881C12A2-E54E-C122-91DD-0B9C33704639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4830104" y="5313076"/>
              <a:ext cx="5992836" cy="646331"/>
              <a:chOff x="5013878" y="1941341"/>
              <a:chExt cx="5992836" cy="3605963"/>
            </a:xfrm>
          </p:grpSpPr>
          <p:sp>
            <p:nvSpPr>
              <p:cNvPr id="58" name="圆角矩形 14">
                <a:extLst>
                  <a:ext uri="{FF2B5EF4-FFF2-40B4-BE49-F238E27FC236}">
                    <a16:creationId xmlns:a16="http://schemas.microsoft.com/office/drawing/2014/main" id="{3E63710D-DA59-94C3-B8C6-C3DE09ECB083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9" name="圆角矩形 15">
                <a:extLst>
                  <a:ext uri="{FF2B5EF4-FFF2-40B4-BE49-F238E27FC236}">
                    <a16:creationId xmlns:a16="http://schemas.microsoft.com/office/drawing/2014/main" id="{5CC9C8F5-1D81-3007-B652-10E50BC972C3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0161E2B-E7DC-16A8-0F40-5776CAFFBEB0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607007" y="5343438"/>
              <a:ext cx="4622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3200" b="1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小结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A9C735D-EAF5-9925-EEE8-6C803DEF57B7}"/>
              </a:ext>
            </a:extLst>
          </p:cNvPr>
          <p:cNvGrpSpPr/>
          <p:nvPr/>
        </p:nvGrpSpPr>
        <p:grpSpPr>
          <a:xfrm>
            <a:off x="5933127" y="3531592"/>
            <a:ext cx="4536141" cy="473770"/>
            <a:chOff x="5302151" y="3706395"/>
            <a:chExt cx="5992836" cy="646331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156BF3C2-2EDF-3747-C296-A739E1759273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3" name="圆角矩形 11">
                <a:extLst>
                  <a:ext uri="{FF2B5EF4-FFF2-40B4-BE49-F238E27FC236}">
                    <a16:creationId xmlns:a16="http://schemas.microsoft.com/office/drawing/2014/main" id="{1B0D7CB2-BD40-1B74-F9BA-7873E6984AA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013878" y="1941341"/>
                <a:ext cx="5992836" cy="36013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4" name="圆角矩形 12">
                <a:extLst>
                  <a:ext uri="{FF2B5EF4-FFF2-40B4-BE49-F238E27FC236}">
                    <a16:creationId xmlns:a16="http://schemas.microsoft.com/office/drawing/2014/main" id="{4805477D-02E3-0D2F-79EC-5EB72FA7E49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013878" y="1945976"/>
                <a:ext cx="5992836" cy="36013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D212806F-BF11-6F69-4A2D-2C380FC0B647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411357" y="3753926"/>
              <a:ext cx="5743499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kumimoji="1" lang="en-US" altLang="zh-CN" sz="2000" b="1" dirty="0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DE1FAEA-FA86-A10C-90E6-860E95D5401A}"/>
              </a:ext>
            </a:extLst>
          </p:cNvPr>
          <p:cNvGrpSpPr/>
          <p:nvPr/>
        </p:nvGrpSpPr>
        <p:grpSpPr>
          <a:xfrm>
            <a:off x="5829013" y="4404031"/>
            <a:ext cx="4536141" cy="473770"/>
            <a:chOff x="5302151" y="3706395"/>
            <a:chExt cx="5992836" cy="646331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9C3D53B5-B27B-1276-0400-A7C27EB794BE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8" name="圆角矩形 11">
                <a:extLst>
                  <a:ext uri="{FF2B5EF4-FFF2-40B4-BE49-F238E27FC236}">
                    <a16:creationId xmlns:a16="http://schemas.microsoft.com/office/drawing/2014/main" id="{9DFD6AD8-5402-AF7A-84A5-6E0BC99B3C9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  <p:sp>
            <p:nvSpPr>
              <p:cNvPr id="69" name="圆角矩形 12">
                <a:extLst>
                  <a:ext uri="{FF2B5EF4-FFF2-40B4-BE49-F238E27FC236}">
                    <a16:creationId xmlns:a16="http://schemas.microsoft.com/office/drawing/2014/main" id="{C015119C-D14D-7D02-B772-9CE1DB37DA7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C73F086-3E1D-C4D1-8F9E-2B3BE63B1EA2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170810" y="3753926"/>
              <a:ext cx="4549034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0A61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操作解析</a:t>
              </a: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151C67F2-5A16-5F77-6795-512A47F387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13102" y="2424194"/>
            <a:ext cx="537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0A61E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智能测井曲线预测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BD77CE-3003-A337-CA97-EE6A6C00C32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16843" y="1294407"/>
            <a:ext cx="196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315937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6B48A9-0338-3233-9929-BFE32E0E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21" y="1882140"/>
            <a:ext cx="5990154" cy="48858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52F566-CDA0-7C30-5F39-B0AE1695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41" y="1882140"/>
            <a:ext cx="6013758" cy="48858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6A1841-7CF9-D8EE-C804-1D5F8FA8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" r="-1"/>
          <a:stretch>
            <a:fillRect/>
          </a:stretch>
        </p:blipFill>
        <p:spPr>
          <a:xfrm>
            <a:off x="5513544" y="1882140"/>
            <a:ext cx="6013758" cy="48858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7BCC0D-1BD1-6107-8B38-5D3F31028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035" y="1882140"/>
            <a:ext cx="6008800" cy="488586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903ABE4-FD73-4450-C56C-A9F486A35644}"/>
              </a:ext>
            </a:extLst>
          </p:cNvPr>
          <p:cNvSpPr/>
          <p:nvPr/>
        </p:nvSpPr>
        <p:spPr>
          <a:xfrm>
            <a:off x="9797042" y="6522520"/>
            <a:ext cx="496219" cy="1699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4FF441-156B-59DF-65E6-F026BDF14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563" y="1882140"/>
            <a:ext cx="6026747" cy="48858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91C36A-1A7C-7D3F-BE56-0A2480947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512" y="1882140"/>
            <a:ext cx="6038204" cy="488586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FA6C29-AA07-1ACF-33B2-3AA0BFE0CAF7}"/>
              </a:ext>
            </a:extLst>
          </p:cNvPr>
          <p:cNvSpPr/>
          <p:nvPr/>
        </p:nvSpPr>
        <p:spPr>
          <a:xfrm>
            <a:off x="10681514" y="2419071"/>
            <a:ext cx="663216" cy="184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8B912A-8AFC-2EF7-C4CC-7E42121C7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203" y="1882140"/>
            <a:ext cx="6044732" cy="48858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882ED2-8834-DF05-F83B-D8908CB1E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7563" y="1882140"/>
            <a:ext cx="6026747" cy="48858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96FA82-7E39-0940-279B-BAC7979D71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981" y="1882140"/>
            <a:ext cx="6034050" cy="488586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3FE03B9-0756-00D2-2DFD-DA841AB83F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1203" y="1882140"/>
            <a:ext cx="6044732" cy="488586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75AA342-7083-1682-7862-D81D104DE3F0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B847759-DCC7-C33E-54C2-5BF0EB708790}"/>
              </a:ext>
            </a:extLst>
          </p:cNvPr>
          <p:cNvGrpSpPr/>
          <p:nvPr/>
        </p:nvGrpSpPr>
        <p:grpSpPr>
          <a:xfrm>
            <a:off x="1089660" y="855059"/>
            <a:ext cx="10012680" cy="814365"/>
            <a:chOff x="817330" y="929058"/>
            <a:chExt cx="10012680" cy="81436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86B8572-39D7-9574-F296-2D3C40CFF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7330" y="929058"/>
              <a:ext cx="10012680" cy="81436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717F0B-6D77-C52E-F0B1-48D02567A7D0}"/>
                </a:ext>
              </a:extLst>
            </p:cNvPr>
            <p:cNvSpPr/>
            <p:nvPr/>
          </p:nvSpPr>
          <p:spPr>
            <a:xfrm>
              <a:off x="7315200" y="1308887"/>
              <a:ext cx="419100" cy="4071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4535CD44-4210-F35F-F4DA-B9A9D8B28D8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53710"/>
          <a:stretch>
            <a:fillRect/>
          </a:stretch>
        </p:blipFill>
        <p:spPr>
          <a:xfrm>
            <a:off x="943945" y="2732713"/>
            <a:ext cx="3552930" cy="83044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68B49B8-FF4E-5400-B971-29EBF8B605C8}"/>
              </a:ext>
            </a:extLst>
          </p:cNvPr>
          <p:cNvSpPr/>
          <p:nvPr/>
        </p:nvSpPr>
        <p:spPr>
          <a:xfrm>
            <a:off x="1501140" y="2959774"/>
            <a:ext cx="441960" cy="507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F174930-AEB4-CEBD-C16C-2DD12FC19C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945" y="3829917"/>
            <a:ext cx="4234768" cy="2441343"/>
          </a:xfrm>
          <a:prstGeom prst="rect">
            <a:avLst/>
          </a:prstGeom>
        </p:spPr>
      </p:pic>
      <p:sp>
        <p:nvSpPr>
          <p:cNvPr id="39" name="箭头: 下 38">
            <a:extLst>
              <a:ext uri="{FF2B5EF4-FFF2-40B4-BE49-F238E27FC236}">
                <a16:creationId xmlns:a16="http://schemas.microsoft.com/office/drawing/2014/main" id="{D539DD89-F3E0-1F15-5631-47E43CC67B4C}"/>
              </a:ext>
            </a:extLst>
          </p:cNvPr>
          <p:cNvSpPr/>
          <p:nvPr/>
        </p:nvSpPr>
        <p:spPr>
          <a:xfrm>
            <a:off x="1447800" y="3552406"/>
            <a:ext cx="137160" cy="277511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F3DBDA3-177C-B5D9-F5AA-D1F16DFC5D57}"/>
              </a:ext>
            </a:extLst>
          </p:cNvPr>
          <p:cNvSpPr/>
          <p:nvPr/>
        </p:nvSpPr>
        <p:spPr>
          <a:xfrm>
            <a:off x="1215308" y="4147986"/>
            <a:ext cx="506812" cy="2775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09C7D0C2-5777-B98D-297B-FD83D2951B91}"/>
              </a:ext>
            </a:extLst>
          </p:cNvPr>
          <p:cNvSpPr/>
          <p:nvPr/>
        </p:nvSpPr>
        <p:spPr>
          <a:xfrm>
            <a:off x="5201709" y="5050588"/>
            <a:ext cx="251460" cy="1524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箭头: 下 41">
            <a:extLst>
              <a:ext uri="{FF2B5EF4-FFF2-40B4-BE49-F238E27FC236}">
                <a16:creationId xmlns:a16="http://schemas.microsoft.com/office/drawing/2014/main" id="{50F05A71-BE4C-8C9B-2C25-722F6A6C2D03}"/>
              </a:ext>
            </a:extLst>
          </p:cNvPr>
          <p:cNvSpPr/>
          <p:nvPr/>
        </p:nvSpPr>
        <p:spPr>
          <a:xfrm>
            <a:off x="7753053" y="1637027"/>
            <a:ext cx="137160" cy="277511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EA59241-9873-957A-8D7A-CCAE4689C8EE}"/>
              </a:ext>
            </a:extLst>
          </p:cNvPr>
          <p:cNvSpPr txBox="1"/>
          <p:nvPr/>
        </p:nvSpPr>
        <p:spPr>
          <a:xfrm>
            <a:off x="224708" y="105022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44A68D7E-8765-898B-9BCF-105F63FF54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0259" y="1895810"/>
            <a:ext cx="6052843" cy="4872192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97D6F970-1B48-561D-9503-DE62FFF971E8}"/>
              </a:ext>
            </a:extLst>
          </p:cNvPr>
          <p:cNvSpPr txBox="1"/>
          <p:nvPr/>
        </p:nvSpPr>
        <p:spPr>
          <a:xfrm>
            <a:off x="181301" y="284341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1C61EB4-2B44-C781-A1EC-301859C7B91A}"/>
              </a:ext>
            </a:extLst>
          </p:cNvPr>
          <p:cNvSpPr txBox="1"/>
          <p:nvPr/>
        </p:nvSpPr>
        <p:spPr>
          <a:xfrm>
            <a:off x="6233161" y="3829917"/>
            <a:ext cx="1354370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三种预测类型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6D6E47-A090-3C46-00A5-1B68C3A62D33}"/>
              </a:ext>
            </a:extLst>
          </p:cNvPr>
          <p:cNvSpPr txBox="1"/>
          <p:nvPr/>
        </p:nvSpPr>
        <p:spPr>
          <a:xfrm>
            <a:off x="7890213" y="6473895"/>
            <a:ext cx="1098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井划分</a:t>
            </a:r>
          </a:p>
        </p:txBody>
      </p:sp>
    </p:spTree>
    <p:extLst>
      <p:ext uri="{BB962C8B-B14F-4D97-AF65-F5344CB8AC3E}">
        <p14:creationId xmlns:p14="http://schemas.microsoft.com/office/powerpoint/2010/main" val="26038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45" grpId="0" animBg="1"/>
      <p:bldP spid="4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9E3EFB3-FE42-4201-981C-3ADD130F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96" y="1309387"/>
            <a:ext cx="6789525" cy="53326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08B9B2-6AB9-1E0D-646A-99A5ADF0E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96" y="1309387"/>
            <a:ext cx="6789525" cy="5332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67D7E23-6A9B-2050-6BF3-FF675335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"/>
          <a:stretch>
            <a:fillRect/>
          </a:stretch>
        </p:blipFill>
        <p:spPr>
          <a:xfrm>
            <a:off x="899055" y="1309387"/>
            <a:ext cx="6789525" cy="533265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F155322E-CC0D-1F2F-3C5C-470C98165C6C}"/>
              </a:ext>
            </a:extLst>
          </p:cNvPr>
          <p:cNvSpPr/>
          <p:nvPr/>
        </p:nvSpPr>
        <p:spPr>
          <a:xfrm>
            <a:off x="3908214" y="1860838"/>
            <a:ext cx="434003" cy="1637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7154986-C4F2-46DD-A747-46BF85D7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73" y="1309387"/>
            <a:ext cx="6745264" cy="533265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D160588-4890-D03F-5C98-311CD4C68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74" y="1309387"/>
            <a:ext cx="6700469" cy="533265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9D62111-95B1-471C-454B-4DBC09250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137" y="5124999"/>
            <a:ext cx="3157020" cy="788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DAADEBA-48B0-4C66-F5CF-992DAE3EA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197" y="1309387"/>
            <a:ext cx="6789524" cy="5332659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FDB8B4FC-7454-DD5E-C32E-AFF03CB6B0C5}"/>
              </a:ext>
            </a:extLst>
          </p:cNvPr>
          <p:cNvSpPr/>
          <p:nvPr/>
        </p:nvSpPr>
        <p:spPr>
          <a:xfrm>
            <a:off x="2674072" y="5718433"/>
            <a:ext cx="700671" cy="1966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E163412-EFC8-5C81-05A2-BDE61D17F9EE}"/>
              </a:ext>
            </a:extLst>
          </p:cNvPr>
          <p:cNvSpPr/>
          <p:nvPr/>
        </p:nvSpPr>
        <p:spPr>
          <a:xfrm>
            <a:off x="5673311" y="6382981"/>
            <a:ext cx="700671" cy="1966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E1DAC38-8E6B-B571-9294-BFAE020D2A27}"/>
              </a:ext>
            </a:extLst>
          </p:cNvPr>
          <p:cNvSpPr txBox="1"/>
          <p:nvPr/>
        </p:nvSpPr>
        <p:spPr>
          <a:xfrm>
            <a:off x="558655" y="780573"/>
            <a:ext cx="3947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特征曲线与标签曲线设置</a:t>
            </a:r>
          </a:p>
        </p:txBody>
      </p:sp>
      <p:graphicFrame>
        <p:nvGraphicFramePr>
          <p:cNvPr id="32" name="图示 31">
            <a:extLst>
              <a:ext uri="{FF2B5EF4-FFF2-40B4-BE49-F238E27FC236}">
                <a16:creationId xmlns:a16="http://schemas.microsoft.com/office/drawing/2014/main" id="{6B466EE0-089B-A1F7-02FE-C4B20FDB1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05284"/>
              </p:ext>
            </p:extLst>
          </p:nvPr>
        </p:nvGraphicFramePr>
        <p:xfrm>
          <a:off x="5659120" y="1535600"/>
          <a:ext cx="8128000" cy="498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0D7A938B-B396-0A88-F69C-C4B8DE6991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195" y="1342165"/>
            <a:ext cx="6783360" cy="527727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2E73043-5792-1033-7EC4-3D2C170D6E82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14142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497510-5D9B-5D77-5E30-8A3F50FF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13" y="1295400"/>
            <a:ext cx="5785031" cy="52197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3EDFB14-A30D-C15D-E669-EFE25BD65563}"/>
              </a:ext>
            </a:extLst>
          </p:cNvPr>
          <p:cNvGrpSpPr/>
          <p:nvPr/>
        </p:nvGrpSpPr>
        <p:grpSpPr>
          <a:xfrm>
            <a:off x="3638913" y="1295400"/>
            <a:ext cx="5785031" cy="5219700"/>
            <a:chOff x="2306811" y="0"/>
            <a:chExt cx="7578378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479B091-59F7-FCEF-205C-3D3EC729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06811" y="0"/>
              <a:ext cx="7578378" cy="685800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207E42-D7FA-FCAB-18A9-241881635EA0}"/>
                </a:ext>
              </a:extLst>
            </p:cNvPr>
            <p:cNvSpPr/>
            <p:nvPr/>
          </p:nvSpPr>
          <p:spPr>
            <a:xfrm>
              <a:off x="7673009" y="6546574"/>
              <a:ext cx="649356" cy="2120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4973CC8F-0B1A-1022-5F09-58067F199D5B}"/>
              </a:ext>
            </a:extLst>
          </p:cNvPr>
          <p:cNvSpPr/>
          <p:nvPr/>
        </p:nvSpPr>
        <p:spPr>
          <a:xfrm>
            <a:off x="5396737" y="1886079"/>
            <a:ext cx="3587244" cy="1637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8B4F8E0-DD5C-82AA-3A2A-C9C4CDC5C421}"/>
              </a:ext>
            </a:extLst>
          </p:cNvPr>
          <p:cNvSpPr txBox="1"/>
          <p:nvPr/>
        </p:nvSpPr>
        <p:spPr>
          <a:xfrm>
            <a:off x="5396737" y="2487930"/>
            <a:ext cx="4677034" cy="227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C00000"/>
                </a:solidFill>
              </a:rPr>
              <a:t>特征变换（可选，找到对预测目标贡献大的曲线）：</a:t>
            </a:r>
            <a:endParaRPr lang="en-US" altLang="zh-CN" sz="16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</a:rPr>
              <a:t>1</a:t>
            </a:r>
            <a:r>
              <a:rPr lang="zh-CN" altLang="en-US" sz="1600" dirty="0">
                <a:solidFill>
                  <a:srgbClr val="C00000"/>
                </a:solidFill>
              </a:rPr>
              <a:t>）对特征曲线与预测目标曲线都进行非线性变换（对数、倒数、指数、开方），特征曲线较少时推荐使用</a:t>
            </a:r>
            <a:endParaRPr lang="en-US" altLang="zh-CN" sz="16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</a:rPr>
              <a:t>2</a:t>
            </a:r>
            <a:r>
              <a:rPr lang="zh-CN" altLang="en-US" sz="1600" dirty="0">
                <a:solidFill>
                  <a:srgbClr val="C00000"/>
                </a:solidFill>
              </a:rPr>
              <a:t>）深度作为特征曲线参与计算，多井间深度变化比较大时推荐使用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031393-9578-0650-9332-A1A92A62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27" y="1295400"/>
            <a:ext cx="7789325" cy="5219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B8FF61-FC74-FC73-CF64-717161EA6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227" y="1295400"/>
            <a:ext cx="7822426" cy="52197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FF739F7-2852-C79C-CF75-378881CA0885}"/>
              </a:ext>
            </a:extLst>
          </p:cNvPr>
          <p:cNvSpPr/>
          <p:nvPr/>
        </p:nvSpPr>
        <p:spPr>
          <a:xfrm>
            <a:off x="5257800" y="6219428"/>
            <a:ext cx="1676399" cy="220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2EFF78-DB2E-D3C1-7044-803E70790B86}"/>
              </a:ext>
            </a:extLst>
          </p:cNvPr>
          <p:cNvSpPr/>
          <p:nvPr/>
        </p:nvSpPr>
        <p:spPr>
          <a:xfrm>
            <a:off x="5363637" y="1600200"/>
            <a:ext cx="572344" cy="45735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F89868C-11B7-8EE9-B437-DD09DEF48516}"/>
              </a:ext>
            </a:extLst>
          </p:cNvPr>
          <p:cNvSpPr/>
          <p:nvPr/>
        </p:nvSpPr>
        <p:spPr>
          <a:xfrm>
            <a:off x="5969849" y="1608372"/>
            <a:ext cx="572344" cy="45735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160E2BB-E77E-37AB-BB9B-D0599BCD5EE3}"/>
              </a:ext>
            </a:extLst>
          </p:cNvPr>
          <p:cNvSpPr txBox="1"/>
          <p:nvPr/>
        </p:nvSpPr>
        <p:spPr>
          <a:xfrm>
            <a:off x="651297" y="1083550"/>
            <a:ext cx="2316204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机器学习：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</a:rPr>
              <a:t>Single Attribute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Multi attribute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深度学习：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Conv LSTM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E126E5-8365-D175-C2D5-D19925C55AF5}"/>
              </a:ext>
            </a:extLst>
          </p:cNvPr>
          <p:cNvSpPr txBox="1"/>
          <p:nvPr/>
        </p:nvSpPr>
        <p:spPr>
          <a:xfrm>
            <a:off x="7031889" y="898884"/>
            <a:ext cx="189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非线性变换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0B25E5-CDA5-F05C-822F-8F85012C198F}"/>
              </a:ext>
            </a:extLst>
          </p:cNvPr>
          <p:cNvSpPr txBox="1"/>
          <p:nvPr/>
        </p:nvSpPr>
        <p:spPr>
          <a:xfrm>
            <a:off x="3196561" y="3886954"/>
            <a:ext cx="160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质控与信息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CE6D4EA-659F-CD3D-0C5E-03250101AAC7}"/>
              </a:ext>
            </a:extLst>
          </p:cNvPr>
          <p:cNvSpPr txBox="1"/>
          <p:nvPr/>
        </p:nvSpPr>
        <p:spPr>
          <a:xfrm>
            <a:off x="5478691" y="645141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</a:rPr>
              <a:t>仅使用当前行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A90C10D-457E-81AA-F860-CBBBE4F9AE75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13710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2" grpId="0" animBg="1"/>
      <p:bldP spid="17" grpId="0" animBg="1"/>
      <p:bldP spid="17" grpId="1" animBg="1"/>
      <p:bldP spid="18" grpId="0" animBg="1"/>
      <p:bldP spid="18" grpId="1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5C871E-CF60-2BFE-BC83-0FE58740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35" y="1424940"/>
            <a:ext cx="6053200" cy="466344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D197ADE-A1F4-49A2-167C-C14D999F089A}"/>
              </a:ext>
            </a:extLst>
          </p:cNvPr>
          <p:cNvGrpSpPr/>
          <p:nvPr/>
        </p:nvGrpSpPr>
        <p:grpSpPr>
          <a:xfrm>
            <a:off x="3242931" y="1424940"/>
            <a:ext cx="7684150" cy="4663440"/>
            <a:chOff x="682610" y="0"/>
            <a:chExt cx="10826779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624C23-842E-130F-98DD-4D431D431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10" y="0"/>
              <a:ext cx="10826779" cy="685800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D93322E-A98C-ADD7-8E3E-EF9E83E38ECD}"/>
                </a:ext>
              </a:extLst>
            </p:cNvPr>
            <p:cNvSpPr/>
            <p:nvPr/>
          </p:nvSpPr>
          <p:spPr>
            <a:xfrm>
              <a:off x="3531704" y="371061"/>
              <a:ext cx="1789044" cy="597010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BA73CF6-5BBD-A9B6-3333-C15E50C4ADED}"/>
                </a:ext>
              </a:extLst>
            </p:cNvPr>
            <p:cNvSpPr/>
            <p:nvPr/>
          </p:nvSpPr>
          <p:spPr>
            <a:xfrm>
              <a:off x="3750364" y="1901686"/>
              <a:ext cx="1570383" cy="1881809"/>
            </a:xfrm>
            <a:prstGeom prst="rect">
              <a:avLst/>
            </a:prstGeom>
            <a:noFill/>
            <a:ln>
              <a:solidFill>
                <a:srgbClr val="1308A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82AF28F-D39B-8EB9-4897-2540CE12944D}"/>
              </a:ext>
            </a:extLst>
          </p:cNvPr>
          <p:cNvSpPr txBox="1"/>
          <p:nvPr/>
        </p:nvSpPr>
        <p:spPr>
          <a:xfrm>
            <a:off x="651297" y="1083550"/>
            <a:ext cx="2316204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机器学习：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</a:rPr>
              <a:t>Single Attribute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Multi attribute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深度学习：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Conv LSTM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72A431-9EBF-6F66-0369-9515063B7C40}"/>
              </a:ext>
            </a:extLst>
          </p:cNvPr>
          <p:cNvSpPr txBox="1"/>
          <p:nvPr/>
        </p:nvSpPr>
        <p:spPr>
          <a:xfrm>
            <a:off x="5420225" y="898884"/>
            <a:ext cx="35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深度数据参与非线性变换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96C009-C1BA-477F-9D1F-2EAA9AB0CC56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30503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08DF79-A2B0-7A8B-DC78-74CAF1DA4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94" y="1290320"/>
            <a:ext cx="5928306" cy="52933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C2C0AC8-F6F9-3496-D3E2-B08BA7E8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40" y="1290320"/>
            <a:ext cx="7757160" cy="52933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ABDA63-11B7-98F5-84F7-475326F1436C}"/>
              </a:ext>
            </a:extLst>
          </p:cNvPr>
          <p:cNvSpPr/>
          <p:nvPr/>
        </p:nvSpPr>
        <p:spPr>
          <a:xfrm>
            <a:off x="5659364" y="6306801"/>
            <a:ext cx="1833403" cy="1729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A861AB-14FE-EA6B-0FD4-3ADE8602269E}"/>
              </a:ext>
            </a:extLst>
          </p:cNvPr>
          <p:cNvSpPr txBox="1"/>
          <p:nvPr/>
        </p:nvSpPr>
        <p:spPr>
          <a:xfrm>
            <a:off x="651297" y="1083550"/>
            <a:ext cx="2316204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 Attribute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 attribute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深度学习：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Conv LSTM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1BBF49C-4F54-AACE-C729-34AC51812EAE}"/>
              </a:ext>
            </a:extLst>
          </p:cNvPr>
          <p:cNvSpPr txBox="1"/>
          <p:nvPr/>
        </p:nvSpPr>
        <p:spPr>
          <a:xfrm>
            <a:off x="3302089" y="817043"/>
            <a:ext cx="269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仅使用原始曲线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FB9331-0A87-CA2A-FEE1-9F3C188C95EB}"/>
              </a:ext>
            </a:extLst>
          </p:cNvPr>
          <p:cNvSpPr txBox="1"/>
          <p:nvPr/>
        </p:nvSpPr>
        <p:spPr>
          <a:xfrm>
            <a:off x="418726" y="4716780"/>
            <a:ext cx="2715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对于单属性计算，非线性变换最优！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总体精度较低，非特殊不推荐使用！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18EE7F-2CCC-B33D-CAB7-92F8BF2A57F5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34781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A106-F5AD-2A47-7671-24D0CFBF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B85824-BFB6-81E7-BE47-42E0CC3D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141" y="1463040"/>
            <a:ext cx="4744814" cy="4792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3C66990-1AC3-C028-43F3-98B33B31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6" y="1463040"/>
            <a:ext cx="4943765" cy="4792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2C08E3-916B-00ED-A0B6-3105CBCEC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55" y="1463040"/>
            <a:ext cx="5562327" cy="47929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C63C04-BD74-9BC7-1A20-038492F3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760" y="1463040"/>
            <a:ext cx="5566222" cy="47929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7EC39F3-C1E6-0531-AE9F-8EB24A71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18" y="1463040"/>
            <a:ext cx="5566222" cy="479298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824E505-C883-8F59-A63B-EFD8297A4D0F}"/>
              </a:ext>
            </a:extLst>
          </p:cNvPr>
          <p:cNvSpPr txBox="1"/>
          <p:nvPr/>
        </p:nvSpPr>
        <p:spPr>
          <a:xfrm>
            <a:off x="412020" y="808361"/>
            <a:ext cx="1123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线性回归：非线性变换后的曲线预测精度提升明显，建议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线性回归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预测曲线时采用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非线性变换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线性回归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：训练集与验证集表现基本一致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ABBCEF-9989-F418-A1E6-FCB14367DA0E}"/>
              </a:ext>
            </a:extLst>
          </p:cNvPr>
          <p:cNvSpPr txBox="1"/>
          <p:nvPr/>
        </p:nvSpPr>
        <p:spPr>
          <a:xfrm>
            <a:off x="438218" y="6389608"/>
            <a:ext cx="753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属性选取方法：当前属性对于预测精度不再有明显贡献（数据表</a:t>
            </a:r>
            <a:r>
              <a:rPr lang="en-US" altLang="zh-CN" dirty="0"/>
              <a:t>/</a:t>
            </a:r>
            <a:r>
              <a:rPr lang="zh-CN" altLang="en-US" dirty="0"/>
              <a:t>散点图）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8513DC-8242-7043-9A2F-D689611C1C8B}"/>
              </a:ext>
            </a:extLst>
          </p:cNvPr>
          <p:cNvSpPr txBox="1"/>
          <p:nvPr/>
        </p:nvSpPr>
        <p:spPr>
          <a:xfrm>
            <a:off x="9319260" y="5861149"/>
            <a:ext cx="24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</a:rPr>
              <a:t>前</a:t>
            </a:r>
            <a:r>
              <a:rPr lang="en-US" altLang="zh-CN" sz="1200" b="1" dirty="0">
                <a:solidFill>
                  <a:srgbClr val="C00000"/>
                </a:solidFill>
              </a:rPr>
              <a:t>n</a:t>
            </a:r>
            <a:r>
              <a:rPr lang="zh-CN" altLang="en-US" sz="1200" b="1" dirty="0">
                <a:solidFill>
                  <a:srgbClr val="C00000"/>
                </a:solidFill>
              </a:rPr>
              <a:t>行属性，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r>
              <a:rPr lang="en-US" altLang="zh-CN" sz="1200" b="1" dirty="0">
                <a:solidFill>
                  <a:srgbClr val="C00000"/>
                </a:solidFill>
              </a:rPr>
              <a:t>n</a:t>
            </a:r>
            <a:r>
              <a:rPr lang="zh-CN" altLang="en-US" sz="1200" b="1" dirty="0">
                <a:solidFill>
                  <a:srgbClr val="C00000"/>
                </a:solidFill>
              </a:rPr>
              <a:t>为当前属性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597573-8B65-3A3C-C2FD-F08A3501A7CE}"/>
              </a:ext>
            </a:extLst>
          </p:cNvPr>
          <p:cNvSpPr/>
          <p:nvPr/>
        </p:nvSpPr>
        <p:spPr>
          <a:xfrm>
            <a:off x="1767840" y="5974080"/>
            <a:ext cx="1402080" cy="1981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3B5B43-0293-BC2B-C750-BC409A0A6A3A}"/>
              </a:ext>
            </a:extLst>
          </p:cNvPr>
          <p:cNvSpPr/>
          <p:nvPr/>
        </p:nvSpPr>
        <p:spPr>
          <a:xfrm>
            <a:off x="7696200" y="5974080"/>
            <a:ext cx="1363980" cy="1981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8130774-0F0E-0864-77C5-BE78686E03BB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37871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145DEC-7B5D-5D02-106E-86DBDB21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298" y="1714502"/>
            <a:ext cx="5479677" cy="480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B3AF06-4241-968E-2E87-D579674C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7" y="1714501"/>
            <a:ext cx="5610783" cy="48082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8BE415-F9C2-8E89-1BEF-D14342FB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17" y="1714500"/>
            <a:ext cx="5610783" cy="48082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67642F-8B76-906B-4F09-61BAE2ABC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97" y="1714500"/>
            <a:ext cx="5479677" cy="48082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E727719-E776-FEE8-AC18-2F19B0B44B64}"/>
              </a:ext>
            </a:extLst>
          </p:cNvPr>
          <p:cNvSpPr txBox="1"/>
          <p:nvPr/>
        </p:nvSpPr>
        <p:spPr>
          <a:xfrm>
            <a:off x="477034" y="732971"/>
            <a:ext cx="1123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随机森林：非线性变换后的曲线预测精度没有明显提升，因此考虑计算成本，曲线数量少时，推荐使用非线性变换，否则随机森林可以不使用非线性变换功能。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随机森林：与线性回归相比，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预测精度高，泛化性低（数据量限制）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3355AF-7152-267F-8C96-77152D104B04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</p:spTree>
    <p:extLst>
      <p:ext uri="{BB962C8B-B14F-4D97-AF65-F5344CB8AC3E}">
        <p14:creationId xmlns:p14="http://schemas.microsoft.com/office/powerpoint/2010/main" val="2622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739A69-AE9B-93C5-D655-C6EB470C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75" y="1402080"/>
            <a:ext cx="5161205" cy="49453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86133E4-F5BE-89FF-EED4-FBBF82E163A3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E34FDC-197B-1CCC-57E5-137BA596C29C}"/>
              </a:ext>
            </a:extLst>
          </p:cNvPr>
          <p:cNvSpPr txBox="1"/>
          <p:nvPr/>
        </p:nvSpPr>
        <p:spPr>
          <a:xfrm>
            <a:off x="355675" y="853760"/>
            <a:ext cx="1001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深度学习：卷积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长短时记忆，计算速度相比机器学习较慢，依赖于大量数据，建议薄层预测使用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BF15F32-35E6-71A1-C7BF-0348F8D2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2080"/>
            <a:ext cx="5565065" cy="494538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26545F-5A75-7827-83C0-79571B8B80DF}"/>
              </a:ext>
            </a:extLst>
          </p:cNvPr>
          <p:cNvSpPr/>
          <p:nvPr/>
        </p:nvSpPr>
        <p:spPr>
          <a:xfrm>
            <a:off x="3985260" y="6096000"/>
            <a:ext cx="495300" cy="1752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6AE706-F457-E1A5-D8AC-7CF714048CAF}"/>
              </a:ext>
            </a:extLst>
          </p:cNvPr>
          <p:cNvSpPr txBox="1"/>
          <p:nvPr/>
        </p:nvSpPr>
        <p:spPr>
          <a:xfrm>
            <a:off x="4632960" y="1805940"/>
            <a:ext cx="1112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卷积核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8AF185-A09E-D1B3-09DD-69BDBC6F99A8}"/>
              </a:ext>
            </a:extLst>
          </p:cNvPr>
          <p:cNvSpPr txBox="1"/>
          <p:nvPr/>
        </p:nvSpPr>
        <p:spPr>
          <a:xfrm>
            <a:off x="4632960" y="2082939"/>
            <a:ext cx="883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神经元</a:t>
            </a:r>
          </a:p>
        </p:txBody>
      </p:sp>
    </p:spTree>
    <p:extLst>
      <p:ext uri="{BB962C8B-B14F-4D97-AF65-F5344CB8AC3E}">
        <p14:creationId xmlns:p14="http://schemas.microsoft.com/office/powerpoint/2010/main" val="91487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802642" y="2272227"/>
            <a:ext cx="2773458" cy="2773458"/>
            <a:chOff x="1071174" y="1449647"/>
            <a:chExt cx="373017" cy="373017"/>
          </a:xfrm>
        </p:grpSpPr>
        <p:sp>
          <p:nvSpPr>
            <p:cNvPr id="36" name="椭圆 35"/>
            <p:cNvSpPr/>
            <p:nvPr/>
          </p:nvSpPr>
          <p:spPr>
            <a:xfrm>
              <a:off x="1071174" y="1449647"/>
              <a:ext cx="373017" cy="373017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121721" y="1496813"/>
              <a:ext cx="271835" cy="271835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822" y="1545339"/>
              <a:ext cx="181633" cy="181633"/>
            </a:xfrm>
            <a:prstGeom prst="ellipse">
              <a:avLst/>
            </a:prstGeom>
            <a:solidFill>
              <a:srgbClr val="011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708197" y="3593928"/>
            <a:ext cx="99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30555" y="3176825"/>
            <a:ext cx="37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CONTENES</a:t>
            </a:r>
            <a:endParaRPr kumimoji="1"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925" y="1054612"/>
            <a:ext cx="4628971" cy="5157755"/>
            <a:chOff x="366464" y="1376609"/>
            <a:chExt cx="3683949" cy="4104780"/>
          </a:xfrm>
        </p:grpSpPr>
        <p:sp>
          <p:nvSpPr>
            <p:cNvPr id="42" name="椭圆 41"/>
            <p:cNvSpPr/>
            <p:nvPr/>
          </p:nvSpPr>
          <p:spPr>
            <a:xfrm>
              <a:off x="366464" y="1376609"/>
              <a:ext cx="3683949" cy="4104780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466635" y="1973800"/>
              <a:ext cx="3108886" cy="2910399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>
                      <a:alpha val="64506"/>
                    </a:srgbClr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4" name="椭圆 43"/>
          <p:cNvSpPr/>
          <p:nvPr>
            <p:custDataLst>
              <p:tags r:id="rId1"/>
            </p:custDataLst>
          </p:nvPr>
        </p:nvSpPr>
        <p:spPr>
          <a:xfrm>
            <a:off x="3498202" y="1251778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>
            <p:custDataLst>
              <p:tags r:id="rId2"/>
            </p:custDataLst>
          </p:nvPr>
        </p:nvSpPr>
        <p:spPr>
          <a:xfrm>
            <a:off x="4189341" y="2345800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/>
          <p:cNvSpPr/>
          <p:nvPr>
            <p:custDataLst>
              <p:tags r:id="rId3"/>
            </p:custDataLst>
          </p:nvPr>
        </p:nvSpPr>
        <p:spPr>
          <a:xfrm>
            <a:off x="3582112" y="5164273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>
            <p:custDataLst>
              <p:tags r:id="rId4"/>
            </p:custDataLst>
          </p:nvPr>
        </p:nvGrpSpPr>
        <p:grpSpPr>
          <a:xfrm>
            <a:off x="4828763" y="1270624"/>
            <a:ext cx="5992836" cy="646331"/>
            <a:chOff x="5013878" y="1941341"/>
            <a:chExt cx="5992836" cy="3605963"/>
          </a:xfrm>
        </p:grpSpPr>
        <p:sp>
          <p:nvSpPr>
            <p:cNvPr id="48" name="圆角矩形 4"/>
            <p:cNvSpPr/>
            <p:nvPr>
              <p:custDataLst>
                <p:tags r:id="rId22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9" name="圆角矩形 8"/>
            <p:cNvSpPr/>
            <p:nvPr>
              <p:custDataLst>
                <p:tags r:id="rId23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0" name="组合 49"/>
          <p:cNvGrpSpPr/>
          <p:nvPr>
            <p:custDataLst>
              <p:tags r:id="rId5"/>
            </p:custDataLst>
          </p:nvPr>
        </p:nvGrpSpPr>
        <p:grpSpPr>
          <a:xfrm>
            <a:off x="5204780" y="2374709"/>
            <a:ext cx="5992836" cy="646331"/>
            <a:chOff x="5013878" y="1941341"/>
            <a:chExt cx="5992836" cy="3605963"/>
          </a:xfrm>
        </p:grpSpPr>
        <p:sp>
          <p:nvSpPr>
            <p:cNvPr id="51" name="圆角矩形 11"/>
            <p:cNvSpPr/>
            <p:nvPr>
              <p:custDataLst>
                <p:tags r:id="rId20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12"/>
            <p:cNvSpPr/>
            <p:nvPr>
              <p:custDataLst>
                <p:tags r:id="rId21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828763" y="5306726"/>
            <a:ext cx="5992836" cy="646331"/>
            <a:chOff x="4830104" y="5313076"/>
            <a:chExt cx="5992836" cy="646331"/>
          </a:xfrm>
        </p:grpSpPr>
        <p:grpSp>
          <p:nvGrpSpPr>
            <p:cNvPr id="56" name="组合 55"/>
            <p:cNvGrpSpPr/>
            <p:nvPr>
              <p:custDataLst>
                <p:tags r:id="rId16"/>
              </p:custDataLst>
            </p:nvPr>
          </p:nvGrpSpPr>
          <p:grpSpPr>
            <a:xfrm>
              <a:off x="4830104" y="5313076"/>
              <a:ext cx="5992836" cy="646331"/>
              <a:chOff x="5013878" y="1941341"/>
              <a:chExt cx="5992836" cy="3605963"/>
            </a:xfrm>
          </p:grpSpPr>
          <p:sp>
            <p:nvSpPr>
              <p:cNvPr id="58" name="圆角矩形 14"/>
              <p:cNvSpPr/>
              <p:nvPr>
                <p:custDataLst>
                  <p:tags r:id="rId18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9" name="圆角矩形 15"/>
              <p:cNvSpPr/>
              <p:nvPr>
                <p:custDataLst>
                  <p:tags r:id="rId19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57" name="文本框 56"/>
            <p:cNvSpPr txBox="1"/>
            <p:nvPr>
              <p:custDataLst>
                <p:tags r:id="rId17"/>
              </p:custDataLst>
            </p:nvPr>
          </p:nvSpPr>
          <p:spPr>
            <a:xfrm>
              <a:off x="5607007" y="5343438"/>
              <a:ext cx="4622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3200" b="1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小结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933127" y="3412265"/>
            <a:ext cx="4536141" cy="473770"/>
            <a:chOff x="5302151" y="3706395"/>
            <a:chExt cx="5992836" cy="646331"/>
          </a:xfrm>
        </p:grpSpPr>
        <p:grpSp>
          <p:nvGrpSpPr>
            <p:cNvPr id="61" name="组合 60"/>
            <p:cNvGrpSpPr/>
            <p:nvPr>
              <p:custDataLst>
                <p:tags r:id="rId12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3" name="圆角矩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13878" y="1941341"/>
                <a:ext cx="5992836" cy="36013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4" name="圆角矩形 1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013878" y="1945976"/>
                <a:ext cx="5992836" cy="36013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62" name="文本框 61"/>
            <p:cNvSpPr txBox="1"/>
            <p:nvPr>
              <p:custDataLst>
                <p:tags r:id="rId13"/>
              </p:custDataLst>
            </p:nvPr>
          </p:nvSpPr>
          <p:spPr>
            <a:xfrm>
              <a:off x="5411357" y="3753926"/>
              <a:ext cx="5743499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000" b="1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关键技术</a:t>
              </a:r>
              <a:endParaRPr lang="en-US" altLang="zh-CN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829013" y="4336574"/>
            <a:ext cx="4536141" cy="473770"/>
            <a:chOff x="5302151" y="3706395"/>
            <a:chExt cx="5992836" cy="646331"/>
          </a:xfrm>
        </p:grpSpPr>
        <p:grpSp>
          <p:nvGrpSpPr>
            <p:cNvPr id="66" name="组合 65"/>
            <p:cNvGrpSpPr/>
            <p:nvPr>
              <p:custDataLst>
                <p:tags r:id="rId8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8" name="圆角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  <p:sp>
            <p:nvSpPr>
              <p:cNvPr id="69" name="圆角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</p:grpSp>
        <p:sp>
          <p:nvSpPr>
            <p:cNvPr id="67" name="文本框 66"/>
            <p:cNvSpPr txBox="1"/>
            <p:nvPr>
              <p:custDataLst>
                <p:tags r:id="rId9"/>
              </p:custDataLst>
            </p:nvPr>
          </p:nvSpPr>
          <p:spPr>
            <a:xfrm>
              <a:off x="6181221" y="3753926"/>
              <a:ext cx="4782164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操作解析</a:t>
              </a:r>
            </a:p>
          </p:txBody>
        </p:sp>
      </p:grpSp>
      <p:sp>
        <p:nvSpPr>
          <p:cNvPr id="71" name="文本框 70"/>
          <p:cNvSpPr txBox="1"/>
          <p:nvPr>
            <p:custDataLst>
              <p:tags r:id="rId6"/>
            </p:custDataLst>
          </p:nvPr>
        </p:nvSpPr>
        <p:spPr>
          <a:xfrm>
            <a:off x="5313102" y="2424194"/>
            <a:ext cx="537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智能测井曲线预测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B5AFC1-53EF-F04D-8550-F9A528C1E8C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16843" y="1294407"/>
            <a:ext cx="196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0A61E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研究背景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00BCD3A-CBCC-93FA-C7E6-882B0C14EF95}"/>
              </a:ext>
            </a:extLst>
          </p:cNvPr>
          <p:cNvGrpSpPr/>
          <p:nvPr/>
        </p:nvGrpSpPr>
        <p:grpSpPr>
          <a:xfrm>
            <a:off x="840759" y="1600200"/>
            <a:ext cx="9580842" cy="4998720"/>
            <a:chOff x="1305579" y="0"/>
            <a:chExt cx="9580842" cy="669798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FBE575F-11D7-CD0B-7BDC-573B16E8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555"/>
            <a:stretch>
              <a:fillRect/>
            </a:stretch>
          </p:blipFill>
          <p:spPr>
            <a:xfrm>
              <a:off x="1305579" y="0"/>
              <a:ext cx="9580842" cy="668274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7FC3B1E-1B9A-BE18-41D1-20B7A57C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5360" y="175260"/>
              <a:ext cx="2400300" cy="652272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78F3A12-0E54-6652-52A1-F8181B3F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4700" y="160020"/>
              <a:ext cx="2575560" cy="652272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6F5E87-24D1-D1E4-7953-0BD0D9CF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0259" y="182880"/>
              <a:ext cx="1186161" cy="649986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2A3038B-68C9-B957-2814-6A487A514165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操作解析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E5AD66-1DC0-B501-A75E-430EA96CC6C3}"/>
              </a:ext>
            </a:extLst>
          </p:cNvPr>
          <p:cNvSpPr txBox="1"/>
          <p:nvPr/>
        </p:nvSpPr>
        <p:spPr>
          <a:xfrm>
            <a:off x="840758" y="975411"/>
            <a:ext cx="1037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不同方法预测结果对比：随机森林与深度学习相当，其次线性回归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非线性变换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E41A11C-1679-1FA9-3577-BD09A2325AF1}"/>
              </a:ext>
            </a:extLst>
          </p:cNvPr>
          <p:cNvSpPr txBox="1"/>
          <p:nvPr/>
        </p:nvSpPr>
        <p:spPr>
          <a:xfrm>
            <a:off x="1226820" y="1719623"/>
            <a:ext cx="1562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D12C89-0F62-1439-2909-A638869F5BB2}"/>
              </a:ext>
            </a:extLst>
          </p:cNvPr>
          <p:cNvSpPr txBox="1"/>
          <p:nvPr/>
        </p:nvSpPr>
        <p:spPr>
          <a:xfrm>
            <a:off x="1226820" y="1998074"/>
            <a:ext cx="1562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单属性预测横波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A1E96E-3EA1-964A-001F-30AEFE605301}"/>
              </a:ext>
            </a:extLst>
          </p:cNvPr>
          <p:cNvSpPr txBox="1"/>
          <p:nvPr/>
        </p:nvSpPr>
        <p:spPr>
          <a:xfrm>
            <a:off x="2741281" y="1682537"/>
            <a:ext cx="1562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233E58-D138-FC59-4E25-9DB9811B596C}"/>
              </a:ext>
            </a:extLst>
          </p:cNvPr>
          <p:cNvSpPr txBox="1"/>
          <p:nvPr/>
        </p:nvSpPr>
        <p:spPr>
          <a:xfrm>
            <a:off x="2806079" y="1927990"/>
            <a:ext cx="1480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单属性</a:t>
            </a:r>
            <a:r>
              <a:rPr lang="en-US" altLang="zh-CN" sz="1200" b="1" dirty="0">
                <a:solidFill>
                  <a:srgbClr val="A20000"/>
                </a:solidFill>
              </a:rPr>
              <a:t>+</a:t>
            </a:r>
            <a:r>
              <a:rPr lang="zh-CN" altLang="en-US" sz="1200" b="1" dirty="0">
                <a:solidFill>
                  <a:srgbClr val="A20000"/>
                </a:solidFill>
              </a:rPr>
              <a:t>变换预测横波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949B49-766D-D6F8-38D8-D721D9CB0D0B}"/>
              </a:ext>
            </a:extLst>
          </p:cNvPr>
          <p:cNvSpPr txBox="1"/>
          <p:nvPr/>
        </p:nvSpPr>
        <p:spPr>
          <a:xfrm>
            <a:off x="4084320" y="1654554"/>
            <a:ext cx="1562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880002-6206-1CBA-D876-124D3B74CEF9}"/>
              </a:ext>
            </a:extLst>
          </p:cNvPr>
          <p:cNvSpPr txBox="1"/>
          <p:nvPr/>
        </p:nvSpPr>
        <p:spPr>
          <a:xfrm>
            <a:off x="4286221" y="1901619"/>
            <a:ext cx="12087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随机森林</a:t>
            </a:r>
            <a:r>
              <a:rPr lang="en-US" altLang="zh-CN" sz="1200" b="1" dirty="0">
                <a:solidFill>
                  <a:srgbClr val="A20000"/>
                </a:solidFill>
              </a:rPr>
              <a:t>+</a:t>
            </a:r>
            <a:r>
              <a:rPr lang="zh-CN" altLang="en-US" sz="1200" b="1" dirty="0">
                <a:solidFill>
                  <a:srgbClr val="A20000"/>
                </a:solidFill>
              </a:rPr>
              <a:t>变换预测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CC84FE6-45BD-99D9-E0A9-4A2ACCE5A494}"/>
              </a:ext>
            </a:extLst>
          </p:cNvPr>
          <p:cNvSpPr txBox="1"/>
          <p:nvPr/>
        </p:nvSpPr>
        <p:spPr>
          <a:xfrm>
            <a:off x="5383910" y="1638950"/>
            <a:ext cx="12941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EDB28AF-C6F2-6AD7-5E39-443F2F70B5C1}"/>
              </a:ext>
            </a:extLst>
          </p:cNvPr>
          <p:cNvSpPr txBox="1"/>
          <p:nvPr/>
        </p:nvSpPr>
        <p:spPr>
          <a:xfrm>
            <a:off x="6720840" y="1858122"/>
            <a:ext cx="11468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线性回归</a:t>
            </a:r>
            <a:r>
              <a:rPr lang="en-US" altLang="zh-CN" sz="1200" b="1" dirty="0">
                <a:solidFill>
                  <a:srgbClr val="A20000"/>
                </a:solidFill>
              </a:rPr>
              <a:t>+</a:t>
            </a:r>
            <a:r>
              <a:rPr lang="zh-CN" altLang="en-US" sz="1200" b="1" dirty="0">
                <a:solidFill>
                  <a:srgbClr val="A20000"/>
                </a:solidFill>
              </a:rPr>
              <a:t>变换预测横波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96EF5EE-51FD-5B70-B862-6D34296B8185}"/>
              </a:ext>
            </a:extLst>
          </p:cNvPr>
          <p:cNvSpPr txBox="1"/>
          <p:nvPr/>
        </p:nvSpPr>
        <p:spPr>
          <a:xfrm>
            <a:off x="6659880" y="1654204"/>
            <a:ext cx="11742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040A8A9-06FC-FCE5-94FF-AEC608F13536}"/>
              </a:ext>
            </a:extLst>
          </p:cNvPr>
          <p:cNvSpPr txBox="1"/>
          <p:nvPr/>
        </p:nvSpPr>
        <p:spPr>
          <a:xfrm>
            <a:off x="5495327" y="1977069"/>
            <a:ext cx="12941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随机森林预测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29C6899-3C0E-121B-EACB-130C6113C83B}"/>
              </a:ext>
            </a:extLst>
          </p:cNvPr>
          <p:cNvSpPr txBox="1"/>
          <p:nvPr/>
        </p:nvSpPr>
        <p:spPr>
          <a:xfrm>
            <a:off x="7885393" y="1636453"/>
            <a:ext cx="13797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A32F80-8733-BBC2-DF71-5F39C2F37B16}"/>
              </a:ext>
            </a:extLst>
          </p:cNvPr>
          <p:cNvSpPr txBox="1"/>
          <p:nvPr/>
        </p:nvSpPr>
        <p:spPr>
          <a:xfrm>
            <a:off x="7915654" y="1963775"/>
            <a:ext cx="12941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线性回归预测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95FC9FA-F0A2-F4A5-7928-28B8BAE39AD8}"/>
              </a:ext>
            </a:extLst>
          </p:cNvPr>
          <p:cNvSpPr txBox="1"/>
          <p:nvPr/>
        </p:nvSpPr>
        <p:spPr>
          <a:xfrm>
            <a:off x="9246184" y="1662356"/>
            <a:ext cx="12941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308A8"/>
                </a:solidFill>
              </a:rPr>
              <a:t>实测横波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8D71047-8A20-B861-563F-B7DB82BDD4D8}"/>
              </a:ext>
            </a:extLst>
          </p:cNvPr>
          <p:cNvSpPr txBox="1"/>
          <p:nvPr/>
        </p:nvSpPr>
        <p:spPr>
          <a:xfrm>
            <a:off x="9209805" y="1977069"/>
            <a:ext cx="12941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A20000"/>
                </a:solidFill>
              </a:rPr>
              <a:t>深度学习预测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41181C-DEC1-4AAF-8319-F58076FC6C5A}"/>
              </a:ext>
            </a:extLst>
          </p:cNvPr>
          <p:cNvSpPr/>
          <p:nvPr/>
        </p:nvSpPr>
        <p:spPr>
          <a:xfrm>
            <a:off x="635000" y="3639715"/>
            <a:ext cx="1007745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982FBE-9885-6A85-0D23-855BBF83D48F}"/>
              </a:ext>
            </a:extLst>
          </p:cNvPr>
          <p:cNvSpPr/>
          <p:nvPr/>
        </p:nvSpPr>
        <p:spPr>
          <a:xfrm>
            <a:off x="592455" y="4716173"/>
            <a:ext cx="10077450" cy="736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0C2BC-DAAB-C6B2-75C2-FDECBD6D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1218D18D-C859-9228-82A7-DE378A5E6F2A}"/>
              </a:ext>
            </a:extLst>
          </p:cNvPr>
          <p:cNvGrpSpPr/>
          <p:nvPr/>
        </p:nvGrpSpPr>
        <p:grpSpPr>
          <a:xfrm>
            <a:off x="802642" y="2272227"/>
            <a:ext cx="2773458" cy="2773458"/>
            <a:chOff x="1071174" y="1449647"/>
            <a:chExt cx="373017" cy="373017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8C96CA3-7FAD-9FBA-D9C5-03DFA3FEAEA4}"/>
                </a:ext>
              </a:extLst>
            </p:cNvPr>
            <p:cNvSpPr/>
            <p:nvPr/>
          </p:nvSpPr>
          <p:spPr>
            <a:xfrm>
              <a:off x="1071174" y="1449647"/>
              <a:ext cx="373017" cy="373017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4266D57-7F37-6F97-5BAF-9B78375FBCE9}"/>
                </a:ext>
              </a:extLst>
            </p:cNvPr>
            <p:cNvSpPr/>
            <p:nvPr/>
          </p:nvSpPr>
          <p:spPr>
            <a:xfrm>
              <a:off x="1121721" y="1496813"/>
              <a:ext cx="271835" cy="271835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E77E9A2-BBAE-05D0-C118-9865A1187057}"/>
                </a:ext>
              </a:extLst>
            </p:cNvPr>
            <p:cNvSpPr/>
            <p:nvPr/>
          </p:nvSpPr>
          <p:spPr>
            <a:xfrm>
              <a:off x="1166822" y="1545339"/>
              <a:ext cx="181633" cy="181633"/>
            </a:xfrm>
            <a:prstGeom prst="ellipse">
              <a:avLst/>
            </a:prstGeom>
            <a:solidFill>
              <a:srgbClr val="011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B345FEDC-60DF-DACF-E53A-C55D2168E564}"/>
              </a:ext>
            </a:extLst>
          </p:cNvPr>
          <p:cNvSpPr txBox="1"/>
          <p:nvPr/>
        </p:nvSpPr>
        <p:spPr>
          <a:xfrm>
            <a:off x="1708197" y="3593928"/>
            <a:ext cx="99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8D425F0-99B2-C461-4A9B-D3DCDB157462}"/>
              </a:ext>
            </a:extLst>
          </p:cNvPr>
          <p:cNvSpPr txBox="1"/>
          <p:nvPr/>
        </p:nvSpPr>
        <p:spPr>
          <a:xfrm>
            <a:off x="330555" y="3176825"/>
            <a:ext cx="37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CONTENES</a:t>
            </a:r>
            <a:endParaRPr kumimoji="1"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8CBE442-D01D-958F-6ECD-15FD1D3F8B30}"/>
              </a:ext>
            </a:extLst>
          </p:cNvPr>
          <p:cNvGrpSpPr/>
          <p:nvPr/>
        </p:nvGrpSpPr>
        <p:grpSpPr>
          <a:xfrm>
            <a:off x="73925" y="1054612"/>
            <a:ext cx="4628971" cy="5157755"/>
            <a:chOff x="366464" y="1376609"/>
            <a:chExt cx="3683949" cy="410478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67629EF0-2C7B-2E82-012F-F2E342DA46C6}"/>
                </a:ext>
              </a:extLst>
            </p:cNvPr>
            <p:cNvSpPr/>
            <p:nvPr/>
          </p:nvSpPr>
          <p:spPr>
            <a:xfrm>
              <a:off x="366464" y="1376609"/>
              <a:ext cx="3683949" cy="4104780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C2BB594-21C9-8FC3-CD27-83F38193DDB5}"/>
                </a:ext>
              </a:extLst>
            </p:cNvPr>
            <p:cNvSpPr/>
            <p:nvPr/>
          </p:nvSpPr>
          <p:spPr>
            <a:xfrm>
              <a:off x="466635" y="1973800"/>
              <a:ext cx="3108886" cy="2910399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>
                      <a:alpha val="64506"/>
                    </a:srgbClr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id="{8E33D53D-C787-658D-BA36-B5065056C1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98202" y="1251778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9B4AF604-F531-9B07-A7A0-8530221A3ED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89341" y="2345800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68ABFE95-BEE9-B215-DD9F-CB4090916F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82112" y="5164273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0497DA3-C06C-A947-1420-5950DFE9780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828763" y="1270624"/>
            <a:ext cx="5992836" cy="646331"/>
            <a:chOff x="5013878" y="1941341"/>
            <a:chExt cx="5992836" cy="3605963"/>
          </a:xfrm>
        </p:grpSpPr>
        <p:sp>
          <p:nvSpPr>
            <p:cNvPr id="48" name="圆角矩形 4">
              <a:extLst>
                <a:ext uri="{FF2B5EF4-FFF2-40B4-BE49-F238E27FC236}">
                  <a16:creationId xmlns:a16="http://schemas.microsoft.com/office/drawing/2014/main" id="{A95C2F09-1AC1-1DBB-2AF4-A1214DF4BCA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9" name="圆角矩形 8">
              <a:extLst>
                <a:ext uri="{FF2B5EF4-FFF2-40B4-BE49-F238E27FC236}">
                  <a16:creationId xmlns:a16="http://schemas.microsoft.com/office/drawing/2014/main" id="{327794D0-94E8-6AA9-94B0-EF4F87D952B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934B675B-C75E-8BD3-4025-CD35DA0900F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780" y="2374709"/>
            <a:ext cx="5992836" cy="646331"/>
            <a:chOff x="5013878" y="1941341"/>
            <a:chExt cx="5992836" cy="3605963"/>
          </a:xfrm>
        </p:grpSpPr>
        <p:sp>
          <p:nvSpPr>
            <p:cNvPr id="51" name="圆角矩形 11">
              <a:extLst>
                <a:ext uri="{FF2B5EF4-FFF2-40B4-BE49-F238E27FC236}">
                  <a16:creationId xmlns:a16="http://schemas.microsoft.com/office/drawing/2014/main" id="{C2C24AD7-C3CB-538B-0B52-E80EBCFF81B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12">
              <a:extLst>
                <a:ext uri="{FF2B5EF4-FFF2-40B4-BE49-F238E27FC236}">
                  <a16:creationId xmlns:a16="http://schemas.microsoft.com/office/drawing/2014/main" id="{F53DC634-F1B2-E143-A233-0E98703B735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02325A6-C398-EAD4-6827-CA49DF8FB6FA}"/>
              </a:ext>
            </a:extLst>
          </p:cNvPr>
          <p:cNvGrpSpPr/>
          <p:nvPr/>
        </p:nvGrpSpPr>
        <p:grpSpPr>
          <a:xfrm>
            <a:off x="4828763" y="5306726"/>
            <a:ext cx="5992836" cy="646331"/>
            <a:chOff x="4830104" y="5313076"/>
            <a:chExt cx="5992836" cy="646331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126ACED1-5A6F-38B7-3D94-B68F09E7388C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4830104" y="5313076"/>
              <a:ext cx="5992836" cy="646331"/>
              <a:chOff x="5013878" y="1941341"/>
              <a:chExt cx="5992836" cy="3605963"/>
            </a:xfrm>
          </p:grpSpPr>
          <p:sp>
            <p:nvSpPr>
              <p:cNvPr id="58" name="圆角矩形 14">
                <a:extLst>
                  <a:ext uri="{FF2B5EF4-FFF2-40B4-BE49-F238E27FC236}">
                    <a16:creationId xmlns:a16="http://schemas.microsoft.com/office/drawing/2014/main" id="{079CD73C-AD81-A68A-F4B1-372AB8B42C8D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9" name="圆角矩形 15">
                <a:extLst>
                  <a:ext uri="{FF2B5EF4-FFF2-40B4-BE49-F238E27FC236}">
                    <a16:creationId xmlns:a16="http://schemas.microsoft.com/office/drawing/2014/main" id="{ADB04D67-720A-DFE6-15FF-A7063436204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A266BCFB-371E-428C-ADD9-0CC14208A7D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607007" y="5343438"/>
              <a:ext cx="4622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3200" b="1">
                  <a:solidFill>
                    <a:srgbClr val="0A61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小结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A664EF4-986F-C0B7-EB9F-D702B6356FA9}"/>
              </a:ext>
            </a:extLst>
          </p:cNvPr>
          <p:cNvGrpSpPr/>
          <p:nvPr/>
        </p:nvGrpSpPr>
        <p:grpSpPr>
          <a:xfrm>
            <a:off x="5829013" y="3403230"/>
            <a:ext cx="4536141" cy="473770"/>
            <a:chOff x="5302151" y="3706395"/>
            <a:chExt cx="5992836" cy="646331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0EFE995-F794-39EA-CCBB-5ED2DDEF5D20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3" name="圆角矩形 11">
                <a:extLst>
                  <a:ext uri="{FF2B5EF4-FFF2-40B4-BE49-F238E27FC236}">
                    <a16:creationId xmlns:a16="http://schemas.microsoft.com/office/drawing/2014/main" id="{100F9E2C-FE75-C928-20E6-325984D163C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4" name="圆角矩形 12">
                <a:extLst>
                  <a:ext uri="{FF2B5EF4-FFF2-40B4-BE49-F238E27FC236}">
                    <a16:creationId xmlns:a16="http://schemas.microsoft.com/office/drawing/2014/main" id="{75FEF8CF-F21D-E1A9-F6C4-5CFD1F4D87EA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DB2BD6DC-0BCC-BA1B-9CD7-E46ABED5E0AF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411357" y="3753926"/>
              <a:ext cx="5743499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000" b="1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关键技术</a:t>
              </a:r>
              <a:endParaRPr lang="en-US" altLang="zh-CN" dirty="0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456CAA0-2A05-8284-BF9F-49AFB8E85B03}"/>
              </a:ext>
            </a:extLst>
          </p:cNvPr>
          <p:cNvGrpSpPr/>
          <p:nvPr/>
        </p:nvGrpSpPr>
        <p:grpSpPr>
          <a:xfrm>
            <a:off x="5817308" y="4201810"/>
            <a:ext cx="4536141" cy="473770"/>
            <a:chOff x="5302151" y="3706395"/>
            <a:chExt cx="5992836" cy="646331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2B461EF1-0FD5-CC95-622D-2AEFF21E5313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8" name="圆角矩形 11">
                <a:extLst>
                  <a:ext uri="{FF2B5EF4-FFF2-40B4-BE49-F238E27FC236}">
                    <a16:creationId xmlns:a16="http://schemas.microsoft.com/office/drawing/2014/main" id="{2D676E54-EC47-87E6-D06B-BBD0E3AD2EA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  <p:sp>
            <p:nvSpPr>
              <p:cNvPr id="69" name="圆角矩形 12">
                <a:extLst>
                  <a:ext uri="{FF2B5EF4-FFF2-40B4-BE49-F238E27FC236}">
                    <a16:creationId xmlns:a16="http://schemas.microsoft.com/office/drawing/2014/main" id="{8161CF50-DA43-C0AA-7005-E1BE846681C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55AAF88A-5CC4-14F3-0F0D-FB6D3DBA501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181221" y="3753926"/>
              <a:ext cx="4346455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操作解析</a:t>
              </a: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972C00A6-BC52-7969-6C3E-BA23B792C19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13102" y="2424194"/>
            <a:ext cx="537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智能测井曲线预测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E09D6E-0511-8AAD-2BA2-9D440AFD02A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16843" y="1294407"/>
            <a:ext cx="196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57406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32E45EE-4228-0C77-0A2A-4AF39E572E80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小结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1E64CFD2-B5BD-2111-55B8-5942EE5A9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656633"/>
              </p:ext>
            </p:extLst>
          </p:nvPr>
        </p:nvGraphicFramePr>
        <p:xfrm>
          <a:off x="1896745" y="1685924"/>
          <a:ext cx="8128000" cy="437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BC526BD6-059E-B34A-42A3-3C8B6CFEB985}"/>
              </a:ext>
            </a:extLst>
          </p:cNvPr>
          <p:cNvSpPr txBox="1"/>
          <p:nvPr/>
        </p:nvSpPr>
        <p:spPr>
          <a:xfrm>
            <a:off x="1295400" y="907907"/>
            <a:ext cx="872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A20000"/>
                </a:solidFill>
              </a:rPr>
              <a:t>Smarter Log </a:t>
            </a:r>
            <a:r>
              <a:rPr lang="zh-CN" altLang="en-US" sz="2400" b="1" dirty="0">
                <a:solidFill>
                  <a:srgbClr val="A20000"/>
                </a:solidFill>
              </a:rPr>
              <a:t>模块实现横波测井曲线（也适用其他曲线）预测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D672E7-27B3-8525-AEAA-40ADDA440268}"/>
              </a:ext>
            </a:extLst>
          </p:cNvPr>
          <p:cNvSpPr txBox="1"/>
          <p:nvPr/>
        </p:nvSpPr>
        <p:spPr>
          <a:xfrm>
            <a:off x="2286277" y="6227932"/>
            <a:ext cx="7738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综合数据规模、问题复杂度、精度要求、资源限制，选择合适模型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63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008" y="2666012"/>
            <a:ext cx="3731133" cy="31798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9762" y="771919"/>
            <a:ext cx="11040979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测井资料解释得到的岩性、物性和含油性是评估储层产能和工业价值的可靠依据，但是地层响应微弱、影响因素多、数据不确定性大、信噪比低、油气判识与储层参数预测难。</a:t>
            </a:r>
            <a:r>
              <a:rPr lang="zh-CN" altLang="en-US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人工智能技术提高数据可信度，显著提高运算效率，提升解释符合率。</a:t>
            </a:r>
          </a:p>
        </p:txBody>
      </p:sp>
      <p:sp>
        <p:nvSpPr>
          <p:cNvPr id="7" name="文本框 6"/>
          <p:cNvSpPr txBox="1"/>
          <p:nvPr/>
        </p:nvSpPr>
        <p:spPr bwMode="auto">
          <a:xfrm>
            <a:off x="1065530" y="5872480"/>
            <a:ext cx="448246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rtlCol="0">
            <a:spAutoFit/>
          </a:bodyPr>
          <a:lstStyle/>
          <a:p>
            <a:pPr marL="0" algn="ctr">
              <a:spcBef>
                <a:spcPts val="600"/>
              </a:spcBef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常规模型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+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经验知识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  <a:sym typeface="Wingdings" panose="05000000000000000000" pitchFamily="2" charset="2"/>
            </a:endParaRPr>
          </a:p>
          <a:p>
            <a:pPr marL="0" algn="ctr">
              <a:spcBef>
                <a:spcPts val="600"/>
              </a:spcBef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人工参与多，油气识别难度大，储层参数预测精度低</a:t>
            </a:r>
          </a:p>
        </p:txBody>
      </p:sp>
      <p:sp>
        <p:nvSpPr>
          <p:cNvPr id="8" name="文本框 7"/>
          <p:cNvSpPr txBox="1"/>
          <p:nvPr/>
        </p:nvSpPr>
        <p:spPr bwMode="auto">
          <a:xfrm>
            <a:off x="6564867" y="5894090"/>
            <a:ext cx="3852672" cy="6001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rtlCol="0">
            <a:spAutoFit/>
          </a:bodyPr>
          <a:lstStyle/>
          <a:p>
            <a:pPr marL="0" algn="ctr">
              <a:spcBef>
                <a:spcPts val="600"/>
              </a:spcBef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大数据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+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人工智能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  <a:sym typeface="Wingdings" panose="05000000000000000000" pitchFamily="2" charset="2"/>
            </a:endParaRPr>
          </a:p>
          <a:p>
            <a:pPr marL="0" algn="ctr">
              <a:spcBef>
                <a:spcPts val="600"/>
              </a:spcBef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人工参与少，效率提升、符合率提高</a:t>
            </a:r>
          </a:p>
        </p:txBody>
      </p:sp>
      <p:sp>
        <p:nvSpPr>
          <p:cNvPr id="9" name="右箭头 8"/>
          <p:cNvSpPr/>
          <p:nvPr/>
        </p:nvSpPr>
        <p:spPr>
          <a:xfrm>
            <a:off x="5265713" y="3705088"/>
            <a:ext cx="1469078" cy="707136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734791" y="2630588"/>
            <a:ext cx="4349301" cy="3258188"/>
            <a:chOff x="6530254" y="2534332"/>
            <a:chExt cx="4349301" cy="325818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r="4093"/>
            <a:stretch>
              <a:fillRect/>
            </a:stretch>
          </p:blipFill>
          <p:spPr>
            <a:xfrm>
              <a:off x="7786353" y="2534332"/>
              <a:ext cx="1802816" cy="325818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 bwMode="auto">
            <a:xfrm>
              <a:off x="6530254" y="2534332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测井参数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1</a:t>
              </a:r>
              <a:endPara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endParaRPr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6530254" y="3100976"/>
              <a:ext cx="1197557" cy="5078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ctr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┄</a:t>
              </a: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6530254" y="3675012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测井参数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n</a:t>
              </a:r>
              <a:endPara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endParaRP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6530254" y="4210961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试油数据</a:t>
              </a: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9681997" y="2657653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干层</a:t>
              </a: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9681998" y="3308725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水层</a:t>
              </a:r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9681998" y="3935914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含油气层</a:t>
              </a:r>
            </a:p>
          </p:txBody>
        </p:sp>
        <p:sp>
          <p:nvSpPr>
            <p:cNvPr id="18" name="文本框 17"/>
            <p:cNvSpPr txBox="1"/>
            <p:nvPr/>
          </p:nvSpPr>
          <p:spPr bwMode="auto">
            <a:xfrm>
              <a:off x="9681998" y="4604277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油水同层</a:t>
              </a:r>
            </a:p>
          </p:txBody>
        </p:sp>
        <p:sp>
          <p:nvSpPr>
            <p:cNvPr id="19" name="文本框 18"/>
            <p:cNvSpPr txBox="1"/>
            <p:nvPr/>
          </p:nvSpPr>
          <p:spPr bwMode="auto">
            <a:xfrm>
              <a:off x="9681998" y="5346113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油层</a:t>
              </a:r>
            </a:p>
          </p:txBody>
        </p:sp>
        <p:sp>
          <p:nvSpPr>
            <p:cNvPr id="20" name="文本框 19"/>
            <p:cNvSpPr txBox="1"/>
            <p:nvPr/>
          </p:nvSpPr>
          <p:spPr bwMode="auto">
            <a:xfrm>
              <a:off x="6530254" y="4761677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岩心数据</a:t>
              </a:r>
            </a:p>
          </p:txBody>
        </p:sp>
        <p:sp>
          <p:nvSpPr>
            <p:cNvPr id="21" name="文本框 20"/>
            <p:cNvSpPr txBox="1"/>
            <p:nvPr/>
          </p:nvSpPr>
          <p:spPr bwMode="auto">
            <a:xfrm>
              <a:off x="6530254" y="5334080"/>
              <a:ext cx="1197557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rtlCol="0">
              <a:spAutoFit/>
            </a:bodyPr>
            <a:lstStyle/>
            <a:p>
              <a:pPr marL="0" algn="just"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  <a:sym typeface="Wingdings" panose="05000000000000000000" pitchFamily="2" charset="2"/>
                </a:rPr>
                <a:t>生产数据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39EF520-93F0-A344-0B7B-1CFE060ECDF0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研究背景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75510" y="926835"/>
            <a:ext cx="11040979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GeoEast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软件已经建立</a:t>
            </a:r>
            <a:r>
              <a:rPr lang="zh-CN" altLang="en-US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en-US" altLang="zh-CN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测井”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模式，形成数据清洗、特征工程、智能测井解释流程，实现智能曲线校正与补偿、流体与岩性识别、曲线预测等功能。</a:t>
            </a:r>
            <a:endParaRPr lang="zh-CN" altLang="en-US" sz="2000" b="1" dirty="0">
              <a:solidFill>
                <a:srgbClr val="0930F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32997658-22EE-15EC-FE66-A4AC8AABF00F}"/>
              </a:ext>
            </a:extLst>
          </p:cNvPr>
          <p:cNvSpPr/>
          <p:nvPr/>
        </p:nvSpPr>
        <p:spPr>
          <a:xfrm>
            <a:off x="4141439" y="2398996"/>
            <a:ext cx="4435740" cy="276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隶书"/>
              </a:rPr>
              <a:t>GeoEast测井预处理及岩石物理分析子系统</a:t>
            </a:r>
            <a:r>
              <a:rPr lang="en-US" altLang="zh-CN" sz="1400" b="1" strike="noStrike" spc="-1" dirty="0">
                <a:solidFill>
                  <a:srgbClr val="000000"/>
                </a:solidFill>
                <a:latin typeface="Arial"/>
                <a:ea typeface="隶书"/>
              </a:rPr>
              <a:t>GeoRock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41118513-50CA-9548-C645-95D3C2A2B1AD}"/>
              </a:ext>
            </a:extLst>
          </p:cNvPr>
          <p:cNvSpPr/>
          <p:nvPr/>
        </p:nvSpPr>
        <p:spPr>
          <a:xfrm>
            <a:off x="1000799" y="3121516"/>
            <a:ext cx="1509840" cy="276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 err="1">
                <a:solidFill>
                  <a:srgbClr val="000000"/>
                </a:solidFill>
                <a:latin typeface="Arial"/>
                <a:ea typeface="隶书"/>
              </a:rPr>
              <a:t>测井预处理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24" name="CustomShape 7">
            <a:extLst>
              <a:ext uri="{FF2B5EF4-FFF2-40B4-BE49-F238E27FC236}">
                <a16:creationId xmlns:a16="http://schemas.microsoft.com/office/drawing/2014/main" id="{14786F73-5626-F2FB-7A7F-5D95401FC54D}"/>
              </a:ext>
            </a:extLst>
          </p:cNvPr>
          <p:cNvSpPr/>
          <p:nvPr/>
        </p:nvSpPr>
        <p:spPr>
          <a:xfrm>
            <a:off x="3737519" y="3121516"/>
            <a:ext cx="1509840" cy="276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隶书"/>
              </a:rPr>
              <a:t>测井解释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" name="CustomShape 8">
            <a:extLst>
              <a:ext uri="{FF2B5EF4-FFF2-40B4-BE49-F238E27FC236}">
                <a16:creationId xmlns:a16="http://schemas.microsoft.com/office/drawing/2014/main" id="{3DB29AAD-9DD2-3874-DCE6-48577EF9FD8E}"/>
              </a:ext>
            </a:extLst>
          </p:cNvPr>
          <p:cNvSpPr/>
          <p:nvPr/>
        </p:nvSpPr>
        <p:spPr>
          <a:xfrm>
            <a:off x="7188118" y="3121516"/>
            <a:ext cx="1307160" cy="276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  <a:ea typeface="隶书"/>
              </a:rPr>
              <a:t>岩石物理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26" name="CustomShape 9">
            <a:extLst>
              <a:ext uri="{FF2B5EF4-FFF2-40B4-BE49-F238E27FC236}">
                <a16:creationId xmlns:a16="http://schemas.microsoft.com/office/drawing/2014/main" id="{33ADC604-83FE-D128-BAB2-714557BB5B92}"/>
              </a:ext>
            </a:extLst>
          </p:cNvPr>
          <p:cNvSpPr/>
          <p:nvPr/>
        </p:nvSpPr>
        <p:spPr>
          <a:xfrm>
            <a:off x="9168833" y="3107476"/>
            <a:ext cx="812832" cy="276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隶书"/>
              </a:rPr>
              <a:t>测井统计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7" name="CustomShape 10">
            <a:extLst>
              <a:ext uri="{FF2B5EF4-FFF2-40B4-BE49-F238E27FC236}">
                <a16:creationId xmlns:a16="http://schemas.microsoft.com/office/drawing/2014/main" id="{DEF7C998-936B-FCC7-3B46-4E0FE8E58EE0}"/>
              </a:ext>
            </a:extLst>
          </p:cNvPr>
          <p:cNvSpPr/>
          <p:nvPr/>
        </p:nvSpPr>
        <p:spPr>
          <a:xfrm>
            <a:off x="1859261" y="3776802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批量合成记录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28" name="CustomShape 11">
            <a:extLst>
              <a:ext uri="{FF2B5EF4-FFF2-40B4-BE49-F238E27FC236}">
                <a16:creationId xmlns:a16="http://schemas.microsoft.com/office/drawing/2014/main" id="{FAEA3A7A-983E-32B3-E0D8-61FCB9C434FB}"/>
              </a:ext>
            </a:extLst>
          </p:cNvPr>
          <p:cNvSpPr/>
          <p:nvPr/>
        </p:nvSpPr>
        <p:spPr>
          <a:xfrm>
            <a:off x="1426115" y="3755202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测井曲线校正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29" name="CustomShape 12">
            <a:extLst>
              <a:ext uri="{FF2B5EF4-FFF2-40B4-BE49-F238E27FC236}">
                <a16:creationId xmlns:a16="http://schemas.microsoft.com/office/drawing/2014/main" id="{87138DA4-53DA-6D83-E334-09F2D543C06B}"/>
              </a:ext>
            </a:extLst>
          </p:cNvPr>
          <p:cNvSpPr/>
          <p:nvPr/>
        </p:nvSpPr>
        <p:spPr>
          <a:xfrm>
            <a:off x="1640136" y="3765191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曲线重采样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30" name="CustomShape 13">
            <a:extLst>
              <a:ext uri="{FF2B5EF4-FFF2-40B4-BE49-F238E27FC236}">
                <a16:creationId xmlns:a16="http://schemas.microsoft.com/office/drawing/2014/main" id="{88F3339A-EBB9-948B-922F-CE9429F8CAF5}"/>
              </a:ext>
            </a:extLst>
          </p:cNvPr>
          <p:cNvSpPr/>
          <p:nvPr/>
        </p:nvSpPr>
        <p:spPr>
          <a:xfrm>
            <a:off x="2063478" y="3777460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测井曲线滤波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31" name="CustomShape 14">
            <a:extLst>
              <a:ext uri="{FF2B5EF4-FFF2-40B4-BE49-F238E27FC236}">
                <a16:creationId xmlns:a16="http://schemas.microsoft.com/office/drawing/2014/main" id="{D514DE9B-FCAC-C987-1DAF-278D43B61B6E}"/>
              </a:ext>
            </a:extLst>
          </p:cNvPr>
          <p:cNvSpPr/>
          <p:nvPr/>
        </p:nvSpPr>
        <p:spPr>
          <a:xfrm>
            <a:off x="2979719" y="376771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 err="1">
                <a:solidFill>
                  <a:srgbClr val="000000"/>
                </a:solidFill>
                <a:latin typeface="Arial"/>
              </a:rPr>
              <a:t>用户自定义计算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32" name="CustomShape 15">
            <a:extLst>
              <a:ext uri="{FF2B5EF4-FFF2-40B4-BE49-F238E27FC236}">
                <a16:creationId xmlns:a16="http://schemas.microsoft.com/office/drawing/2014/main" id="{A7D8EEB4-4F78-CF50-8B60-F47743DD2945}"/>
              </a:ext>
            </a:extLst>
          </p:cNvPr>
          <p:cNvSpPr/>
          <p:nvPr/>
        </p:nvSpPr>
        <p:spPr>
          <a:xfrm>
            <a:off x="4074426" y="3776265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含水饱和度计算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33" name="CustomShape 16">
            <a:extLst>
              <a:ext uri="{FF2B5EF4-FFF2-40B4-BE49-F238E27FC236}">
                <a16:creationId xmlns:a16="http://schemas.microsoft.com/office/drawing/2014/main" id="{A80858BA-03A9-669E-A153-529593F73D87}"/>
              </a:ext>
            </a:extLst>
          </p:cNvPr>
          <p:cNvSpPr/>
          <p:nvPr/>
        </p:nvSpPr>
        <p:spPr>
          <a:xfrm>
            <a:off x="3570479" y="376771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孔隙度计算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34" name="CustomShape 17">
            <a:extLst>
              <a:ext uri="{FF2B5EF4-FFF2-40B4-BE49-F238E27FC236}">
                <a16:creationId xmlns:a16="http://schemas.microsoft.com/office/drawing/2014/main" id="{422B3DF9-3D6E-71BD-B0E6-F44E2C525BB6}"/>
              </a:ext>
            </a:extLst>
          </p:cNvPr>
          <p:cNvSpPr/>
          <p:nvPr/>
        </p:nvSpPr>
        <p:spPr>
          <a:xfrm>
            <a:off x="3822578" y="3763215"/>
            <a:ext cx="179640" cy="11444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地层温度计算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36" name="CustomShape 19">
            <a:extLst>
              <a:ext uri="{FF2B5EF4-FFF2-40B4-BE49-F238E27FC236}">
                <a16:creationId xmlns:a16="http://schemas.microsoft.com/office/drawing/2014/main" id="{0E3CDBA5-3B1E-F974-64C3-C4A9D6D5D241}"/>
              </a:ext>
            </a:extLst>
          </p:cNvPr>
          <p:cNvSpPr/>
          <p:nvPr/>
        </p:nvSpPr>
        <p:spPr>
          <a:xfrm>
            <a:off x="1195848" y="3765196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00" b="1" strike="noStrike" spc="-1" dirty="0">
                <a:solidFill>
                  <a:srgbClr val="000000"/>
                </a:solidFill>
                <a:latin typeface="Arial"/>
              </a:rPr>
              <a:t>测井曲线基准面校正</a:t>
            </a:r>
            <a:endParaRPr lang="en-US" sz="700" b="0" strike="noStrike" spc="-1" dirty="0">
              <a:latin typeface="Arial"/>
            </a:endParaRPr>
          </a:p>
        </p:txBody>
      </p:sp>
      <p:sp>
        <p:nvSpPr>
          <p:cNvPr id="37" name="CustomShape 20">
            <a:extLst>
              <a:ext uri="{FF2B5EF4-FFF2-40B4-BE49-F238E27FC236}">
                <a16:creationId xmlns:a16="http://schemas.microsoft.com/office/drawing/2014/main" id="{3ED8340B-10E8-230F-5F8C-CEB96C280AF3}"/>
              </a:ext>
            </a:extLst>
          </p:cNvPr>
          <p:cNvSpPr/>
          <p:nvPr/>
        </p:nvSpPr>
        <p:spPr>
          <a:xfrm>
            <a:off x="8041585" y="3776263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 err="1">
                <a:solidFill>
                  <a:srgbClr val="000000"/>
                </a:solidFill>
                <a:latin typeface="Arial"/>
              </a:rPr>
              <a:t>流体替换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38" name="CustomShape 21">
            <a:extLst>
              <a:ext uri="{FF2B5EF4-FFF2-40B4-BE49-F238E27FC236}">
                <a16:creationId xmlns:a16="http://schemas.microsoft.com/office/drawing/2014/main" id="{92F7A810-77C1-7323-5660-0430FAAD833B}"/>
              </a:ext>
            </a:extLst>
          </p:cNvPr>
          <p:cNvSpPr/>
          <p:nvPr/>
        </p:nvSpPr>
        <p:spPr>
          <a:xfrm>
            <a:off x="9503001" y="376878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测井岩性统计</a:t>
            </a:r>
            <a:endParaRPr lang="en-US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>
              <a:latin typeface="Arial"/>
            </a:endParaRPr>
          </a:p>
        </p:txBody>
      </p:sp>
      <p:sp>
        <p:nvSpPr>
          <p:cNvPr id="39" name="CustomShape 22">
            <a:extLst>
              <a:ext uri="{FF2B5EF4-FFF2-40B4-BE49-F238E27FC236}">
                <a16:creationId xmlns:a16="http://schemas.microsoft.com/office/drawing/2014/main" id="{D2003815-266A-019B-F27A-C031DE2526EE}"/>
              </a:ext>
            </a:extLst>
          </p:cNvPr>
          <p:cNvSpPr/>
          <p:nvPr/>
        </p:nvSpPr>
        <p:spPr>
          <a:xfrm>
            <a:off x="9732231" y="376878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测井沉积相统计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40" name="CustomShape 23">
            <a:extLst>
              <a:ext uri="{FF2B5EF4-FFF2-40B4-BE49-F238E27FC236}">
                <a16:creationId xmlns:a16="http://schemas.microsoft.com/office/drawing/2014/main" id="{4563EA9C-F203-5EAE-025D-ABCAA1F2061E}"/>
              </a:ext>
            </a:extLst>
          </p:cNvPr>
          <p:cNvSpPr/>
          <p:nvPr/>
        </p:nvSpPr>
        <p:spPr>
          <a:xfrm>
            <a:off x="9961503" y="376878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测井油气水统计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41" name="CustomShape 24">
            <a:extLst>
              <a:ext uri="{FF2B5EF4-FFF2-40B4-BE49-F238E27FC236}">
                <a16:creationId xmlns:a16="http://schemas.microsoft.com/office/drawing/2014/main" id="{AAB13150-5CC7-E896-1911-E16C65D5E3F0}"/>
              </a:ext>
            </a:extLst>
          </p:cNvPr>
          <p:cNvSpPr/>
          <p:nvPr/>
        </p:nvSpPr>
        <p:spPr>
          <a:xfrm>
            <a:off x="9266031" y="376771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测井曲线统计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42" name="CustomShape 25">
            <a:extLst>
              <a:ext uri="{FF2B5EF4-FFF2-40B4-BE49-F238E27FC236}">
                <a16:creationId xmlns:a16="http://schemas.microsoft.com/office/drawing/2014/main" id="{18C2A266-9A7B-37D9-5AF0-92EFE5E264F5}"/>
              </a:ext>
            </a:extLst>
          </p:cNvPr>
          <p:cNvSpPr/>
          <p:nvPr/>
        </p:nvSpPr>
        <p:spPr>
          <a:xfrm>
            <a:off x="4845050" y="3782897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层序地层分析</a:t>
            </a:r>
          </a:p>
        </p:txBody>
      </p:sp>
      <p:sp>
        <p:nvSpPr>
          <p:cNvPr id="44" name="CustomShape 27">
            <a:extLst>
              <a:ext uri="{FF2B5EF4-FFF2-40B4-BE49-F238E27FC236}">
                <a16:creationId xmlns:a16="http://schemas.microsoft.com/office/drawing/2014/main" id="{4A4C429E-9906-4679-B772-38D5CD36C3A2}"/>
              </a:ext>
            </a:extLst>
          </p:cNvPr>
          <p:cNvSpPr/>
          <p:nvPr/>
        </p:nvSpPr>
        <p:spPr>
          <a:xfrm>
            <a:off x="7744338" y="3786772"/>
            <a:ext cx="148220" cy="1115365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拟声波曲线构建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45" name="CustomShape 28">
            <a:extLst>
              <a:ext uri="{FF2B5EF4-FFF2-40B4-BE49-F238E27FC236}">
                <a16:creationId xmlns:a16="http://schemas.microsoft.com/office/drawing/2014/main" id="{F75CE5C0-B1E0-BD11-82DF-DBF49386EFCB}"/>
              </a:ext>
            </a:extLst>
          </p:cNvPr>
          <p:cNvSpPr/>
          <p:nvPr/>
        </p:nvSpPr>
        <p:spPr>
          <a:xfrm>
            <a:off x="7417349" y="376878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流体因子计算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46" name="CustomShape 29">
            <a:extLst>
              <a:ext uri="{FF2B5EF4-FFF2-40B4-BE49-F238E27FC236}">
                <a16:creationId xmlns:a16="http://schemas.microsoft.com/office/drawing/2014/main" id="{A13650E2-6350-DF2C-B65D-B0061377EE95}"/>
              </a:ext>
            </a:extLst>
          </p:cNvPr>
          <p:cNvSpPr/>
          <p:nvPr/>
        </p:nvSpPr>
        <p:spPr>
          <a:xfrm>
            <a:off x="6216898" y="379953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横波估算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47" name="CustomShape 30">
            <a:extLst>
              <a:ext uri="{FF2B5EF4-FFF2-40B4-BE49-F238E27FC236}">
                <a16:creationId xmlns:a16="http://schemas.microsoft.com/office/drawing/2014/main" id="{55B65384-712C-765E-4DF1-9CFC44BA98E9}"/>
              </a:ext>
            </a:extLst>
          </p:cNvPr>
          <p:cNvSpPr/>
          <p:nvPr/>
        </p:nvSpPr>
        <p:spPr>
          <a:xfrm>
            <a:off x="7474197" y="521064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单一相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48" name="CustomShape 31">
            <a:extLst>
              <a:ext uri="{FF2B5EF4-FFF2-40B4-BE49-F238E27FC236}">
                <a16:creationId xmlns:a16="http://schemas.microsoft.com/office/drawing/2014/main" id="{50C28377-F640-C6AE-5302-3E6BBC1C3281}"/>
              </a:ext>
            </a:extLst>
          </p:cNvPr>
          <p:cNvSpPr/>
          <p:nvPr/>
        </p:nvSpPr>
        <p:spPr>
          <a:xfrm>
            <a:off x="7607253" y="521064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 dirty="0" err="1">
                <a:solidFill>
                  <a:srgbClr val="000000"/>
                </a:solidFill>
                <a:latin typeface="Arial"/>
              </a:rPr>
              <a:t>混合相</a:t>
            </a:r>
            <a:endParaRPr lang="en-US" sz="600" b="0" strike="noStrike" spc="-1" dirty="0">
              <a:latin typeface="Arial"/>
            </a:endParaRPr>
          </a:p>
        </p:txBody>
      </p:sp>
      <p:sp>
        <p:nvSpPr>
          <p:cNvPr id="49" name="CustomShape 32">
            <a:extLst>
              <a:ext uri="{FF2B5EF4-FFF2-40B4-BE49-F238E27FC236}">
                <a16:creationId xmlns:a16="http://schemas.microsoft.com/office/drawing/2014/main" id="{6FE57A58-4AC6-FA83-392D-C520209AE8D5}"/>
              </a:ext>
            </a:extLst>
          </p:cNvPr>
          <p:cNvSpPr/>
          <p:nvPr/>
        </p:nvSpPr>
        <p:spPr>
          <a:xfrm>
            <a:off x="6367231" y="523168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经验公式法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0" name="CustomShape 33">
            <a:extLst>
              <a:ext uri="{FF2B5EF4-FFF2-40B4-BE49-F238E27FC236}">
                <a16:creationId xmlns:a16="http://schemas.microsoft.com/office/drawing/2014/main" id="{BFE90B62-1D14-3447-6A8B-02EB9147A3C6}"/>
              </a:ext>
            </a:extLst>
          </p:cNvPr>
          <p:cNvSpPr/>
          <p:nvPr/>
        </p:nvSpPr>
        <p:spPr>
          <a:xfrm>
            <a:off x="6469204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徐怀特法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1" name="CustomShape 34">
            <a:extLst>
              <a:ext uri="{FF2B5EF4-FFF2-40B4-BE49-F238E27FC236}">
                <a16:creationId xmlns:a16="http://schemas.microsoft.com/office/drawing/2014/main" id="{20E58C66-743E-85D8-8B13-887CEDD01438}"/>
              </a:ext>
            </a:extLst>
          </p:cNvPr>
          <p:cNvSpPr/>
          <p:nvPr/>
        </p:nvSpPr>
        <p:spPr>
          <a:xfrm>
            <a:off x="6590704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改进徐怀特法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2" name="CustomShape 35">
            <a:extLst>
              <a:ext uri="{FF2B5EF4-FFF2-40B4-BE49-F238E27FC236}">
                <a16:creationId xmlns:a16="http://schemas.microsoft.com/office/drawing/2014/main" id="{97D14DBB-6790-C2B7-1D8C-BAFF37B3D7AE}"/>
              </a:ext>
            </a:extLst>
          </p:cNvPr>
          <p:cNvSpPr/>
          <p:nvPr/>
        </p:nvSpPr>
        <p:spPr>
          <a:xfrm>
            <a:off x="7791392" y="5217728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回归法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3" name="CustomShape 36">
            <a:extLst>
              <a:ext uri="{FF2B5EF4-FFF2-40B4-BE49-F238E27FC236}">
                <a16:creationId xmlns:a16="http://schemas.microsoft.com/office/drawing/2014/main" id="{CF685B71-4B1F-85D5-8C76-ABBD4A47169E}"/>
              </a:ext>
            </a:extLst>
          </p:cNvPr>
          <p:cNvSpPr/>
          <p:nvPr/>
        </p:nvSpPr>
        <p:spPr>
          <a:xfrm>
            <a:off x="7918676" y="5217728"/>
            <a:ext cx="1285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多曲线加权法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4" name="CustomShape 37">
            <a:extLst>
              <a:ext uri="{FF2B5EF4-FFF2-40B4-BE49-F238E27FC236}">
                <a16:creationId xmlns:a16="http://schemas.microsoft.com/office/drawing/2014/main" id="{69590E8B-99AD-0F5F-086B-46731A0E4859}"/>
              </a:ext>
            </a:extLst>
          </p:cNvPr>
          <p:cNvSpPr/>
          <p:nvPr/>
        </p:nvSpPr>
        <p:spPr>
          <a:xfrm>
            <a:off x="8505562" y="5217602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反演法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5" name="CustomShape 38">
            <a:extLst>
              <a:ext uri="{FF2B5EF4-FFF2-40B4-BE49-F238E27FC236}">
                <a16:creationId xmlns:a16="http://schemas.microsoft.com/office/drawing/2014/main" id="{9F63C70B-AA0E-06DB-D01A-4C251E48B801}"/>
              </a:ext>
            </a:extLst>
          </p:cNvPr>
          <p:cNvSpPr/>
          <p:nvPr/>
        </p:nvSpPr>
        <p:spPr>
          <a:xfrm>
            <a:off x="8372833" y="5217602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斑状法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6" name="CustomShape 39">
            <a:extLst>
              <a:ext uri="{FF2B5EF4-FFF2-40B4-BE49-F238E27FC236}">
                <a16:creationId xmlns:a16="http://schemas.microsoft.com/office/drawing/2014/main" id="{D682409E-5016-719E-BE36-F3A00DA63186}"/>
              </a:ext>
            </a:extLst>
          </p:cNvPr>
          <p:cNvSpPr/>
          <p:nvPr/>
        </p:nvSpPr>
        <p:spPr>
          <a:xfrm>
            <a:off x="1495303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 dirty="0">
                <a:solidFill>
                  <a:srgbClr val="000000"/>
                </a:solidFill>
                <a:latin typeface="Arial"/>
              </a:rPr>
              <a:t>密度环境校正</a:t>
            </a:r>
          </a:p>
        </p:txBody>
      </p:sp>
      <p:sp>
        <p:nvSpPr>
          <p:cNvPr id="57" name="CustomShape 40">
            <a:extLst>
              <a:ext uri="{FF2B5EF4-FFF2-40B4-BE49-F238E27FC236}">
                <a16:creationId xmlns:a16="http://schemas.microsoft.com/office/drawing/2014/main" id="{80E49DB6-C48F-B4BE-DE2F-FE6907BB3414}"/>
              </a:ext>
            </a:extLst>
          </p:cNvPr>
          <p:cNvSpPr/>
          <p:nvPr/>
        </p:nvSpPr>
        <p:spPr>
          <a:xfrm>
            <a:off x="1106263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 dirty="0">
                <a:solidFill>
                  <a:srgbClr val="000000"/>
                </a:solidFill>
                <a:latin typeface="Arial"/>
              </a:rPr>
              <a:t>VSP校正</a:t>
            </a:r>
            <a:endParaRPr lang="en-US" sz="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600" b="0" strike="noStrike" spc="-1" dirty="0">
              <a:latin typeface="Arial"/>
            </a:endParaRPr>
          </a:p>
        </p:txBody>
      </p:sp>
      <p:sp>
        <p:nvSpPr>
          <p:cNvPr id="58" name="CustomShape 41">
            <a:extLst>
              <a:ext uri="{FF2B5EF4-FFF2-40B4-BE49-F238E27FC236}">
                <a16:creationId xmlns:a16="http://schemas.microsoft.com/office/drawing/2014/main" id="{A177D8FE-03CC-5FF0-428D-D87BFE03D13A}"/>
              </a:ext>
            </a:extLst>
          </p:cNvPr>
          <p:cNvSpPr/>
          <p:nvPr/>
        </p:nvSpPr>
        <p:spPr>
          <a:xfrm>
            <a:off x="1237855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伽马环境校正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59" name="CustomShape 42">
            <a:extLst>
              <a:ext uri="{FF2B5EF4-FFF2-40B4-BE49-F238E27FC236}">
                <a16:creationId xmlns:a16="http://schemas.microsoft.com/office/drawing/2014/main" id="{558D1046-7B82-091D-F02B-A4D159821581}"/>
              </a:ext>
            </a:extLst>
          </p:cNvPr>
          <p:cNvSpPr/>
          <p:nvPr/>
        </p:nvSpPr>
        <p:spPr>
          <a:xfrm>
            <a:off x="1363351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声波环境校正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CustomShape 43">
            <a:extLst>
              <a:ext uri="{FF2B5EF4-FFF2-40B4-BE49-F238E27FC236}">
                <a16:creationId xmlns:a16="http://schemas.microsoft.com/office/drawing/2014/main" id="{51B85A18-D703-853F-E80C-F64A97297EA0}"/>
              </a:ext>
            </a:extLst>
          </p:cNvPr>
          <p:cNvSpPr/>
          <p:nvPr/>
        </p:nvSpPr>
        <p:spPr>
          <a:xfrm>
            <a:off x="5376704" y="3748481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测井岩性解释</a:t>
            </a:r>
          </a:p>
        </p:txBody>
      </p:sp>
      <p:sp>
        <p:nvSpPr>
          <p:cNvPr id="61" name="CustomShape 44">
            <a:extLst>
              <a:ext uri="{FF2B5EF4-FFF2-40B4-BE49-F238E27FC236}">
                <a16:creationId xmlns:a16="http://schemas.microsoft.com/office/drawing/2014/main" id="{FBDF6AA8-74F6-F8BD-B1CA-7C22844AD2D1}"/>
              </a:ext>
            </a:extLst>
          </p:cNvPr>
          <p:cNvSpPr/>
          <p:nvPr/>
        </p:nvSpPr>
        <p:spPr>
          <a:xfrm>
            <a:off x="2089663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波数滤波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2" name="CustomShape 45">
            <a:extLst>
              <a:ext uri="{FF2B5EF4-FFF2-40B4-BE49-F238E27FC236}">
                <a16:creationId xmlns:a16="http://schemas.microsoft.com/office/drawing/2014/main" id="{B85BF2E5-B295-04B4-7093-B48AD7956F63}"/>
              </a:ext>
            </a:extLst>
          </p:cNvPr>
          <p:cNvSpPr/>
          <p:nvPr/>
        </p:nvSpPr>
        <p:spPr>
          <a:xfrm>
            <a:off x="1951975" y="523063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平滑滤波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3" name="CustomShape 46">
            <a:extLst>
              <a:ext uri="{FF2B5EF4-FFF2-40B4-BE49-F238E27FC236}">
                <a16:creationId xmlns:a16="http://schemas.microsoft.com/office/drawing/2014/main" id="{1443617B-3C58-75FB-BA78-0682569BD088}"/>
              </a:ext>
            </a:extLst>
          </p:cNvPr>
          <p:cNvSpPr/>
          <p:nvPr/>
        </p:nvSpPr>
        <p:spPr>
          <a:xfrm>
            <a:off x="4804951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时深曲线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4" name="CustomShape 47">
            <a:extLst>
              <a:ext uri="{FF2B5EF4-FFF2-40B4-BE49-F238E27FC236}">
                <a16:creationId xmlns:a16="http://schemas.microsoft.com/office/drawing/2014/main" id="{05553AF8-BEFF-E491-BF83-A4B6EC176ED1}"/>
              </a:ext>
            </a:extLst>
          </p:cNvPr>
          <p:cNvSpPr/>
          <p:nvPr/>
        </p:nvSpPr>
        <p:spPr>
          <a:xfrm>
            <a:off x="4547863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层速度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5" name="CustomShape 48">
            <a:extLst>
              <a:ext uri="{FF2B5EF4-FFF2-40B4-BE49-F238E27FC236}">
                <a16:creationId xmlns:a16="http://schemas.microsoft.com/office/drawing/2014/main" id="{0D4E7E71-E99D-F93F-298D-995D6C33C73A}"/>
              </a:ext>
            </a:extLst>
          </p:cNvPr>
          <p:cNvSpPr/>
          <p:nvPr/>
        </p:nvSpPr>
        <p:spPr>
          <a:xfrm>
            <a:off x="4679455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平均速度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66" name="CustomShape 49">
            <a:extLst>
              <a:ext uri="{FF2B5EF4-FFF2-40B4-BE49-F238E27FC236}">
                <a16:creationId xmlns:a16="http://schemas.microsoft.com/office/drawing/2014/main" id="{1A3B176D-B661-99DF-074F-D5D03A4742F7}"/>
              </a:ext>
            </a:extLst>
          </p:cNvPr>
          <p:cNvSpPr/>
          <p:nvPr/>
        </p:nvSpPr>
        <p:spPr>
          <a:xfrm>
            <a:off x="4344319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 dirty="0">
                <a:solidFill>
                  <a:srgbClr val="000000"/>
                </a:solidFill>
                <a:latin typeface="Arial"/>
              </a:rPr>
              <a:t>固定参数阿尔奇</a:t>
            </a:r>
            <a:endParaRPr lang="en-US" sz="600" b="0" strike="noStrike" spc="-1" dirty="0">
              <a:latin typeface="Arial"/>
            </a:endParaRPr>
          </a:p>
        </p:txBody>
      </p:sp>
      <p:sp>
        <p:nvSpPr>
          <p:cNvPr id="69" name="CustomShape 52">
            <a:extLst>
              <a:ext uri="{FF2B5EF4-FFF2-40B4-BE49-F238E27FC236}">
                <a16:creationId xmlns:a16="http://schemas.microsoft.com/office/drawing/2014/main" id="{F2FA087B-DD8F-E8AA-2212-1A5FF9078381}"/>
              </a:ext>
            </a:extLst>
          </p:cNvPr>
          <p:cNvSpPr/>
          <p:nvPr/>
        </p:nvSpPr>
        <p:spPr>
          <a:xfrm>
            <a:off x="3616657" y="5231685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裂缝孔隙度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53">
            <a:extLst>
              <a:ext uri="{FF2B5EF4-FFF2-40B4-BE49-F238E27FC236}">
                <a16:creationId xmlns:a16="http://schemas.microsoft.com/office/drawing/2014/main" id="{D5EA0ADE-B5BF-14EC-EB13-BD974F0ECAA6}"/>
              </a:ext>
            </a:extLst>
          </p:cNvPr>
          <p:cNvSpPr/>
          <p:nvPr/>
        </p:nvSpPr>
        <p:spPr>
          <a:xfrm>
            <a:off x="3077383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Q值法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71" name="CustomShape 54">
            <a:extLst>
              <a:ext uri="{FF2B5EF4-FFF2-40B4-BE49-F238E27FC236}">
                <a16:creationId xmlns:a16="http://schemas.microsoft.com/office/drawing/2014/main" id="{09D74F95-B41B-9933-CF30-74DFA5B0F812}"/>
              </a:ext>
            </a:extLst>
          </p:cNvPr>
          <p:cNvSpPr/>
          <p:nvPr/>
        </p:nvSpPr>
        <p:spPr>
          <a:xfrm>
            <a:off x="3506407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RHG孔隙度</a:t>
            </a:r>
          </a:p>
        </p:txBody>
      </p:sp>
      <p:sp>
        <p:nvSpPr>
          <p:cNvPr id="72" name="CustomShape 55">
            <a:extLst>
              <a:ext uri="{FF2B5EF4-FFF2-40B4-BE49-F238E27FC236}">
                <a16:creationId xmlns:a16="http://schemas.microsoft.com/office/drawing/2014/main" id="{81D630BA-A606-EA60-AF1F-32591D9D4D26}"/>
              </a:ext>
            </a:extLst>
          </p:cNvPr>
          <p:cNvSpPr/>
          <p:nvPr/>
        </p:nvSpPr>
        <p:spPr>
          <a:xfrm>
            <a:off x="3384295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基于声波法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73" name="CustomShape 56">
            <a:extLst>
              <a:ext uri="{FF2B5EF4-FFF2-40B4-BE49-F238E27FC236}">
                <a16:creationId xmlns:a16="http://schemas.microsoft.com/office/drawing/2014/main" id="{53A0AD3B-C209-9ED4-97CC-AE9F3A69FA35}"/>
              </a:ext>
            </a:extLst>
          </p:cNvPr>
          <p:cNvSpPr/>
          <p:nvPr/>
        </p:nvSpPr>
        <p:spPr>
          <a:xfrm>
            <a:off x="2834647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基于中子法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74" name="CustomShape 57">
            <a:extLst>
              <a:ext uri="{FF2B5EF4-FFF2-40B4-BE49-F238E27FC236}">
                <a16:creationId xmlns:a16="http://schemas.microsoft.com/office/drawing/2014/main" id="{76325164-5642-B49D-85C2-6BDBEC9CD211}"/>
              </a:ext>
            </a:extLst>
          </p:cNvPr>
          <p:cNvSpPr/>
          <p:nvPr/>
        </p:nvSpPr>
        <p:spPr>
          <a:xfrm>
            <a:off x="2960143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基于密度法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75" name="CustomShape 58">
            <a:extLst>
              <a:ext uri="{FF2B5EF4-FFF2-40B4-BE49-F238E27FC236}">
                <a16:creationId xmlns:a16="http://schemas.microsoft.com/office/drawing/2014/main" id="{631D2122-E620-4840-2822-887952870B0C}"/>
              </a:ext>
            </a:extLst>
          </p:cNvPr>
          <p:cNvSpPr/>
          <p:nvPr/>
        </p:nvSpPr>
        <p:spPr>
          <a:xfrm>
            <a:off x="2708791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基于伽马法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76" name="CustomShape 59">
            <a:extLst>
              <a:ext uri="{FF2B5EF4-FFF2-40B4-BE49-F238E27FC236}">
                <a16:creationId xmlns:a16="http://schemas.microsoft.com/office/drawing/2014/main" id="{046B25BB-7E94-A8AF-04E0-A6DB72154418}"/>
              </a:ext>
            </a:extLst>
          </p:cNvPr>
          <p:cNvSpPr/>
          <p:nvPr/>
        </p:nvSpPr>
        <p:spPr>
          <a:xfrm>
            <a:off x="3268079" y="376771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 err="1">
                <a:solidFill>
                  <a:srgbClr val="000000"/>
                </a:solidFill>
                <a:latin typeface="Arial"/>
              </a:rPr>
              <a:t>泥质含量计算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77" name="CustomShape 60">
            <a:extLst>
              <a:ext uri="{FF2B5EF4-FFF2-40B4-BE49-F238E27FC236}">
                <a16:creationId xmlns:a16="http://schemas.microsoft.com/office/drawing/2014/main" id="{86FC3040-A055-ED76-602D-2316F7902C70}"/>
              </a:ext>
            </a:extLst>
          </p:cNvPr>
          <p:cNvSpPr/>
          <p:nvPr/>
        </p:nvSpPr>
        <p:spPr>
          <a:xfrm>
            <a:off x="2404549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趋势面法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CustomShape 61">
            <a:extLst>
              <a:ext uri="{FF2B5EF4-FFF2-40B4-BE49-F238E27FC236}">
                <a16:creationId xmlns:a16="http://schemas.microsoft.com/office/drawing/2014/main" id="{F7B6899C-3BE0-3593-B8DA-2E87D409B8C0}"/>
              </a:ext>
            </a:extLst>
          </p:cNvPr>
          <p:cNvSpPr/>
          <p:nvPr/>
        </p:nvSpPr>
        <p:spPr>
          <a:xfrm>
            <a:off x="5444700" y="5216782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模式识别</a:t>
            </a:r>
          </a:p>
        </p:txBody>
      </p:sp>
      <p:sp>
        <p:nvSpPr>
          <p:cNvPr id="79" name="CustomShape 62">
            <a:extLst>
              <a:ext uri="{FF2B5EF4-FFF2-40B4-BE49-F238E27FC236}">
                <a16:creationId xmlns:a16="http://schemas.microsoft.com/office/drawing/2014/main" id="{783B7313-8125-7658-0D8B-9E2DD18D87B1}"/>
              </a:ext>
            </a:extLst>
          </p:cNvPr>
          <p:cNvSpPr/>
          <p:nvPr/>
        </p:nvSpPr>
        <p:spPr>
          <a:xfrm>
            <a:off x="5565199" y="5218422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深度</a:t>
            </a:r>
            <a:r>
              <a:rPr lang="en-US" sz="600" b="1" spc="-1" dirty="0" err="1">
                <a:solidFill>
                  <a:srgbClr val="000000"/>
                </a:solidFill>
                <a:latin typeface="Arial"/>
              </a:rPr>
              <a:t>学习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stomShape 63">
            <a:extLst>
              <a:ext uri="{FF2B5EF4-FFF2-40B4-BE49-F238E27FC236}">
                <a16:creationId xmlns:a16="http://schemas.microsoft.com/office/drawing/2014/main" id="{064C2C5A-6C3D-27AC-828D-6E919AFAACD3}"/>
              </a:ext>
            </a:extLst>
          </p:cNvPr>
          <p:cNvSpPr/>
          <p:nvPr/>
        </p:nvSpPr>
        <p:spPr>
          <a:xfrm>
            <a:off x="6722656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格林伯格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66">
            <a:extLst>
              <a:ext uri="{FF2B5EF4-FFF2-40B4-BE49-F238E27FC236}">
                <a16:creationId xmlns:a16="http://schemas.microsoft.com/office/drawing/2014/main" id="{10DCC5EE-7FDE-04F8-621A-0B176B695F17}"/>
              </a:ext>
            </a:extLst>
          </p:cNvPr>
          <p:cNvSpPr/>
          <p:nvPr/>
        </p:nvSpPr>
        <p:spPr>
          <a:xfrm>
            <a:off x="8333232" y="3772389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>
                <a:solidFill>
                  <a:srgbClr val="000000"/>
                </a:solidFill>
                <a:latin typeface="Arial"/>
              </a:rPr>
              <a:t>岩石物理模型</a:t>
            </a:r>
          </a:p>
        </p:txBody>
      </p:sp>
      <p:sp>
        <p:nvSpPr>
          <p:cNvPr id="84" name="CustomShape 67">
            <a:extLst>
              <a:ext uri="{FF2B5EF4-FFF2-40B4-BE49-F238E27FC236}">
                <a16:creationId xmlns:a16="http://schemas.microsoft.com/office/drawing/2014/main" id="{23A1E1AC-318F-BA4A-F4C3-5D93AF44DF89}"/>
              </a:ext>
            </a:extLst>
          </p:cNvPr>
          <p:cNvSpPr/>
          <p:nvPr/>
        </p:nvSpPr>
        <p:spPr>
          <a:xfrm>
            <a:off x="8695448" y="5206860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基质模型</a:t>
            </a:r>
          </a:p>
        </p:txBody>
      </p:sp>
      <p:sp>
        <p:nvSpPr>
          <p:cNvPr id="85" name="CustomShape 68">
            <a:extLst>
              <a:ext uri="{FF2B5EF4-FFF2-40B4-BE49-F238E27FC236}">
                <a16:creationId xmlns:a16="http://schemas.microsoft.com/office/drawing/2014/main" id="{70EBB076-32DE-0684-0610-878B9B7CAD23}"/>
              </a:ext>
            </a:extLst>
          </p:cNvPr>
          <p:cNvSpPr/>
          <p:nvPr/>
        </p:nvSpPr>
        <p:spPr>
          <a:xfrm>
            <a:off x="8831545" y="52129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骨架模型</a:t>
            </a:r>
          </a:p>
        </p:txBody>
      </p:sp>
      <p:sp>
        <p:nvSpPr>
          <p:cNvPr id="86" name="CustomShape 69">
            <a:extLst>
              <a:ext uri="{FF2B5EF4-FFF2-40B4-BE49-F238E27FC236}">
                <a16:creationId xmlns:a16="http://schemas.microsoft.com/office/drawing/2014/main" id="{896D97A6-A42B-AC04-8CA8-70E5C0EA0A47}"/>
              </a:ext>
            </a:extLst>
          </p:cNvPr>
          <p:cNvSpPr/>
          <p:nvPr/>
        </p:nvSpPr>
        <p:spPr>
          <a:xfrm>
            <a:off x="6854248" y="52282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 dirty="0">
                <a:solidFill>
                  <a:srgbClr val="000000"/>
                </a:solidFill>
                <a:latin typeface="Arial"/>
              </a:rPr>
              <a:t>扩展徐怀特法</a:t>
            </a:r>
          </a:p>
        </p:txBody>
      </p:sp>
      <p:sp>
        <p:nvSpPr>
          <p:cNvPr id="87" name="CustomShape 70">
            <a:extLst>
              <a:ext uri="{FF2B5EF4-FFF2-40B4-BE49-F238E27FC236}">
                <a16:creationId xmlns:a16="http://schemas.microsoft.com/office/drawing/2014/main" id="{15824193-3665-DF9C-2204-3907CFF6424A}"/>
              </a:ext>
            </a:extLst>
          </p:cNvPr>
          <p:cNvSpPr/>
          <p:nvPr/>
        </p:nvSpPr>
        <p:spPr>
          <a:xfrm>
            <a:off x="8973025" y="5205403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流体模型</a:t>
            </a:r>
          </a:p>
        </p:txBody>
      </p:sp>
      <p:sp>
        <p:nvSpPr>
          <p:cNvPr id="88" name="CustomShape 71">
            <a:extLst>
              <a:ext uri="{FF2B5EF4-FFF2-40B4-BE49-F238E27FC236}">
                <a16:creationId xmlns:a16="http://schemas.microsoft.com/office/drawing/2014/main" id="{87B0EA93-BB7F-2EEA-53F8-56BE1A090C9E}"/>
              </a:ext>
            </a:extLst>
          </p:cNvPr>
          <p:cNvSpPr/>
          <p:nvPr/>
        </p:nvSpPr>
        <p:spPr>
          <a:xfrm>
            <a:off x="6488314" y="3786215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>
                <a:solidFill>
                  <a:srgbClr val="000000"/>
                </a:solidFill>
                <a:latin typeface="Arial"/>
              </a:rPr>
              <a:t>岩石物理量板</a:t>
            </a:r>
          </a:p>
        </p:txBody>
      </p:sp>
      <p:sp>
        <p:nvSpPr>
          <p:cNvPr id="89" name="CustomShape 72">
            <a:extLst>
              <a:ext uri="{FF2B5EF4-FFF2-40B4-BE49-F238E27FC236}">
                <a16:creationId xmlns:a16="http://schemas.microsoft.com/office/drawing/2014/main" id="{0BE9E9BE-3B0F-B42B-1DF3-0039FAF2B90B}"/>
              </a:ext>
            </a:extLst>
          </p:cNvPr>
          <p:cNvSpPr/>
          <p:nvPr/>
        </p:nvSpPr>
        <p:spPr>
          <a:xfrm>
            <a:off x="7046296" y="5215038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广义弹性阻抗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90" name="CustomShape 73">
            <a:extLst>
              <a:ext uri="{FF2B5EF4-FFF2-40B4-BE49-F238E27FC236}">
                <a16:creationId xmlns:a16="http://schemas.microsoft.com/office/drawing/2014/main" id="{8832E68C-23B7-84E9-2F73-29C522FE6013}"/>
              </a:ext>
            </a:extLst>
          </p:cNvPr>
          <p:cNvSpPr/>
          <p:nvPr/>
        </p:nvSpPr>
        <p:spPr>
          <a:xfrm>
            <a:off x="7168023" y="5215038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扩展弹性阻抗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20" name="CustomShape 103">
            <a:extLst>
              <a:ext uri="{FF2B5EF4-FFF2-40B4-BE49-F238E27FC236}">
                <a16:creationId xmlns:a16="http://schemas.microsoft.com/office/drawing/2014/main" id="{0AAD897B-0214-EB0E-1850-3F67C71AB231}"/>
              </a:ext>
            </a:extLst>
          </p:cNvPr>
          <p:cNvSpPr/>
          <p:nvPr/>
        </p:nvSpPr>
        <p:spPr>
          <a:xfrm>
            <a:off x="5334243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 dirty="0">
                <a:solidFill>
                  <a:srgbClr val="000000"/>
                </a:solidFill>
                <a:latin typeface="Arial"/>
              </a:rPr>
              <a:t>人工模式</a:t>
            </a:r>
            <a:endParaRPr lang="en-US" sz="600" b="0" strike="noStrike" spc="-1" dirty="0">
              <a:latin typeface="Arial"/>
            </a:endParaRPr>
          </a:p>
        </p:txBody>
      </p:sp>
      <p:sp>
        <p:nvSpPr>
          <p:cNvPr id="121" name="CustomShape 104">
            <a:extLst>
              <a:ext uri="{FF2B5EF4-FFF2-40B4-BE49-F238E27FC236}">
                <a16:creationId xmlns:a16="http://schemas.microsoft.com/office/drawing/2014/main" id="{CDCDEBD2-DB31-97BE-95DE-8774AFC7CB44}"/>
              </a:ext>
            </a:extLst>
          </p:cNvPr>
          <p:cNvSpPr/>
          <p:nvPr/>
        </p:nvSpPr>
        <p:spPr>
          <a:xfrm>
            <a:off x="7290331" y="5217789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纵横波阻抗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105">
            <a:extLst>
              <a:ext uri="{FF2B5EF4-FFF2-40B4-BE49-F238E27FC236}">
                <a16:creationId xmlns:a16="http://schemas.microsoft.com/office/drawing/2014/main" id="{825BF55E-9FD2-76C0-2CE6-2E6D4E79DE3A}"/>
              </a:ext>
            </a:extLst>
          </p:cNvPr>
          <p:cNvSpPr/>
          <p:nvPr/>
        </p:nvSpPr>
        <p:spPr>
          <a:xfrm>
            <a:off x="2275477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统计平均法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25" name="CustomShape 108">
            <a:extLst>
              <a:ext uri="{FF2B5EF4-FFF2-40B4-BE49-F238E27FC236}">
                <a16:creationId xmlns:a16="http://schemas.microsoft.com/office/drawing/2014/main" id="{24C31FDC-AFCB-D40C-545C-C87CDDA7C021}"/>
              </a:ext>
            </a:extLst>
          </p:cNvPr>
          <p:cNvSpPr/>
          <p:nvPr/>
        </p:nvSpPr>
        <p:spPr>
          <a:xfrm>
            <a:off x="4577060" y="378289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速度计算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126" name="CustomShape 109">
            <a:extLst>
              <a:ext uri="{FF2B5EF4-FFF2-40B4-BE49-F238E27FC236}">
                <a16:creationId xmlns:a16="http://schemas.microsoft.com/office/drawing/2014/main" id="{B329343C-9771-94BF-FE54-01D159C46DDE}"/>
              </a:ext>
            </a:extLst>
          </p:cNvPr>
          <p:cNvSpPr/>
          <p:nvPr/>
        </p:nvSpPr>
        <p:spPr>
          <a:xfrm>
            <a:off x="5132505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改进帕西法</a:t>
            </a:r>
          </a:p>
        </p:txBody>
      </p:sp>
      <p:sp>
        <p:nvSpPr>
          <p:cNvPr id="127" name="CustomShape 110">
            <a:extLst>
              <a:ext uri="{FF2B5EF4-FFF2-40B4-BE49-F238E27FC236}">
                <a16:creationId xmlns:a16="http://schemas.microsoft.com/office/drawing/2014/main" id="{176BF452-CC18-3515-86A0-8275DF52CBDA}"/>
              </a:ext>
            </a:extLst>
          </p:cNvPr>
          <p:cNvSpPr/>
          <p:nvPr/>
        </p:nvSpPr>
        <p:spPr>
          <a:xfrm>
            <a:off x="5007009" y="522283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>
                <a:solidFill>
                  <a:srgbClr val="000000"/>
                </a:solidFill>
                <a:latin typeface="Arial"/>
              </a:rPr>
              <a:t>帕西法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112">
            <a:extLst>
              <a:ext uri="{FF2B5EF4-FFF2-40B4-BE49-F238E27FC236}">
                <a16:creationId xmlns:a16="http://schemas.microsoft.com/office/drawing/2014/main" id="{444C6324-06FF-D8E9-ADE3-A7336E35DAA4}"/>
              </a:ext>
            </a:extLst>
          </p:cNvPr>
          <p:cNvSpPr/>
          <p:nvPr/>
        </p:nvSpPr>
        <p:spPr>
          <a:xfrm>
            <a:off x="5110933" y="375775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700" b="1" spc="-1" dirty="0">
                <a:solidFill>
                  <a:srgbClr val="000000"/>
                </a:solidFill>
                <a:latin typeface="Arial"/>
              </a:rPr>
              <a:t>有机质含量TOC计算</a:t>
            </a:r>
          </a:p>
        </p:txBody>
      </p:sp>
      <p:sp>
        <p:nvSpPr>
          <p:cNvPr id="130" name="CustomShape 114">
            <a:extLst>
              <a:ext uri="{FF2B5EF4-FFF2-40B4-BE49-F238E27FC236}">
                <a16:creationId xmlns:a16="http://schemas.microsoft.com/office/drawing/2014/main" id="{A68475DD-315D-2CA4-54D9-703170AC8D06}"/>
              </a:ext>
            </a:extLst>
          </p:cNvPr>
          <p:cNvSpPr/>
          <p:nvPr/>
        </p:nvSpPr>
        <p:spPr>
          <a:xfrm>
            <a:off x="10138909" y="3100636"/>
            <a:ext cx="812832" cy="276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108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  <a:ea typeface="隶书"/>
              </a:rPr>
              <a:t>数据提取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31" name="CustomShape 115">
            <a:extLst>
              <a:ext uri="{FF2B5EF4-FFF2-40B4-BE49-F238E27FC236}">
                <a16:creationId xmlns:a16="http://schemas.microsoft.com/office/drawing/2014/main" id="{72DA7C2B-8DA5-66FE-9124-853E349AE0DD}"/>
              </a:ext>
            </a:extLst>
          </p:cNvPr>
          <p:cNvSpPr/>
          <p:nvPr/>
        </p:nvSpPr>
        <p:spPr>
          <a:xfrm>
            <a:off x="2269889" y="3772394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多井标准化</a:t>
            </a:r>
          </a:p>
          <a:p>
            <a:pPr algn="ctr"/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CustomShape 117">
            <a:extLst>
              <a:ext uri="{FF2B5EF4-FFF2-40B4-BE49-F238E27FC236}">
                <a16:creationId xmlns:a16="http://schemas.microsoft.com/office/drawing/2014/main" id="{11B20F0C-9F74-3D5C-53B8-AF2610BE7D82}"/>
              </a:ext>
            </a:extLst>
          </p:cNvPr>
          <p:cNvSpPr/>
          <p:nvPr/>
        </p:nvSpPr>
        <p:spPr>
          <a:xfrm>
            <a:off x="984025" y="3765193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测井异常值去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除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134" name="CustomShape 118">
            <a:extLst>
              <a:ext uri="{FF2B5EF4-FFF2-40B4-BE49-F238E27FC236}">
                <a16:creationId xmlns:a16="http://schemas.microsoft.com/office/drawing/2014/main" id="{A187BD7A-1D97-CB87-4B76-5F3EE4F4BACF}"/>
              </a:ext>
            </a:extLst>
          </p:cNvPr>
          <p:cNvSpPr/>
          <p:nvPr/>
        </p:nvSpPr>
        <p:spPr>
          <a:xfrm>
            <a:off x="2471984" y="3771706"/>
            <a:ext cx="161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测井曲线时深转换</a:t>
            </a:r>
          </a:p>
          <a:p>
            <a:pPr algn="ctr"/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128">
            <a:extLst>
              <a:ext uri="{FF2B5EF4-FFF2-40B4-BE49-F238E27FC236}">
                <a16:creationId xmlns:a16="http://schemas.microsoft.com/office/drawing/2014/main" id="{510F0F6F-87BE-4D44-C6FE-438AE1E22A4D}"/>
              </a:ext>
            </a:extLst>
          </p:cNvPr>
          <p:cNvSpPr/>
          <p:nvPr/>
        </p:nvSpPr>
        <p:spPr>
          <a:xfrm>
            <a:off x="7121959" y="3784619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地层压力预测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148" name="CustomShape 135">
            <a:extLst>
              <a:ext uri="{FF2B5EF4-FFF2-40B4-BE49-F238E27FC236}">
                <a16:creationId xmlns:a16="http://schemas.microsoft.com/office/drawing/2014/main" id="{476AECD6-85A1-AFD5-E6C0-1E0F0DAF5A3B}"/>
              </a:ext>
            </a:extLst>
          </p:cNvPr>
          <p:cNvSpPr/>
          <p:nvPr/>
        </p:nvSpPr>
        <p:spPr>
          <a:xfrm>
            <a:off x="10356471" y="376519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>
                <a:solidFill>
                  <a:srgbClr val="000000"/>
                </a:solidFill>
                <a:latin typeface="Arial"/>
              </a:rPr>
              <a:t>测井综合统计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  <a:p>
            <a:pPr algn="ctr"/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144">
            <a:extLst>
              <a:ext uri="{FF2B5EF4-FFF2-40B4-BE49-F238E27FC236}">
                <a16:creationId xmlns:a16="http://schemas.microsoft.com/office/drawing/2014/main" id="{587782D7-4D5E-2E65-A4ED-AC2615E32E84}"/>
              </a:ext>
            </a:extLst>
          </p:cNvPr>
          <p:cNvSpPr/>
          <p:nvPr/>
        </p:nvSpPr>
        <p:spPr>
          <a:xfrm>
            <a:off x="10582536" y="3764116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00" b="1" strike="noStrike" spc="-1">
                <a:solidFill>
                  <a:srgbClr val="000000"/>
                </a:solidFill>
                <a:latin typeface="Arial"/>
              </a:rPr>
              <a:t>测井数据提取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158" name="CustomShape 145">
            <a:extLst>
              <a:ext uri="{FF2B5EF4-FFF2-40B4-BE49-F238E27FC236}">
                <a16:creationId xmlns:a16="http://schemas.microsoft.com/office/drawing/2014/main" id="{45B6701D-B6BD-9A70-E926-82B676B2AF15}"/>
              </a:ext>
            </a:extLst>
          </p:cNvPr>
          <p:cNvSpPr/>
          <p:nvPr/>
        </p:nvSpPr>
        <p:spPr>
          <a:xfrm>
            <a:off x="10799388" y="3772724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地震数据提取</a:t>
            </a:r>
          </a:p>
        </p:txBody>
      </p:sp>
      <p:sp>
        <p:nvSpPr>
          <p:cNvPr id="165" name="CustomShape 152">
            <a:extLst>
              <a:ext uri="{FF2B5EF4-FFF2-40B4-BE49-F238E27FC236}">
                <a16:creationId xmlns:a16="http://schemas.microsoft.com/office/drawing/2014/main" id="{B95FB17F-A3D1-245E-D5F6-E79A8F74A883}"/>
              </a:ext>
            </a:extLst>
          </p:cNvPr>
          <p:cNvSpPr/>
          <p:nvPr/>
        </p:nvSpPr>
        <p:spPr>
          <a:xfrm>
            <a:off x="3251863" y="523327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" b="1" strike="noStrike" spc="-1">
                <a:solidFill>
                  <a:srgbClr val="000000"/>
                </a:solidFill>
                <a:latin typeface="Arial"/>
              </a:rPr>
              <a:t>基于密度和泥质含量</a:t>
            </a:r>
            <a:endParaRPr lang="en-US" sz="400" b="0" strike="noStrike" spc="-1">
              <a:latin typeface="Arial"/>
            </a:endParaRPr>
          </a:p>
        </p:txBody>
      </p:sp>
      <p:sp>
        <p:nvSpPr>
          <p:cNvPr id="170" name="CustomShape 157">
            <a:extLst>
              <a:ext uri="{FF2B5EF4-FFF2-40B4-BE49-F238E27FC236}">
                <a16:creationId xmlns:a16="http://schemas.microsoft.com/office/drawing/2014/main" id="{5330BC01-FAFD-F8CD-0441-67167A36E1D4}"/>
              </a:ext>
            </a:extLst>
          </p:cNvPr>
          <p:cNvSpPr/>
          <p:nvPr/>
        </p:nvSpPr>
        <p:spPr>
          <a:xfrm>
            <a:off x="4082116" y="5224276"/>
            <a:ext cx="118440" cy="6980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印度尼西亚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71" name="CustomShape 158">
            <a:extLst>
              <a:ext uri="{FF2B5EF4-FFF2-40B4-BE49-F238E27FC236}">
                <a16:creationId xmlns:a16="http://schemas.microsoft.com/office/drawing/2014/main" id="{6DABC3D7-9AE7-196A-C39B-B2311F89D540}"/>
              </a:ext>
            </a:extLst>
          </p:cNvPr>
          <p:cNvSpPr/>
          <p:nvPr/>
        </p:nvSpPr>
        <p:spPr>
          <a:xfrm>
            <a:off x="4212841" y="5224276"/>
            <a:ext cx="118440" cy="6980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西门度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72" name="CustomShape 159">
            <a:extLst>
              <a:ext uri="{FF2B5EF4-FFF2-40B4-BE49-F238E27FC236}">
                <a16:creationId xmlns:a16="http://schemas.microsoft.com/office/drawing/2014/main" id="{1BB2951D-CBA5-0871-4041-A9CABAA34CFC}"/>
              </a:ext>
            </a:extLst>
          </p:cNvPr>
          <p:cNvSpPr/>
          <p:nvPr/>
        </p:nvSpPr>
        <p:spPr>
          <a:xfrm>
            <a:off x="3952306" y="5224276"/>
            <a:ext cx="118440" cy="6980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费特尔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73" name="CustomShape 160">
            <a:extLst>
              <a:ext uri="{FF2B5EF4-FFF2-40B4-BE49-F238E27FC236}">
                <a16:creationId xmlns:a16="http://schemas.microsoft.com/office/drawing/2014/main" id="{AC7B1D6B-2F2F-7C9E-ADEC-EB83EDDD547C}"/>
              </a:ext>
            </a:extLst>
          </p:cNvPr>
          <p:cNvSpPr/>
          <p:nvPr/>
        </p:nvSpPr>
        <p:spPr>
          <a:xfrm>
            <a:off x="3826375" y="5224276"/>
            <a:ext cx="118440" cy="6980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000000"/>
                </a:solidFill>
                <a:latin typeface="Arial"/>
              </a:rPr>
              <a:t>阿尔奇法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182" name="CustomShape 169">
            <a:extLst>
              <a:ext uri="{FF2B5EF4-FFF2-40B4-BE49-F238E27FC236}">
                <a16:creationId xmlns:a16="http://schemas.microsoft.com/office/drawing/2014/main" id="{C7EB3C37-5472-C8E6-D63E-6DF82C133747}"/>
              </a:ext>
            </a:extLst>
          </p:cNvPr>
          <p:cNvSpPr/>
          <p:nvPr/>
        </p:nvSpPr>
        <p:spPr>
          <a:xfrm>
            <a:off x="4316820" y="376287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矿物组分计算</a:t>
            </a:r>
          </a:p>
          <a:p>
            <a:pPr algn="ctr"/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189">
            <a:extLst>
              <a:ext uri="{FF2B5EF4-FFF2-40B4-BE49-F238E27FC236}">
                <a16:creationId xmlns:a16="http://schemas.microsoft.com/office/drawing/2014/main" id="{E9789253-9292-0282-6EED-78DD73D3923B}"/>
              </a:ext>
            </a:extLst>
          </p:cNvPr>
          <p:cNvSpPr/>
          <p:nvPr/>
        </p:nvSpPr>
        <p:spPr>
          <a:xfrm>
            <a:off x="8054576" y="5215038"/>
            <a:ext cx="1285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sz="600" b="1" spc="-1" dirty="0" err="1">
                <a:solidFill>
                  <a:srgbClr val="000000"/>
                </a:solidFill>
                <a:latin typeface="Arial"/>
              </a:rPr>
              <a:t>PNN法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6" name="连接符: 肘形 215">
            <a:extLst>
              <a:ext uri="{FF2B5EF4-FFF2-40B4-BE49-F238E27FC236}">
                <a16:creationId xmlns:a16="http://schemas.microsoft.com/office/drawing/2014/main" id="{D1670B05-440D-FC5E-E0C8-53F76156A487}"/>
              </a:ext>
            </a:extLst>
          </p:cNvPr>
          <p:cNvCxnSpPr>
            <a:stCxn id="23" idx="2"/>
            <a:endCxn id="133" idx="0"/>
          </p:cNvCxnSpPr>
          <p:nvPr/>
        </p:nvCxnSpPr>
        <p:spPr>
          <a:xfrm rot="5400000">
            <a:off x="1226684" y="3236157"/>
            <a:ext cx="367197" cy="69087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连接符: 肘形 217">
            <a:extLst>
              <a:ext uri="{FF2B5EF4-FFF2-40B4-BE49-F238E27FC236}">
                <a16:creationId xmlns:a16="http://schemas.microsoft.com/office/drawing/2014/main" id="{4CD7AEF4-CB5A-D1E1-8C98-621FD32BEBC7}"/>
              </a:ext>
            </a:extLst>
          </p:cNvPr>
          <p:cNvCxnSpPr>
            <a:stCxn id="24" idx="2"/>
            <a:endCxn id="34" idx="0"/>
          </p:cNvCxnSpPr>
          <p:nvPr/>
        </p:nvCxnSpPr>
        <p:spPr>
          <a:xfrm rot="5400000">
            <a:off x="4019810" y="3290585"/>
            <a:ext cx="365219" cy="58004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连接符: 肘形 219">
            <a:extLst>
              <a:ext uri="{FF2B5EF4-FFF2-40B4-BE49-F238E27FC236}">
                <a16:creationId xmlns:a16="http://schemas.microsoft.com/office/drawing/2014/main" id="{25F53732-4823-C303-26BC-A128DA36CF57}"/>
              </a:ext>
            </a:extLst>
          </p:cNvPr>
          <p:cNvCxnSpPr>
            <a:stCxn id="23" idx="2"/>
            <a:endCxn id="29" idx="0"/>
          </p:cNvCxnSpPr>
          <p:nvPr/>
        </p:nvCxnSpPr>
        <p:spPr>
          <a:xfrm rot="5400000">
            <a:off x="1554741" y="3564212"/>
            <a:ext cx="367195" cy="3476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连接符: 肘形 221">
            <a:extLst>
              <a:ext uri="{FF2B5EF4-FFF2-40B4-BE49-F238E27FC236}">
                <a16:creationId xmlns:a16="http://schemas.microsoft.com/office/drawing/2014/main" id="{A0604F46-CD25-4EEC-BEA1-3228DD173C13}"/>
              </a:ext>
            </a:extLst>
          </p:cNvPr>
          <p:cNvCxnSpPr>
            <a:stCxn id="23" idx="2"/>
            <a:endCxn id="36" idx="0"/>
          </p:cNvCxnSpPr>
          <p:nvPr/>
        </p:nvCxnSpPr>
        <p:spPr>
          <a:xfrm rot="5400000">
            <a:off x="1332594" y="3342071"/>
            <a:ext cx="367200" cy="47905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连接符: 肘形 223">
            <a:extLst>
              <a:ext uri="{FF2B5EF4-FFF2-40B4-BE49-F238E27FC236}">
                <a16:creationId xmlns:a16="http://schemas.microsoft.com/office/drawing/2014/main" id="{C636130D-7BC7-360E-276F-8F3C8D59B0AD}"/>
              </a:ext>
            </a:extLst>
          </p:cNvPr>
          <p:cNvCxnSpPr>
            <a:stCxn id="24" idx="2"/>
            <a:endCxn id="125" idx="0"/>
          </p:cNvCxnSpPr>
          <p:nvPr/>
        </p:nvCxnSpPr>
        <p:spPr>
          <a:xfrm rot="16200000" flipH="1">
            <a:off x="4387209" y="3503225"/>
            <a:ext cx="384900" cy="17444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连接符: 肘形 225">
            <a:extLst>
              <a:ext uri="{FF2B5EF4-FFF2-40B4-BE49-F238E27FC236}">
                <a16:creationId xmlns:a16="http://schemas.microsoft.com/office/drawing/2014/main" id="{B2BC8085-67B6-3115-0674-5D0FE3FDD79F}"/>
              </a:ext>
            </a:extLst>
          </p:cNvPr>
          <p:cNvCxnSpPr>
            <a:cxnSpLocks/>
            <a:stCxn id="25" idx="2"/>
            <a:endCxn id="44" idx="0"/>
          </p:cNvCxnSpPr>
          <p:nvPr/>
        </p:nvCxnSpPr>
        <p:spPr>
          <a:xfrm rot="5400000">
            <a:off x="7635685" y="3580759"/>
            <a:ext cx="388776" cy="2325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连接符: 肘形 227">
            <a:extLst>
              <a:ext uri="{FF2B5EF4-FFF2-40B4-BE49-F238E27FC236}">
                <a16:creationId xmlns:a16="http://schemas.microsoft.com/office/drawing/2014/main" id="{AE3115D3-A610-479A-8430-1AE086051965}"/>
              </a:ext>
            </a:extLst>
          </p:cNvPr>
          <p:cNvCxnSpPr>
            <a:cxnSpLocks/>
            <a:stCxn id="26" idx="2"/>
            <a:endCxn id="41" idx="0"/>
          </p:cNvCxnSpPr>
          <p:nvPr/>
        </p:nvCxnSpPr>
        <p:spPr>
          <a:xfrm rot="5400000">
            <a:off x="9273850" y="3466317"/>
            <a:ext cx="383400" cy="21939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连接符: 肘形 229">
            <a:extLst>
              <a:ext uri="{FF2B5EF4-FFF2-40B4-BE49-F238E27FC236}">
                <a16:creationId xmlns:a16="http://schemas.microsoft.com/office/drawing/2014/main" id="{B8B433BA-042B-42DE-78C5-CE772FFBED95}"/>
              </a:ext>
            </a:extLst>
          </p:cNvPr>
          <p:cNvCxnSpPr>
            <a:cxnSpLocks/>
            <a:stCxn id="26" idx="2"/>
            <a:endCxn id="38" idx="0"/>
          </p:cNvCxnSpPr>
          <p:nvPr/>
        </p:nvCxnSpPr>
        <p:spPr>
          <a:xfrm rot="16200000" flipH="1">
            <a:off x="9391799" y="3567766"/>
            <a:ext cx="384472" cy="1757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连接符: 肘形 231">
            <a:extLst>
              <a:ext uri="{FF2B5EF4-FFF2-40B4-BE49-F238E27FC236}">
                <a16:creationId xmlns:a16="http://schemas.microsoft.com/office/drawing/2014/main" id="{C491E1CC-AB32-0575-1E0A-70FBFBC20333}"/>
              </a:ext>
            </a:extLst>
          </p:cNvPr>
          <p:cNvCxnSpPr>
            <a:stCxn id="6" idx="2"/>
            <a:endCxn id="24" idx="0"/>
          </p:cNvCxnSpPr>
          <p:nvPr/>
        </p:nvCxnSpPr>
        <p:spPr>
          <a:xfrm rot="5400000">
            <a:off x="5202854" y="1965061"/>
            <a:ext cx="446040" cy="186687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连接符: 肘形 233">
            <a:extLst>
              <a:ext uri="{FF2B5EF4-FFF2-40B4-BE49-F238E27FC236}">
                <a16:creationId xmlns:a16="http://schemas.microsoft.com/office/drawing/2014/main" id="{2D37954A-BE4D-7018-1BBA-EF62516DBC75}"/>
              </a:ext>
            </a:extLst>
          </p:cNvPr>
          <p:cNvCxnSpPr>
            <a:stCxn id="6" idx="2"/>
            <a:endCxn id="25" idx="0"/>
          </p:cNvCxnSpPr>
          <p:nvPr/>
        </p:nvCxnSpPr>
        <p:spPr>
          <a:xfrm rot="16200000" flipH="1">
            <a:off x="6877483" y="2157301"/>
            <a:ext cx="446040" cy="1482389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连接符: 肘形 235">
            <a:extLst>
              <a:ext uri="{FF2B5EF4-FFF2-40B4-BE49-F238E27FC236}">
                <a16:creationId xmlns:a16="http://schemas.microsoft.com/office/drawing/2014/main" id="{C18E39DB-2014-A8CB-2787-85804E5C6C9E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7751279" y="1283506"/>
            <a:ext cx="432000" cy="321594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连接符: 肘形 237">
            <a:extLst>
              <a:ext uri="{FF2B5EF4-FFF2-40B4-BE49-F238E27FC236}">
                <a16:creationId xmlns:a16="http://schemas.microsoft.com/office/drawing/2014/main" id="{576C93D3-C279-9BA4-6202-AEF7BEA7548C}"/>
              </a:ext>
            </a:extLst>
          </p:cNvPr>
          <p:cNvCxnSpPr>
            <a:cxnSpLocks/>
            <a:stCxn id="6" idx="2"/>
            <a:endCxn id="130" idx="0"/>
          </p:cNvCxnSpPr>
          <p:nvPr/>
        </p:nvCxnSpPr>
        <p:spPr>
          <a:xfrm rot="16200000" flipH="1">
            <a:off x="8239737" y="795048"/>
            <a:ext cx="425160" cy="418601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连接符: 肘形 239">
            <a:extLst>
              <a:ext uri="{FF2B5EF4-FFF2-40B4-BE49-F238E27FC236}">
                <a16:creationId xmlns:a16="http://schemas.microsoft.com/office/drawing/2014/main" id="{1E4D11F7-AD85-E649-278F-E644E77E86DD}"/>
              </a:ext>
            </a:extLst>
          </p:cNvPr>
          <p:cNvCxnSpPr>
            <a:stCxn id="6" idx="2"/>
            <a:endCxn id="23" idx="0"/>
          </p:cNvCxnSpPr>
          <p:nvPr/>
        </p:nvCxnSpPr>
        <p:spPr>
          <a:xfrm rot="5400000">
            <a:off x="3834494" y="596701"/>
            <a:ext cx="446040" cy="460359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连接符: 肘形 241">
            <a:extLst>
              <a:ext uri="{FF2B5EF4-FFF2-40B4-BE49-F238E27FC236}">
                <a16:creationId xmlns:a16="http://schemas.microsoft.com/office/drawing/2014/main" id="{A9C0F64B-21C8-910F-17D1-C5379E88DE2D}"/>
              </a:ext>
            </a:extLst>
          </p:cNvPr>
          <p:cNvCxnSpPr>
            <a:stCxn id="24" idx="2"/>
            <a:endCxn id="129" idx="0"/>
          </p:cNvCxnSpPr>
          <p:nvPr/>
        </p:nvCxnSpPr>
        <p:spPr>
          <a:xfrm rot="16200000" flipH="1">
            <a:off x="4666715" y="3223720"/>
            <a:ext cx="359762" cy="70831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连接符: 肘形 243">
            <a:extLst>
              <a:ext uri="{FF2B5EF4-FFF2-40B4-BE49-F238E27FC236}">
                <a16:creationId xmlns:a16="http://schemas.microsoft.com/office/drawing/2014/main" id="{FEF91F1E-C92E-F919-A2F7-B3ADE9F6C8E1}"/>
              </a:ext>
            </a:extLst>
          </p:cNvPr>
          <p:cNvCxnSpPr>
            <a:stCxn id="24" idx="2"/>
            <a:endCxn id="42" idx="0"/>
          </p:cNvCxnSpPr>
          <p:nvPr/>
        </p:nvCxnSpPr>
        <p:spPr>
          <a:xfrm rot="16200000" flipH="1">
            <a:off x="4521204" y="3369230"/>
            <a:ext cx="384901" cy="44243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连接符: 肘形 245">
            <a:extLst>
              <a:ext uri="{FF2B5EF4-FFF2-40B4-BE49-F238E27FC236}">
                <a16:creationId xmlns:a16="http://schemas.microsoft.com/office/drawing/2014/main" id="{ADBEE8EA-18C3-8934-47E1-AEC65B0AD54D}"/>
              </a:ext>
            </a:extLst>
          </p:cNvPr>
          <p:cNvCxnSpPr>
            <a:stCxn id="24" idx="2"/>
            <a:endCxn id="32" idx="0"/>
          </p:cNvCxnSpPr>
          <p:nvPr/>
        </p:nvCxnSpPr>
        <p:spPr>
          <a:xfrm rot="5400000">
            <a:off x="4139209" y="3423034"/>
            <a:ext cx="378269" cy="32819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连接符: 肘形 247">
            <a:extLst>
              <a:ext uri="{FF2B5EF4-FFF2-40B4-BE49-F238E27FC236}">
                <a16:creationId xmlns:a16="http://schemas.microsoft.com/office/drawing/2014/main" id="{6D998034-BC26-4705-620B-4DA29854A8D7}"/>
              </a:ext>
            </a:extLst>
          </p:cNvPr>
          <p:cNvCxnSpPr>
            <a:stCxn id="23" idx="2"/>
            <a:endCxn id="28" idx="0"/>
          </p:cNvCxnSpPr>
          <p:nvPr/>
        </p:nvCxnSpPr>
        <p:spPr>
          <a:xfrm rot="5400000">
            <a:off x="1452724" y="3452207"/>
            <a:ext cx="357206" cy="24878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连接符: 肘形 249">
            <a:extLst>
              <a:ext uri="{FF2B5EF4-FFF2-40B4-BE49-F238E27FC236}">
                <a16:creationId xmlns:a16="http://schemas.microsoft.com/office/drawing/2014/main" id="{62355273-9610-0C6C-5C6F-E1ADAA4DB9BD}"/>
              </a:ext>
            </a:extLst>
          </p:cNvPr>
          <p:cNvCxnSpPr>
            <a:stCxn id="23" idx="2"/>
            <a:endCxn id="131" idx="0"/>
          </p:cNvCxnSpPr>
          <p:nvPr/>
        </p:nvCxnSpPr>
        <p:spPr>
          <a:xfrm rot="16200000" flipH="1">
            <a:off x="1866015" y="3287700"/>
            <a:ext cx="374398" cy="59499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连接符: 肘形 251">
            <a:extLst>
              <a:ext uri="{FF2B5EF4-FFF2-40B4-BE49-F238E27FC236}">
                <a16:creationId xmlns:a16="http://schemas.microsoft.com/office/drawing/2014/main" id="{730FD4D7-BAD8-AC32-A272-79EDF4885407}"/>
              </a:ext>
            </a:extLst>
          </p:cNvPr>
          <p:cNvCxnSpPr>
            <a:stCxn id="23" idx="2"/>
            <a:endCxn id="30" idx="0"/>
          </p:cNvCxnSpPr>
          <p:nvPr/>
        </p:nvCxnSpPr>
        <p:spPr>
          <a:xfrm rot="16200000" flipH="1">
            <a:off x="1760276" y="3393438"/>
            <a:ext cx="379464" cy="388579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连接符: 肘形 253">
            <a:extLst>
              <a:ext uri="{FF2B5EF4-FFF2-40B4-BE49-F238E27FC236}">
                <a16:creationId xmlns:a16="http://schemas.microsoft.com/office/drawing/2014/main" id="{EBEFD863-F750-0E54-D01C-1362A8CDFD15}"/>
              </a:ext>
            </a:extLst>
          </p:cNvPr>
          <p:cNvCxnSpPr>
            <a:stCxn id="23" idx="2"/>
            <a:endCxn id="27" idx="0"/>
          </p:cNvCxnSpPr>
          <p:nvPr/>
        </p:nvCxnSpPr>
        <p:spPr>
          <a:xfrm rot="16200000" flipH="1">
            <a:off x="1658497" y="3495218"/>
            <a:ext cx="378806" cy="18436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连接符: 肘形 255">
            <a:extLst>
              <a:ext uri="{FF2B5EF4-FFF2-40B4-BE49-F238E27FC236}">
                <a16:creationId xmlns:a16="http://schemas.microsoft.com/office/drawing/2014/main" id="{B09C6310-8279-9FC3-BF28-E992E619A154}"/>
              </a:ext>
            </a:extLst>
          </p:cNvPr>
          <p:cNvCxnSpPr>
            <a:stCxn id="24" idx="2"/>
            <a:endCxn id="33" idx="0"/>
          </p:cNvCxnSpPr>
          <p:nvPr/>
        </p:nvCxnSpPr>
        <p:spPr>
          <a:xfrm rot="5400000">
            <a:off x="3891509" y="3166786"/>
            <a:ext cx="369720" cy="83214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连接符: 肘形 257">
            <a:extLst>
              <a:ext uri="{FF2B5EF4-FFF2-40B4-BE49-F238E27FC236}">
                <a16:creationId xmlns:a16="http://schemas.microsoft.com/office/drawing/2014/main" id="{FAC36F10-B89F-6CC6-7521-A448FE1F0113}"/>
              </a:ext>
            </a:extLst>
          </p:cNvPr>
          <p:cNvCxnSpPr>
            <a:stCxn id="25" idx="2"/>
            <a:endCxn id="141" idx="0"/>
          </p:cNvCxnSpPr>
          <p:nvPr/>
        </p:nvCxnSpPr>
        <p:spPr>
          <a:xfrm rot="5400000">
            <a:off x="7333428" y="3276348"/>
            <a:ext cx="386623" cy="629919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连接符: 肘形 259">
            <a:extLst>
              <a:ext uri="{FF2B5EF4-FFF2-40B4-BE49-F238E27FC236}">
                <a16:creationId xmlns:a16="http://schemas.microsoft.com/office/drawing/2014/main" id="{58F6899F-BA3A-CB91-18E4-9CDD4C0F2010}"/>
              </a:ext>
            </a:extLst>
          </p:cNvPr>
          <p:cNvCxnSpPr>
            <a:stCxn id="25" idx="2"/>
            <a:endCxn id="45" idx="0"/>
          </p:cNvCxnSpPr>
          <p:nvPr/>
        </p:nvCxnSpPr>
        <p:spPr>
          <a:xfrm rot="5400000">
            <a:off x="7489038" y="3416128"/>
            <a:ext cx="370792" cy="334529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连接符: 肘形 261">
            <a:extLst>
              <a:ext uri="{FF2B5EF4-FFF2-40B4-BE49-F238E27FC236}">
                <a16:creationId xmlns:a16="http://schemas.microsoft.com/office/drawing/2014/main" id="{57D80785-0BF3-A82A-E242-CD57CE8720EC}"/>
              </a:ext>
            </a:extLst>
          </p:cNvPr>
          <p:cNvCxnSpPr>
            <a:cxnSpLocks/>
            <a:stCxn id="26" idx="2"/>
            <a:endCxn id="39" idx="0"/>
          </p:cNvCxnSpPr>
          <p:nvPr/>
        </p:nvCxnSpPr>
        <p:spPr>
          <a:xfrm rot="16200000" flipH="1">
            <a:off x="9506414" y="3453151"/>
            <a:ext cx="384472" cy="24680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连接符: 肘形 263">
            <a:extLst>
              <a:ext uri="{FF2B5EF4-FFF2-40B4-BE49-F238E27FC236}">
                <a16:creationId xmlns:a16="http://schemas.microsoft.com/office/drawing/2014/main" id="{A3946A60-D7BA-8383-7DFB-7890A96BEA61}"/>
              </a:ext>
            </a:extLst>
          </p:cNvPr>
          <p:cNvCxnSpPr>
            <a:cxnSpLocks/>
            <a:stCxn id="26" idx="2"/>
            <a:endCxn id="40" idx="0"/>
          </p:cNvCxnSpPr>
          <p:nvPr/>
        </p:nvCxnSpPr>
        <p:spPr>
          <a:xfrm rot="16200000" flipH="1">
            <a:off x="9621050" y="3338515"/>
            <a:ext cx="384472" cy="47607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连接符: 肘形 265">
            <a:extLst>
              <a:ext uri="{FF2B5EF4-FFF2-40B4-BE49-F238E27FC236}">
                <a16:creationId xmlns:a16="http://schemas.microsoft.com/office/drawing/2014/main" id="{A3EB8BBD-D221-1AE1-F410-BFEA585B79F8}"/>
              </a:ext>
            </a:extLst>
          </p:cNvPr>
          <p:cNvCxnSpPr>
            <a:cxnSpLocks/>
            <a:stCxn id="130" idx="2"/>
            <a:endCxn id="148" idx="0"/>
          </p:cNvCxnSpPr>
          <p:nvPr/>
        </p:nvCxnSpPr>
        <p:spPr>
          <a:xfrm rot="5400000">
            <a:off x="10301768" y="3521639"/>
            <a:ext cx="388080" cy="9903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连接符: 肘形 267">
            <a:extLst>
              <a:ext uri="{FF2B5EF4-FFF2-40B4-BE49-F238E27FC236}">
                <a16:creationId xmlns:a16="http://schemas.microsoft.com/office/drawing/2014/main" id="{A91243B4-DC79-D856-9E03-A465D7F0331E}"/>
              </a:ext>
            </a:extLst>
          </p:cNvPr>
          <p:cNvCxnSpPr>
            <a:cxnSpLocks/>
            <a:stCxn id="130" idx="2"/>
            <a:endCxn id="157" idx="0"/>
          </p:cNvCxnSpPr>
          <p:nvPr/>
        </p:nvCxnSpPr>
        <p:spPr>
          <a:xfrm rot="16200000" flipH="1">
            <a:off x="10415340" y="3507100"/>
            <a:ext cx="387000" cy="12703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连接符: 肘形 269">
            <a:extLst>
              <a:ext uri="{FF2B5EF4-FFF2-40B4-BE49-F238E27FC236}">
                <a16:creationId xmlns:a16="http://schemas.microsoft.com/office/drawing/2014/main" id="{F28791DF-26D4-8B4A-F3EE-F27F1F3E3324}"/>
              </a:ext>
            </a:extLst>
          </p:cNvPr>
          <p:cNvCxnSpPr>
            <a:cxnSpLocks/>
            <a:stCxn id="130" idx="2"/>
            <a:endCxn id="158" idx="0"/>
          </p:cNvCxnSpPr>
          <p:nvPr/>
        </p:nvCxnSpPr>
        <p:spPr>
          <a:xfrm rot="16200000" flipH="1">
            <a:off x="10519462" y="3402978"/>
            <a:ext cx="395608" cy="34388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连接符: 肘形 271">
            <a:extLst>
              <a:ext uri="{FF2B5EF4-FFF2-40B4-BE49-F238E27FC236}">
                <a16:creationId xmlns:a16="http://schemas.microsoft.com/office/drawing/2014/main" id="{53F3203F-B7D0-ED17-D328-0170FB4A50DA}"/>
              </a:ext>
            </a:extLst>
          </p:cNvPr>
          <p:cNvCxnSpPr>
            <a:stCxn id="25" idx="2"/>
            <a:endCxn id="37" idx="0"/>
          </p:cNvCxnSpPr>
          <p:nvPr/>
        </p:nvCxnSpPr>
        <p:spPr>
          <a:xfrm rot="16200000" flipH="1">
            <a:off x="7797418" y="3442275"/>
            <a:ext cx="378267" cy="289707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连接符: 肘形 275">
            <a:extLst>
              <a:ext uri="{FF2B5EF4-FFF2-40B4-BE49-F238E27FC236}">
                <a16:creationId xmlns:a16="http://schemas.microsoft.com/office/drawing/2014/main" id="{4F438542-32DE-BB30-C766-82FC445F8432}"/>
              </a:ext>
            </a:extLst>
          </p:cNvPr>
          <p:cNvCxnSpPr>
            <a:cxnSpLocks/>
            <a:stCxn id="25" idx="2"/>
            <a:endCxn id="207" idx="0"/>
          </p:cNvCxnSpPr>
          <p:nvPr/>
        </p:nvCxnSpPr>
        <p:spPr>
          <a:xfrm rot="16200000" flipH="1">
            <a:off x="8090385" y="3149309"/>
            <a:ext cx="363652" cy="86102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连接符: 肘形 277">
            <a:extLst>
              <a:ext uri="{FF2B5EF4-FFF2-40B4-BE49-F238E27FC236}">
                <a16:creationId xmlns:a16="http://schemas.microsoft.com/office/drawing/2014/main" id="{3424ED16-1A15-E8FC-D389-734A1C0BC8C9}"/>
              </a:ext>
            </a:extLst>
          </p:cNvPr>
          <p:cNvCxnSpPr>
            <a:stCxn id="25" idx="2"/>
            <a:endCxn id="83" idx="0"/>
          </p:cNvCxnSpPr>
          <p:nvPr/>
        </p:nvCxnSpPr>
        <p:spPr>
          <a:xfrm rot="16200000" flipH="1">
            <a:off x="7945179" y="3294515"/>
            <a:ext cx="374393" cy="58135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连接符: 肘形 279">
            <a:extLst>
              <a:ext uri="{FF2B5EF4-FFF2-40B4-BE49-F238E27FC236}">
                <a16:creationId xmlns:a16="http://schemas.microsoft.com/office/drawing/2014/main" id="{131127CC-D928-5E52-4778-35BA6DAB2029}"/>
              </a:ext>
            </a:extLst>
          </p:cNvPr>
          <p:cNvCxnSpPr>
            <a:cxnSpLocks/>
            <a:stCxn id="25" idx="2"/>
            <a:endCxn id="119" idx="0"/>
          </p:cNvCxnSpPr>
          <p:nvPr/>
        </p:nvCxnSpPr>
        <p:spPr>
          <a:xfrm rot="5400000">
            <a:off x="7185232" y="3134142"/>
            <a:ext cx="392612" cy="92032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连接符: 肘形 281">
            <a:extLst>
              <a:ext uri="{FF2B5EF4-FFF2-40B4-BE49-F238E27FC236}">
                <a16:creationId xmlns:a16="http://schemas.microsoft.com/office/drawing/2014/main" id="{0CDBAD15-D3B2-272F-0B7E-A03842F96798}"/>
              </a:ext>
            </a:extLst>
          </p:cNvPr>
          <p:cNvCxnSpPr>
            <a:stCxn id="24" idx="2"/>
            <a:endCxn id="60" idx="0"/>
          </p:cNvCxnSpPr>
          <p:nvPr/>
        </p:nvCxnSpPr>
        <p:spPr>
          <a:xfrm rot="16200000" flipH="1">
            <a:off x="4804239" y="3086195"/>
            <a:ext cx="350485" cy="97408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连接符: 肘形 285">
            <a:extLst>
              <a:ext uri="{FF2B5EF4-FFF2-40B4-BE49-F238E27FC236}">
                <a16:creationId xmlns:a16="http://schemas.microsoft.com/office/drawing/2014/main" id="{3C6F0A5D-2A6D-AEA3-014C-0A798406C235}"/>
              </a:ext>
            </a:extLst>
          </p:cNvPr>
          <p:cNvCxnSpPr>
            <a:stCxn id="24" idx="2"/>
            <a:endCxn id="76" idx="0"/>
          </p:cNvCxnSpPr>
          <p:nvPr/>
        </p:nvCxnSpPr>
        <p:spPr>
          <a:xfrm rot="5400000">
            <a:off x="3740309" y="3015586"/>
            <a:ext cx="369720" cy="113454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连接符: 肘形 287">
            <a:extLst>
              <a:ext uri="{FF2B5EF4-FFF2-40B4-BE49-F238E27FC236}">
                <a16:creationId xmlns:a16="http://schemas.microsoft.com/office/drawing/2014/main" id="{524DECAD-47D1-CC8E-ACD9-2E3DD338F253}"/>
              </a:ext>
            </a:extLst>
          </p:cNvPr>
          <p:cNvCxnSpPr>
            <a:stCxn id="24" idx="2"/>
            <a:endCxn id="31" idx="0"/>
          </p:cNvCxnSpPr>
          <p:nvPr/>
        </p:nvCxnSpPr>
        <p:spPr>
          <a:xfrm rot="5400000">
            <a:off x="3596129" y="2871406"/>
            <a:ext cx="369720" cy="142290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连接符: 肘形 289">
            <a:extLst>
              <a:ext uri="{FF2B5EF4-FFF2-40B4-BE49-F238E27FC236}">
                <a16:creationId xmlns:a16="http://schemas.microsoft.com/office/drawing/2014/main" id="{B952267A-3DB1-40A4-41B5-6DACAB60B9C7}"/>
              </a:ext>
            </a:extLst>
          </p:cNvPr>
          <p:cNvCxnSpPr>
            <a:stCxn id="23" idx="2"/>
            <a:endCxn id="134" idx="0"/>
          </p:cNvCxnSpPr>
          <p:nvPr/>
        </p:nvCxnSpPr>
        <p:spPr>
          <a:xfrm rot="16200000" flipH="1">
            <a:off x="1967406" y="3186308"/>
            <a:ext cx="373710" cy="79708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连接符: 肘形 291">
            <a:extLst>
              <a:ext uri="{FF2B5EF4-FFF2-40B4-BE49-F238E27FC236}">
                <a16:creationId xmlns:a16="http://schemas.microsoft.com/office/drawing/2014/main" id="{350C53B6-70AF-D6A9-BA87-B724B9AE2842}"/>
              </a:ext>
            </a:extLst>
          </p:cNvPr>
          <p:cNvCxnSpPr>
            <a:stCxn id="25" idx="2"/>
            <a:endCxn id="46" idx="0"/>
          </p:cNvCxnSpPr>
          <p:nvPr/>
        </p:nvCxnSpPr>
        <p:spPr>
          <a:xfrm rot="5400000">
            <a:off x="6873438" y="2831276"/>
            <a:ext cx="401540" cy="153498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连接符: 肘形 295">
            <a:extLst>
              <a:ext uri="{FF2B5EF4-FFF2-40B4-BE49-F238E27FC236}">
                <a16:creationId xmlns:a16="http://schemas.microsoft.com/office/drawing/2014/main" id="{717C0F9F-8031-D6A9-21A9-6BD1E00D168E}"/>
              </a:ext>
            </a:extLst>
          </p:cNvPr>
          <p:cNvCxnSpPr>
            <a:stCxn id="46" idx="2"/>
            <a:endCxn id="50" idx="0"/>
          </p:cNvCxnSpPr>
          <p:nvPr/>
        </p:nvCxnSpPr>
        <p:spPr>
          <a:xfrm rot="16200000" flipH="1">
            <a:off x="6263262" y="4965832"/>
            <a:ext cx="308259" cy="22134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连接符: 肘形 297">
            <a:extLst>
              <a:ext uri="{FF2B5EF4-FFF2-40B4-BE49-F238E27FC236}">
                <a16:creationId xmlns:a16="http://schemas.microsoft.com/office/drawing/2014/main" id="{2A99D8D9-2F03-BF72-A5DF-AF091A421F08}"/>
              </a:ext>
            </a:extLst>
          </p:cNvPr>
          <p:cNvCxnSpPr>
            <a:stCxn id="46" idx="2"/>
            <a:endCxn id="49" idx="0"/>
          </p:cNvCxnSpPr>
          <p:nvPr/>
        </p:nvCxnSpPr>
        <p:spPr>
          <a:xfrm rot="16200000" flipH="1">
            <a:off x="6211750" y="5017343"/>
            <a:ext cx="309309" cy="11937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连接符: 肘形 299">
            <a:extLst>
              <a:ext uri="{FF2B5EF4-FFF2-40B4-BE49-F238E27FC236}">
                <a16:creationId xmlns:a16="http://schemas.microsoft.com/office/drawing/2014/main" id="{447D4F2D-6F87-47BD-C3E3-AFA1E03E2B36}"/>
              </a:ext>
            </a:extLst>
          </p:cNvPr>
          <p:cNvCxnSpPr>
            <a:stCxn id="46" idx="2"/>
            <a:endCxn id="86" idx="0"/>
          </p:cNvCxnSpPr>
          <p:nvPr/>
        </p:nvCxnSpPr>
        <p:spPr>
          <a:xfrm rot="16200000" flipH="1">
            <a:off x="6456983" y="4772111"/>
            <a:ext cx="305860" cy="60639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连接符: 肘形 301">
            <a:extLst>
              <a:ext uri="{FF2B5EF4-FFF2-40B4-BE49-F238E27FC236}">
                <a16:creationId xmlns:a16="http://schemas.microsoft.com/office/drawing/2014/main" id="{CD2400CE-490F-76B9-5CBA-740349240735}"/>
              </a:ext>
            </a:extLst>
          </p:cNvPr>
          <p:cNvCxnSpPr>
            <a:stCxn id="46" idx="2"/>
            <a:endCxn id="80" idx="0"/>
          </p:cNvCxnSpPr>
          <p:nvPr/>
        </p:nvCxnSpPr>
        <p:spPr>
          <a:xfrm rot="16200000" flipH="1">
            <a:off x="6391187" y="4837907"/>
            <a:ext cx="305860" cy="47479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连接符: 肘形 319">
            <a:extLst>
              <a:ext uri="{FF2B5EF4-FFF2-40B4-BE49-F238E27FC236}">
                <a16:creationId xmlns:a16="http://schemas.microsoft.com/office/drawing/2014/main" id="{4C80F159-5552-DDB7-1851-9B03A6932AB8}"/>
              </a:ext>
            </a:extLst>
          </p:cNvPr>
          <p:cNvCxnSpPr>
            <a:cxnSpLocks/>
            <a:stCxn id="28" idx="2"/>
            <a:endCxn id="57" idx="0"/>
          </p:cNvCxnSpPr>
          <p:nvPr/>
        </p:nvCxnSpPr>
        <p:spPr>
          <a:xfrm rot="5400000">
            <a:off x="1159733" y="4883432"/>
            <a:ext cx="352593" cy="34181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连接符: 肘形 321">
            <a:extLst>
              <a:ext uri="{FF2B5EF4-FFF2-40B4-BE49-F238E27FC236}">
                <a16:creationId xmlns:a16="http://schemas.microsoft.com/office/drawing/2014/main" id="{86645A71-4AC9-D99C-99C3-CEECDD3E2338}"/>
              </a:ext>
            </a:extLst>
          </p:cNvPr>
          <p:cNvCxnSpPr>
            <a:cxnSpLocks/>
            <a:stCxn id="28" idx="2"/>
            <a:endCxn id="58" idx="0"/>
          </p:cNvCxnSpPr>
          <p:nvPr/>
        </p:nvCxnSpPr>
        <p:spPr>
          <a:xfrm rot="5400000">
            <a:off x="1225529" y="4949228"/>
            <a:ext cx="352593" cy="21022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连接符: 肘形 323">
            <a:extLst>
              <a:ext uri="{FF2B5EF4-FFF2-40B4-BE49-F238E27FC236}">
                <a16:creationId xmlns:a16="http://schemas.microsoft.com/office/drawing/2014/main" id="{86F8398D-E98C-4EA4-174F-DDAFA529DF7D}"/>
              </a:ext>
            </a:extLst>
          </p:cNvPr>
          <p:cNvCxnSpPr>
            <a:stCxn id="28" idx="2"/>
            <a:endCxn id="59" idx="0"/>
          </p:cNvCxnSpPr>
          <p:nvPr/>
        </p:nvCxnSpPr>
        <p:spPr>
          <a:xfrm rot="5400000">
            <a:off x="1288277" y="5011976"/>
            <a:ext cx="352593" cy="8472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连接符: 肘形 325">
            <a:extLst>
              <a:ext uri="{FF2B5EF4-FFF2-40B4-BE49-F238E27FC236}">
                <a16:creationId xmlns:a16="http://schemas.microsoft.com/office/drawing/2014/main" id="{484E1286-ED30-FF2F-34A2-6ED7D14ADA66}"/>
              </a:ext>
            </a:extLst>
          </p:cNvPr>
          <p:cNvCxnSpPr>
            <a:stCxn id="28" idx="2"/>
            <a:endCxn id="56" idx="0"/>
          </p:cNvCxnSpPr>
          <p:nvPr/>
        </p:nvCxnSpPr>
        <p:spPr>
          <a:xfrm rot="16200000" flipH="1">
            <a:off x="1354253" y="5030724"/>
            <a:ext cx="352593" cy="4722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连接符: 肘形 327">
            <a:extLst>
              <a:ext uri="{FF2B5EF4-FFF2-40B4-BE49-F238E27FC236}">
                <a16:creationId xmlns:a16="http://schemas.microsoft.com/office/drawing/2014/main" id="{E0BB2784-6E48-7775-3CD3-97D7F77769C3}"/>
              </a:ext>
            </a:extLst>
          </p:cNvPr>
          <p:cNvCxnSpPr>
            <a:stCxn id="30" idx="2"/>
            <a:endCxn id="62" idx="0"/>
          </p:cNvCxnSpPr>
          <p:nvPr/>
        </p:nvCxnSpPr>
        <p:spPr>
          <a:xfrm rot="5400000">
            <a:off x="1912400" y="4998736"/>
            <a:ext cx="330335" cy="13346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连接符: 肘形 329">
            <a:extLst>
              <a:ext uri="{FF2B5EF4-FFF2-40B4-BE49-F238E27FC236}">
                <a16:creationId xmlns:a16="http://schemas.microsoft.com/office/drawing/2014/main" id="{A0785D44-4645-75C3-0059-0245A97BE44D}"/>
              </a:ext>
            </a:extLst>
          </p:cNvPr>
          <p:cNvCxnSpPr>
            <a:stCxn id="30" idx="2"/>
            <a:endCxn id="61" idx="0"/>
          </p:cNvCxnSpPr>
          <p:nvPr/>
        </p:nvCxnSpPr>
        <p:spPr>
          <a:xfrm rot="16200000" flipH="1">
            <a:off x="1981243" y="5063354"/>
            <a:ext cx="330335" cy="422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连接符: 肘形 331">
            <a:extLst>
              <a:ext uri="{FF2B5EF4-FFF2-40B4-BE49-F238E27FC236}">
                <a16:creationId xmlns:a16="http://schemas.microsoft.com/office/drawing/2014/main" id="{BAD89DCC-D01C-C56A-11C2-6CEA43C0FC3D}"/>
              </a:ext>
            </a:extLst>
          </p:cNvPr>
          <p:cNvCxnSpPr>
            <a:cxnSpLocks/>
            <a:stCxn id="33" idx="2"/>
            <a:endCxn id="165" idx="0"/>
          </p:cNvCxnSpPr>
          <p:nvPr/>
        </p:nvCxnSpPr>
        <p:spPr>
          <a:xfrm rot="5400000">
            <a:off x="3314151" y="4887128"/>
            <a:ext cx="342720" cy="34957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连接符: 肘形 333">
            <a:extLst>
              <a:ext uri="{FF2B5EF4-FFF2-40B4-BE49-F238E27FC236}">
                <a16:creationId xmlns:a16="http://schemas.microsoft.com/office/drawing/2014/main" id="{1C72583D-E7EC-EC9D-1172-F03F4DEA1D2C}"/>
              </a:ext>
            </a:extLst>
          </p:cNvPr>
          <p:cNvCxnSpPr>
            <a:stCxn id="76" idx="2"/>
            <a:endCxn id="70" idx="0"/>
          </p:cNvCxnSpPr>
          <p:nvPr/>
        </p:nvCxnSpPr>
        <p:spPr>
          <a:xfrm rot="5400000">
            <a:off x="3078231" y="4948568"/>
            <a:ext cx="337680" cy="22165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连接符: 肘形 335">
            <a:extLst>
              <a:ext uri="{FF2B5EF4-FFF2-40B4-BE49-F238E27FC236}">
                <a16:creationId xmlns:a16="http://schemas.microsoft.com/office/drawing/2014/main" id="{AA251E61-9E4E-2BC4-ED2E-BB699FB18354}"/>
              </a:ext>
            </a:extLst>
          </p:cNvPr>
          <p:cNvCxnSpPr>
            <a:cxnSpLocks/>
            <a:stCxn id="33" idx="2"/>
            <a:endCxn id="72" idx="0"/>
          </p:cNvCxnSpPr>
          <p:nvPr/>
        </p:nvCxnSpPr>
        <p:spPr>
          <a:xfrm rot="5400000">
            <a:off x="3382887" y="4950824"/>
            <a:ext cx="337680" cy="21714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连接符: 肘形 337">
            <a:extLst>
              <a:ext uri="{FF2B5EF4-FFF2-40B4-BE49-F238E27FC236}">
                <a16:creationId xmlns:a16="http://schemas.microsoft.com/office/drawing/2014/main" id="{705DEA70-BFB0-0FC6-504F-78EE954EDFA5}"/>
              </a:ext>
            </a:extLst>
          </p:cNvPr>
          <p:cNvCxnSpPr>
            <a:stCxn id="76" idx="2"/>
            <a:endCxn id="74" idx="0"/>
          </p:cNvCxnSpPr>
          <p:nvPr/>
        </p:nvCxnSpPr>
        <p:spPr>
          <a:xfrm rot="5400000">
            <a:off x="3019611" y="4889948"/>
            <a:ext cx="337680" cy="33889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连接符: 肘形 339">
            <a:extLst>
              <a:ext uri="{FF2B5EF4-FFF2-40B4-BE49-F238E27FC236}">
                <a16:creationId xmlns:a16="http://schemas.microsoft.com/office/drawing/2014/main" id="{43353B74-D3AF-59B2-FB1A-68038432062D}"/>
              </a:ext>
            </a:extLst>
          </p:cNvPr>
          <p:cNvCxnSpPr>
            <a:stCxn id="33" idx="2"/>
            <a:endCxn id="69" idx="0"/>
          </p:cNvCxnSpPr>
          <p:nvPr/>
        </p:nvCxnSpPr>
        <p:spPr>
          <a:xfrm rot="16200000" flipH="1">
            <a:off x="3497344" y="5053511"/>
            <a:ext cx="341129" cy="1521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连接符: 肘形 341">
            <a:extLst>
              <a:ext uri="{FF2B5EF4-FFF2-40B4-BE49-F238E27FC236}">
                <a16:creationId xmlns:a16="http://schemas.microsoft.com/office/drawing/2014/main" id="{BB3E6135-86F9-FDE3-2FDA-B8CB9397AF6D}"/>
              </a:ext>
            </a:extLst>
          </p:cNvPr>
          <p:cNvCxnSpPr>
            <a:stCxn id="33" idx="2"/>
            <a:endCxn id="71" idx="0"/>
          </p:cNvCxnSpPr>
          <p:nvPr/>
        </p:nvCxnSpPr>
        <p:spPr>
          <a:xfrm rot="5400000">
            <a:off x="3446643" y="5009180"/>
            <a:ext cx="332280" cy="9503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连接符: 肘形 343">
            <a:extLst>
              <a:ext uri="{FF2B5EF4-FFF2-40B4-BE49-F238E27FC236}">
                <a16:creationId xmlns:a16="http://schemas.microsoft.com/office/drawing/2014/main" id="{6B42EFC9-4BD1-676F-7420-884E24DF406B}"/>
              </a:ext>
            </a:extLst>
          </p:cNvPr>
          <p:cNvCxnSpPr>
            <a:stCxn id="76" idx="2"/>
            <a:endCxn id="73" idx="0"/>
          </p:cNvCxnSpPr>
          <p:nvPr/>
        </p:nvCxnSpPr>
        <p:spPr>
          <a:xfrm rot="5400000">
            <a:off x="2956863" y="4827200"/>
            <a:ext cx="337680" cy="46439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连接符: 肘形 345">
            <a:extLst>
              <a:ext uri="{FF2B5EF4-FFF2-40B4-BE49-F238E27FC236}">
                <a16:creationId xmlns:a16="http://schemas.microsoft.com/office/drawing/2014/main" id="{275DC9D4-3818-32E2-C98B-62EB18CE2C2F}"/>
              </a:ext>
            </a:extLst>
          </p:cNvPr>
          <p:cNvCxnSpPr>
            <a:stCxn id="129" idx="2"/>
            <a:endCxn id="127" idx="0"/>
          </p:cNvCxnSpPr>
          <p:nvPr/>
        </p:nvCxnSpPr>
        <p:spPr>
          <a:xfrm rot="5400000">
            <a:off x="4962192" y="4984275"/>
            <a:ext cx="342238" cy="13488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连接符: 肘形 347">
            <a:extLst>
              <a:ext uri="{FF2B5EF4-FFF2-40B4-BE49-F238E27FC236}">
                <a16:creationId xmlns:a16="http://schemas.microsoft.com/office/drawing/2014/main" id="{2B2554CF-A472-EC3B-A38F-DB89A78F7791}"/>
              </a:ext>
            </a:extLst>
          </p:cNvPr>
          <p:cNvCxnSpPr>
            <a:stCxn id="129" idx="2"/>
            <a:endCxn id="126" idx="0"/>
          </p:cNvCxnSpPr>
          <p:nvPr/>
        </p:nvCxnSpPr>
        <p:spPr>
          <a:xfrm rot="5400000">
            <a:off x="5024940" y="5047023"/>
            <a:ext cx="342238" cy="93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连接符: 肘形 353">
            <a:extLst>
              <a:ext uri="{FF2B5EF4-FFF2-40B4-BE49-F238E27FC236}">
                <a16:creationId xmlns:a16="http://schemas.microsoft.com/office/drawing/2014/main" id="{E806918E-6B28-5E95-207A-7EDF91B69400}"/>
              </a:ext>
            </a:extLst>
          </p:cNvPr>
          <p:cNvCxnSpPr>
            <a:stCxn id="32" idx="2"/>
            <a:endCxn id="173" idx="0"/>
          </p:cNvCxnSpPr>
          <p:nvPr/>
        </p:nvCxnSpPr>
        <p:spPr>
          <a:xfrm rot="5400000">
            <a:off x="3862336" y="4922365"/>
            <a:ext cx="325171" cy="27865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连接符: 肘形 355">
            <a:extLst>
              <a:ext uri="{FF2B5EF4-FFF2-40B4-BE49-F238E27FC236}">
                <a16:creationId xmlns:a16="http://schemas.microsoft.com/office/drawing/2014/main" id="{2E383DDE-BE9E-C0EF-04DD-CE51B856725A}"/>
              </a:ext>
            </a:extLst>
          </p:cNvPr>
          <p:cNvCxnSpPr>
            <a:stCxn id="32" idx="2"/>
            <a:endCxn id="172" idx="0"/>
          </p:cNvCxnSpPr>
          <p:nvPr/>
        </p:nvCxnSpPr>
        <p:spPr>
          <a:xfrm rot="5400000">
            <a:off x="3925301" y="4985330"/>
            <a:ext cx="325171" cy="15272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连接符: 肘形 357">
            <a:extLst>
              <a:ext uri="{FF2B5EF4-FFF2-40B4-BE49-F238E27FC236}">
                <a16:creationId xmlns:a16="http://schemas.microsoft.com/office/drawing/2014/main" id="{2F554282-D00A-6BE3-BD9B-7CBB8F1C8962}"/>
              </a:ext>
            </a:extLst>
          </p:cNvPr>
          <p:cNvCxnSpPr>
            <a:stCxn id="32" idx="2"/>
            <a:endCxn id="170" idx="0"/>
          </p:cNvCxnSpPr>
          <p:nvPr/>
        </p:nvCxnSpPr>
        <p:spPr>
          <a:xfrm rot="5400000">
            <a:off x="3990206" y="5050235"/>
            <a:ext cx="325171" cy="22910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连接符: 肘形 359">
            <a:extLst>
              <a:ext uri="{FF2B5EF4-FFF2-40B4-BE49-F238E27FC236}">
                <a16:creationId xmlns:a16="http://schemas.microsoft.com/office/drawing/2014/main" id="{F41B589B-9046-1A15-32B5-A41E45EB525D}"/>
              </a:ext>
            </a:extLst>
          </p:cNvPr>
          <p:cNvCxnSpPr>
            <a:cxnSpLocks/>
            <a:stCxn id="32" idx="2"/>
            <a:endCxn id="171" idx="0"/>
          </p:cNvCxnSpPr>
          <p:nvPr/>
        </p:nvCxnSpPr>
        <p:spPr>
          <a:xfrm rot="16200000" flipH="1">
            <a:off x="4055568" y="5007782"/>
            <a:ext cx="325171" cy="10781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连接符: 肘形 361">
            <a:extLst>
              <a:ext uri="{FF2B5EF4-FFF2-40B4-BE49-F238E27FC236}">
                <a16:creationId xmlns:a16="http://schemas.microsoft.com/office/drawing/2014/main" id="{7C15D451-085E-F1DC-15C6-E9374C2E36DF}"/>
              </a:ext>
            </a:extLst>
          </p:cNvPr>
          <p:cNvCxnSpPr>
            <a:stCxn id="32" idx="2"/>
            <a:endCxn id="66" idx="0"/>
          </p:cNvCxnSpPr>
          <p:nvPr/>
        </p:nvCxnSpPr>
        <p:spPr>
          <a:xfrm rot="16200000" flipH="1">
            <a:off x="4119147" y="4944203"/>
            <a:ext cx="329131" cy="23893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连接符: 肘形 363">
            <a:extLst>
              <a:ext uri="{FF2B5EF4-FFF2-40B4-BE49-F238E27FC236}">
                <a16:creationId xmlns:a16="http://schemas.microsoft.com/office/drawing/2014/main" id="{52BE9850-7DF6-50A0-3456-4E64BD3433DA}"/>
              </a:ext>
            </a:extLst>
          </p:cNvPr>
          <p:cNvCxnSpPr>
            <a:stCxn id="32" idx="2"/>
            <a:endCxn id="170" idx="0"/>
          </p:cNvCxnSpPr>
          <p:nvPr/>
        </p:nvCxnSpPr>
        <p:spPr>
          <a:xfrm rot="5400000">
            <a:off x="3990206" y="5050235"/>
            <a:ext cx="325171" cy="2291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连接符: 肘形 365">
            <a:extLst>
              <a:ext uri="{FF2B5EF4-FFF2-40B4-BE49-F238E27FC236}">
                <a16:creationId xmlns:a16="http://schemas.microsoft.com/office/drawing/2014/main" id="{845DB303-7B66-A58C-0F5F-D85A411678D3}"/>
              </a:ext>
            </a:extLst>
          </p:cNvPr>
          <p:cNvCxnSpPr>
            <a:cxnSpLocks/>
            <a:stCxn id="119" idx="2"/>
            <a:endCxn id="89" idx="0"/>
          </p:cNvCxnSpPr>
          <p:nvPr/>
        </p:nvCxnSpPr>
        <p:spPr>
          <a:xfrm rot="16200000" flipH="1">
            <a:off x="6862472" y="4972354"/>
            <a:ext cx="301590" cy="18377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连接符: 肘形 367">
            <a:extLst>
              <a:ext uri="{FF2B5EF4-FFF2-40B4-BE49-F238E27FC236}">
                <a16:creationId xmlns:a16="http://schemas.microsoft.com/office/drawing/2014/main" id="{5D438C5F-F7BA-442B-26EA-291689969D4A}"/>
              </a:ext>
            </a:extLst>
          </p:cNvPr>
          <p:cNvCxnSpPr>
            <a:cxnSpLocks/>
            <a:stCxn id="119" idx="2"/>
            <a:endCxn id="90" idx="0"/>
          </p:cNvCxnSpPr>
          <p:nvPr/>
        </p:nvCxnSpPr>
        <p:spPr>
          <a:xfrm rot="16200000" flipH="1">
            <a:off x="6923335" y="4911490"/>
            <a:ext cx="301590" cy="30550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连接符: 肘形 369">
            <a:extLst>
              <a:ext uri="{FF2B5EF4-FFF2-40B4-BE49-F238E27FC236}">
                <a16:creationId xmlns:a16="http://schemas.microsoft.com/office/drawing/2014/main" id="{F65024BE-8527-B601-B1E1-24AB2C5EC40B}"/>
              </a:ext>
            </a:extLst>
          </p:cNvPr>
          <p:cNvCxnSpPr>
            <a:cxnSpLocks/>
            <a:stCxn id="119" idx="2"/>
            <a:endCxn id="121" idx="0"/>
          </p:cNvCxnSpPr>
          <p:nvPr/>
        </p:nvCxnSpPr>
        <p:spPr>
          <a:xfrm rot="16200000" flipH="1">
            <a:off x="6983114" y="4851711"/>
            <a:ext cx="304341" cy="42781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连接符: 肘形 373">
            <a:extLst>
              <a:ext uri="{FF2B5EF4-FFF2-40B4-BE49-F238E27FC236}">
                <a16:creationId xmlns:a16="http://schemas.microsoft.com/office/drawing/2014/main" id="{5EC99ABC-DAC5-F5D0-5DEC-DC93B463A046}"/>
              </a:ext>
            </a:extLst>
          </p:cNvPr>
          <p:cNvCxnSpPr>
            <a:stCxn id="131" idx="2"/>
            <a:endCxn id="122" idx="0"/>
          </p:cNvCxnSpPr>
          <p:nvPr/>
        </p:nvCxnSpPr>
        <p:spPr>
          <a:xfrm rot="5400000">
            <a:off x="2178722" y="5050849"/>
            <a:ext cx="327602" cy="1637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连接符: 肘形 375">
            <a:extLst>
              <a:ext uri="{FF2B5EF4-FFF2-40B4-BE49-F238E27FC236}">
                <a16:creationId xmlns:a16="http://schemas.microsoft.com/office/drawing/2014/main" id="{D824C45D-6762-8F66-2F70-5A1DFEF5ADBB}"/>
              </a:ext>
            </a:extLst>
          </p:cNvPr>
          <p:cNvCxnSpPr>
            <a:stCxn id="131" idx="2"/>
            <a:endCxn id="77" idx="0"/>
          </p:cNvCxnSpPr>
          <p:nvPr/>
        </p:nvCxnSpPr>
        <p:spPr>
          <a:xfrm rot="16200000" flipH="1">
            <a:off x="2243258" y="5002685"/>
            <a:ext cx="327602" cy="11270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连接符: 肘形 377">
            <a:extLst>
              <a:ext uri="{FF2B5EF4-FFF2-40B4-BE49-F238E27FC236}">
                <a16:creationId xmlns:a16="http://schemas.microsoft.com/office/drawing/2014/main" id="{B9A157D3-CA67-23DE-50E9-0D800BE0FEC6}"/>
              </a:ext>
            </a:extLst>
          </p:cNvPr>
          <p:cNvCxnSpPr>
            <a:stCxn id="76" idx="2"/>
            <a:endCxn id="75" idx="0"/>
          </p:cNvCxnSpPr>
          <p:nvPr/>
        </p:nvCxnSpPr>
        <p:spPr>
          <a:xfrm rot="5400000">
            <a:off x="2893935" y="4764272"/>
            <a:ext cx="337680" cy="59024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连接符: 肘形 379">
            <a:extLst>
              <a:ext uri="{FF2B5EF4-FFF2-40B4-BE49-F238E27FC236}">
                <a16:creationId xmlns:a16="http://schemas.microsoft.com/office/drawing/2014/main" id="{C8D7122D-D505-B500-7465-F9C21412C767}"/>
              </a:ext>
            </a:extLst>
          </p:cNvPr>
          <p:cNvCxnSpPr>
            <a:stCxn id="83" idx="2"/>
            <a:endCxn id="85" idx="0"/>
          </p:cNvCxnSpPr>
          <p:nvPr/>
        </p:nvCxnSpPr>
        <p:spPr>
          <a:xfrm rot="16200000" flipH="1">
            <a:off x="8497875" y="4820405"/>
            <a:ext cx="317707" cy="46735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连接符: 肘形 381">
            <a:extLst>
              <a:ext uri="{FF2B5EF4-FFF2-40B4-BE49-F238E27FC236}">
                <a16:creationId xmlns:a16="http://schemas.microsoft.com/office/drawing/2014/main" id="{F3CF252C-3DA0-618E-89A3-FB26945F4428}"/>
              </a:ext>
            </a:extLst>
          </p:cNvPr>
          <p:cNvCxnSpPr>
            <a:stCxn id="83" idx="2"/>
            <a:endCxn id="84" idx="0"/>
          </p:cNvCxnSpPr>
          <p:nvPr/>
        </p:nvCxnSpPr>
        <p:spPr>
          <a:xfrm rot="16200000" flipH="1">
            <a:off x="8432865" y="4885416"/>
            <a:ext cx="311631" cy="33125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连接符: 肘形 383">
            <a:extLst>
              <a:ext uri="{FF2B5EF4-FFF2-40B4-BE49-F238E27FC236}">
                <a16:creationId xmlns:a16="http://schemas.microsoft.com/office/drawing/2014/main" id="{0706FBA8-8BFF-1F36-62AD-7E0461D5D850}"/>
              </a:ext>
            </a:extLst>
          </p:cNvPr>
          <p:cNvCxnSpPr>
            <a:cxnSpLocks/>
            <a:stCxn id="83" idx="2"/>
            <a:endCxn id="87" idx="0"/>
          </p:cNvCxnSpPr>
          <p:nvPr/>
        </p:nvCxnSpPr>
        <p:spPr>
          <a:xfrm rot="16200000" flipH="1">
            <a:off x="8572381" y="4745899"/>
            <a:ext cx="310174" cy="60883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连接符: 肘形 389">
            <a:extLst>
              <a:ext uri="{FF2B5EF4-FFF2-40B4-BE49-F238E27FC236}">
                <a16:creationId xmlns:a16="http://schemas.microsoft.com/office/drawing/2014/main" id="{D1210A54-67DB-EFCF-62F3-3E9CD7E0EA65}"/>
              </a:ext>
            </a:extLst>
          </p:cNvPr>
          <p:cNvCxnSpPr>
            <a:cxnSpLocks/>
            <a:stCxn id="44" idx="2"/>
            <a:endCxn id="52" idx="0"/>
          </p:cNvCxnSpPr>
          <p:nvPr/>
        </p:nvCxnSpPr>
        <p:spPr>
          <a:xfrm rot="16200000" flipH="1">
            <a:off x="7676555" y="5044030"/>
            <a:ext cx="315591" cy="3180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连接符: 肘形 391">
            <a:extLst>
              <a:ext uri="{FF2B5EF4-FFF2-40B4-BE49-F238E27FC236}">
                <a16:creationId xmlns:a16="http://schemas.microsoft.com/office/drawing/2014/main" id="{F48D89D4-3240-0E2D-0249-9F579CB10EA8}"/>
              </a:ext>
            </a:extLst>
          </p:cNvPr>
          <p:cNvCxnSpPr>
            <a:cxnSpLocks/>
            <a:stCxn id="44" idx="2"/>
            <a:endCxn id="53" idx="0"/>
          </p:cNvCxnSpPr>
          <p:nvPr/>
        </p:nvCxnSpPr>
        <p:spPr>
          <a:xfrm rot="16200000" flipH="1">
            <a:off x="7742897" y="4977688"/>
            <a:ext cx="315591" cy="1644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连接符: 肘形 393">
            <a:extLst>
              <a:ext uri="{FF2B5EF4-FFF2-40B4-BE49-F238E27FC236}">
                <a16:creationId xmlns:a16="http://schemas.microsoft.com/office/drawing/2014/main" id="{8C310D58-CCE9-C722-5F2C-808237B86979}"/>
              </a:ext>
            </a:extLst>
          </p:cNvPr>
          <p:cNvCxnSpPr>
            <a:cxnSpLocks/>
            <a:stCxn id="44" idx="2"/>
            <a:endCxn id="202" idx="0"/>
          </p:cNvCxnSpPr>
          <p:nvPr/>
        </p:nvCxnSpPr>
        <p:spPr>
          <a:xfrm rot="16200000" flipH="1">
            <a:off x="7812192" y="4908393"/>
            <a:ext cx="312901" cy="3003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连接符: 肘形 395">
            <a:extLst>
              <a:ext uri="{FF2B5EF4-FFF2-40B4-BE49-F238E27FC236}">
                <a16:creationId xmlns:a16="http://schemas.microsoft.com/office/drawing/2014/main" id="{2C719A88-9D52-2427-4FFC-9C01DBB3FEA0}"/>
              </a:ext>
            </a:extLst>
          </p:cNvPr>
          <p:cNvCxnSpPr>
            <a:stCxn id="37" idx="2"/>
            <a:endCxn id="54" idx="0"/>
          </p:cNvCxnSpPr>
          <p:nvPr/>
        </p:nvCxnSpPr>
        <p:spPr>
          <a:xfrm rot="16200000" flipH="1">
            <a:off x="8188664" y="4841843"/>
            <a:ext cx="318499" cy="433017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连接符: 肘形 397">
            <a:extLst>
              <a:ext uri="{FF2B5EF4-FFF2-40B4-BE49-F238E27FC236}">
                <a16:creationId xmlns:a16="http://schemas.microsoft.com/office/drawing/2014/main" id="{BDE29737-E812-8E5B-5E5B-5AA683CCD68D}"/>
              </a:ext>
            </a:extLst>
          </p:cNvPr>
          <p:cNvCxnSpPr>
            <a:stCxn id="37" idx="2"/>
            <a:endCxn id="55" idx="0"/>
          </p:cNvCxnSpPr>
          <p:nvPr/>
        </p:nvCxnSpPr>
        <p:spPr>
          <a:xfrm rot="16200000" flipH="1">
            <a:off x="8122300" y="4908208"/>
            <a:ext cx="318499" cy="3002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连接符: 肘形 399">
            <a:extLst>
              <a:ext uri="{FF2B5EF4-FFF2-40B4-BE49-F238E27FC236}">
                <a16:creationId xmlns:a16="http://schemas.microsoft.com/office/drawing/2014/main" id="{4EE39E07-4895-7F02-7ABF-324CB428CEE5}"/>
              </a:ext>
            </a:extLst>
          </p:cNvPr>
          <p:cNvCxnSpPr>
            <a:stCxn id="125" idx="2"/>
            <a:endCxn id="64" idx="0"/>
          </p:cNvCxnSpPr>
          <p:nvPr/>
        </p:nvCxnSpPr>
        <p:spPr>
          <a:xfrm rot="5400000">
            <a:off x="4478252" y="5034208"/>
            <a:ext cx="317100" cy="60157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连接符: 肘形 401">
            <a:extLst>
              <a:ext uri="{FF2B5EF4-FFF2-40B4-BE49-F238E27FC236}">
                <a16:creationId xmlns:a16="http://schemas.microsoft.com/office/drawing/2014/main" id="{B7D216A8-23DD-9882-6395-3AB34A2F6291}"/>
              </a:ext>
            </a:extLst>
          </p:cNvPr>
          <p:cNvCxnSpPr>
            <a:cxnSpLocks/>
            <a:stCxn id="125" idx="2"/>
            <a:endCxn id="65" idx="0"/>
          </p:cNvCxnSpPr>
          <p:nvPr/>
        </p:nvCxnSpPr>
        <p:spPr>
          <a:xfrm rot="16200000" flipH="1">
            <a:off x="4544047" y="5028568"/>
            <a:ext cx="317100" cy="71435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连接符: 肘形 403">
            <a:extLst>
              <a:ext uri="{FF2B5EF4-FFF2-40B4-BE49-F238E27FC236}">
                <a16:creationId xmlns:a16="http://schemas.microsoft.com/office/drawing/2014/main" id="{5BAB1635-2AA6-D8F0-1E19-37F82BABA3AE}"/>
              </a:ext>
            </a:extLst>
          </p:cNvPr>
          <p:cNvCxnSpPr>
            <a:cxnSpLocks/>
            <a:stCxn id="125" idx="2"/>
            <a:endCxn id="63" idx="0"/>
          </p:cNvCxnSpPr>
          <p:nvPr/>
        </p:nvCxnSpPr>
        <p:spPr>
          <a:xfrm rot="16200000" flipH="1">
            <a:off x="4606795" y="4965820"/>
            <a:ext cx="317100" cy="19693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连接符: 肘形 420">
            <a:extLst>
              <a:ext uri="{FF2B5EF4-FFF2-40B4-BE49-F238E27FC236}">
                <a16:creationId xmlns:a16="http://schemas.microsoft.com/office/drawing/2014/main" id="{668EE2E2-F709-8618-8061-61100F58BB8D}"/>
              </a:ext>
            </a:extLst>
          </p:cNvPr>
          <p:cNvCxnSpPr>
            <a:cxnSpLocks/>
            <a:stCxn id="24" idx="2"/>
            <a:endCxn id="182" idx="0"/>
          </p:cNvCxnSpPr>
          <p:nvPr/>
        </p:nvCxnSpPr>
        <p:spPr>
          <a:xfrm rot="5400000">
            <a:off x="4267099" y="3537538"/>
            <a:ext cx="364882" cy="85799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连接符: 肘形 429">
            <a:extLst>
              <a:ext uri="{FF2B5EF4-FFF2-40B4-BE49-F238E27FC236}">
                <a16:creationId xmlns:a16="http://schemas.microsoft.com/office/drawing/2014/main" id="{EFCD3AD1-ACBF-7344-3EA8-AE577CDEBE21}"/>
              </a:ext>
            </a:extLst>
          </p:cNvPr>
          <p:cNvCxnSpPr>
            <a:cxnSpLocks/>
            <a:stCxn id="60" idx="2"/>
            <a:endCxn id="120" idx="0"/>
          </p:cNvCxnSpPr>
          <p:nvPr/>
        </p:nvCxnSpPr>
        <p:spPr>
          <a:xfrm rot="5400000">
            <a:off x="5254057" y="5010368"/>
            <a:ext cx="351515" cy="7342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连接符: 肘形 432">
            <a:extLst>
              <a:ext uri="{FF2B5EF4-FFF2-40B4-BE49-F238E27FC236}">
                <a16:creationId xmlns:a16="http://schemas.microsoft.com/office/drawing/2014/main" id="{7E95C391-1DF5-5560-FADF-D436D6FC2E3C}"/>
              </a:ext>
            </a:extLst>
          </p:cNvPr>
          <p:cNvCxnSpPr>
            <a:cxnSpLocks/>
            <a:stCxn id="60" idx="2"/>
            <a:endCxn id="78" idx="0"/>
          </p:cNvCxnSpPr>
          <p:nvPr/>
        </p:nvCxnSpPr>
        <p:spPr>
          <a:xfrm rot="16200000" flipH="1">
            <a:off x="5312312" y="5025533"/>
            <a:ext cx="345461" cy="37036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连接符: 肘形 436">
            <a:extLst>
              <a:ext uri="{FF2B5EF4-FFF2-40B4-BE49-F238E27FC236}">
                <a16:creationId xmlns:a16="http://schemas.microsoft.com/office/drawing/2014/main" id="{AE99B7EF-249E-11FF-8E7D-AAE56F8DCD13}"/>
              </a:ext>
            </a:extLst>
          </p:cNvPr>
          <p:cNvCxnSpPr>
            <a:cxnSpLocks/>
            <a:stCxn id="60" idx="2"/>
            <a:endCxn id="79" idx="0"/>
          </p:cNvCxnSpPr>
          <p:nvPr/>
        </p:nvCxnSpPr>
        <p:spPr>
          <a:xfrm rot="16200000" flipH="1">
            <a:off x="5371741" y="4966103"/>
            <a:ext cx="347101" cy="157535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连接符: 肘形 448">
            <a:extLst>
              <a:ext uri="{FF2B5EF4-FFF2-40B4-BE49-F238E27FC236}">
                <a16:creationId xmlns:a16="http://schemas.microsoft.com/office/drawing/2014/main" id="{31A2855D-A020-633F-16D6-396EC585FF5E}"/>
              </a:ext>
            </a:extLst>
          </p:cNvPr>
          <p:cNvCxnSpPr>
            <a:cxnSpLocks/>
            <a:stCxn id="46" idx="2"/>
            <a:endCxn id="80" idx="0"/>
          </p:cNvCxnSpPr>
          <p:nvPr/>
        </p:nvCxnSpPr>
        <p:spPr>
          <a:xfrm rot="16200000" flipH="1">
            <a:off x="6391187" y="4837907"/>
            <a:ext cx="305860" cy="47479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连接符: 肘形 451">
            <a:extLst>
              <a:ext uri="{FF2B5EF4-FFF2-40B4-BE49-F238E27FC236}">
                <a16:creationId xmlns:a16="http://schemas.microsoft.com/office/drawing/2014/main" id="{D4A12DC1-798E-6D07-1087-1061F1B3FA61}"/>
              </a:ext>
            </a:extLst>
          </p:cNvPr>
          <p:cNvCxnSpPr>
            <a:cxnSpLocks/>
            <a:stCxn id="46" idx="2"/>
            <a:endCxn id="51" idx="0"/>
          </p:cNvCxnSpPr>
          <p:nvPr/>
        </p:nvCxnSpPr>
        <p:spPr>
          <a:xfrm rot="16200000" flipH="1">
            <a:off x="6325211" y="4903883"/>
            <a:ext cx="305860" cy="342846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连接符: 肘形 485">
            <a:extLst>
              <a:ext uri="{FF2B5EF4-FFF2-40B4-BE49-F238E27FC236}">
                <a16:creationId xmlns:a16="http://schemas.microsoft.com/office/drawing/2014/main" id="{AF1FA948-7935-A514-71F6-2CB1CF46496C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 rot="16200000" flipH="1">
            <a:off x="7360605" y="5038192"/>
            <a:ext cx="319017" cy="258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连接符: 肘形 488">
            <a:extLst>
              <a:ext uri="{FF2B5EF4-FFF2-40B4-BE49-F238E27FC236}">
                <a16:creationId xmlns:a16="http://schemas.microsoft.com/office/drawing/2014/main" id="{FB0A9BD1-B8B2-E209-7837-BE517C3441B1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rot="16200000" flipH="1">
            <a:off x="7427133" y="4971664"/>
            <a:ext cx="319017" cy="158944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1" name="CustomShape 117">
            <a:extLst>
              <a:ext uri="{FF2B5EF4-FFF2-40B4-BE49-F238E27FC236}">
                <a16:creationId xmlns:a16="http://schemas.microsoft.com/office/drawing/2014/main" id="{5D3AE3ED-CDC9-50DD-A5B0-0AE136926DBE}"/>
              </a:ext>
            </a:extLst>
          </p:cNvPr>
          <p:cNvSpPr/>
          <p:nvPr/>
        </p:nvSpPr>
        <p:spPr>
          <a:xfrm>
            <a:off x="770247" y="3765196"/>
            <a:ext cx="161640" cy="112284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800" b="1" strike="noStrike" spc="-1" dirty="0">
                <a:solidFill>
                  <a:srgbClr val="000000"/>
                </a:solidFill>
                <a:latin typeface="Arial"/>
              </a:rPr>
              <a:t>异常模式检测</a:t>
            </a:r>
            <a:r>
              <a:rPr lang="en-US" sz="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609" name="CustomShape 39">
            <a:extLst>
              <a:ext uri="{FF2B5EF4-FFF2-40B4-BE49-F238E27FC236}">
                <a16:creationId xmlns:a16="http://schemas.microsoft.com/office/drawing/2014/main" id="{A1BA4E94-98C4-5325-AA7B-2C3CC914D408}"/>
              </a:ext>
            </a:extLst>
          </p:cNvPr>
          <p:cNvSpPr/>
          <p:nvPr/>
        </p:nvSpPr>
        <p:spPr>
          <a:xfrm>
            <a:off x="1617306" y="5230635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智能</a:t>
            </a:r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扩径检测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CustomShape 39">
            <a:extLst>
              <a:ext uri="{FF2B5EF4-FFF2-40B4-BE49-F238E27FC236}">
                <a16:creationId xmlns:a16="http://schemas.microsoft.com/office/drawing/2014/main" id="{CC535EAD-36B3-44DD-9621-9F73EB5ACCFF}"/>
              </a:ext>
            </a:extLst>
          </p:cNvPr>
          <p:cNvSpPr/>
          <p:nvPr/>
        </p:nvSpPr>
        <p:spPr>
          <a:xfrm>
            <a:off x="1743448" y="5230635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智能</a:t>
            </a:r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扩径校正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CustomShape 39">
            <a:extLst>
              <a:ext uri="{FF2B5EF4-FFF2-40B4-BE49-F238E27FC236}">
                <a16:creationId xmlns:a16="http://schemas.microsoft.com/office/drawing/2014/main" id="{A74529AE-9177-A744-356B-20E8EFCDA7E5}"/>
              </a:ext>
            </a:extLst>
          </p:cNvPr>
          <p:cNvSpPr/>
          <p:nvPr/>
        </p:nvSpPr>
        <p:spPr>
          <a:xfrm>
            <a:off x="786091" y="5222920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智能</a:t>
            </a:r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异常检测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CustomShape 39">
            <a:extLst>
              <a:ext uri="{FF2B5EF4-FFF2-40B4-BE49-F238E27FC236}">
                <a16:creationId xmlns:a16="http://schemas.microsoft.com/office/drawing/2014/main" id="{0B62E81F-68B0-4350-DE63-85BCF204B6A4}"/>
              </a:ext>
            </a:extLst>
          </p:cNvPr>
          <p:cNvSpPr/>
          <p:nvPr/>
        </p:nvSpPr>
        <p:spPr>
          <a:xfrm>
            <a:off x="908011" y="5229016"/>
            <a:ext cx="1177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响应</a:t>
            </a:r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范围检测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15" name="连接符: 肘形 614">
            <a:extLst>
              <a:ext uri="{FF2B5EF4-FFF2-40B4-BE49-F238E27FC236}">
                <a16:creationId xmlns:a16="http://schemas.microsoft.com/office/drawing/2014/main" id="{F941E65A-94C9-CB5E-7C14-56D3B6349796}"/>
              </a:ext>
            </a:extLst>
          </p:cNvPr>
          <p:cNvCxnSpPr>
            <a:cxnSpLocks/>
            <a:stCxn id="133" idx="2"/>
            <a:endCxn id="613" idx="0"/>
          </p:cNvCxnSpPr>
          <p:nvPr/>
        </p:nvCxnSpPr>
        <p:spPr>
          <a:xfrm rot="5400000">
            <a:off x="787455" y="4945529"/>
            <a:ext cx="334887" cy="219894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连接符: 肘形 617">
            <a:extLst>
              <a:ext uri="{FF2B5EF4-FFF2-40B4-BE49-F238E27FC236}">
                <a16:creationId xmlns:a16="http://schemas.microsoft.com/office/drawing/2014/main" id="{2A47947B-DCBE-DC32-0E49-5B493C328DBC}"/>
              </a:ext>
            </a:extLst>
          </p:cNvPr>
          <p:cNvCxnSpPr>
            <a:cxnSpLocks/>
            <a:stCxn id="133" idx="2"/>
            <a:endCxn id="614" idx="0"/>
          </p:cNvCxnSpPr>
          <p:nvPr/>
        </p:nvCxnSpPr>
        <p:spPr>
          <a:xfrm rot="5400000">
            <a:off x="845367" y="5009537"/>
            <a:ext cx="340983" cy="97974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连接符: 肘形 620">
            <a:extLst>
              <a:ext uri="{FF2B5EF4-FFF2-40B4-BE49-F238E27FC236}">
                <a16:creationId xmlns:a16="http://schemas.microsoft.com/office/drawing/2014/main" id="{78E94E2B-7767-3701-E0F9-105D26601E6F}"/>
              </a:ext>
            </a:extLst>
          </p:cNvPr>
          <p:cNvCxnSpPr>
            <a:cxnSpLocks/>
            <a:stCxn id="23" idx="2"/>
            <a:endCxn id="591" idx="0"/>
          </p:cNvCxnSpPr>
          <p:nvPr/>
        </p:nvCxnSpPr>
        <p:spPr>
          <a:xfrm rot="5400000">
            <a:off x="1119793" y="3129270"/>
            <a:ext cx="367200" cy="904652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连接符: 肘形 635">
            <a:extLst>
              <a:ext uri="{FF2B5EF4-FFF2-40B4-BE49-F238E27FC236}">
                <a16:creationId xmlns:a16="http://schemas.microsoft.com/office/drawing/2014/main" id="{41125E02-0E51-63B8-6098-7577F94E66D4}"/>
              </a:ext>
            </a:extLst>
          </p:cNvPr>
          <p:cNvCxnSpPr>
            <a:cxnSpLocks/>
            <a:stCxn id="28" idx="2"/>
            <a:endCxn id="609" idx="0"/>
          </p:cNvCxnSpPr>
          <p:nvPr/>
        </p:nvCxnSpPr>
        <p:spPr>
          <a:xfrm rot="16200000" flipH="1">
            <a:off x="1415254" y="4969722"/>
            <a:ext cx="352593" cy="169231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" name="连接符: 肘形 638">
            <a:extLst>
              <a:ext uri="{FF2B5EF4-FFF2-40B4-BE49-F238E27FC236}">
                <a16:creationId xmlns:a16="http://schemas.microsoft.com/office/drawing/2014/main" id="{5ADFA4F2-188E-3B2D-3D4A-03A188D2DC0F}"/>
              </a:ext>
            </a:extLst>
          </p:cNvPr>
          <p:cNvCxnSpPr>
            <a:cxnSpLocks/>
            <a:stCxn id="28" idx="2"/>
            <a:endCxn id="610" idx="0"/>
          </p:cNvCxnSpPr>
          <p:nvPr/>
        </p:nvCxnSpPr>
        <p:spPr>
          <a:xfrm rot="16200000" flipH="1">
            <a:off x="1478325" y="4906651"/>
            <a:ext cx="352593" cy="295373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CustomShape 32">
            <a:extLst>
              <a:ext uri="{FF2B5EF4-FFF2-40B4-BE49-F238E27FC236}">
                <a16:creationId xmlns:a16="http://schemas.microsoft.com/office/drawing/2014/main" id="{64951373-0C0D-E96E-929D-6E429E17C71A}"/>
              </a:ext>
            </a:extLst>
          </p:cNvPr>
          <p:cNvSpPr/>
          <p:nvPr/>
        </p:nvSpPr>
        <p:spPr>
          <a:xfrm>
            <a:off x="6225626" y="5230635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深度学习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4" name="连接符: 肘形 93">
            <a:extLst>
              <a:ext uri="{FF2B5EF4-FFF2-40B4-BE49-F238E27FC236}">
                <a16:creationId xmlns:a16="http://schemas.microsoft.com/office/drawing/2014/main" id="{381DDE04-045B-03ED-500C-823ED214E074}"/>
              </a:ext>
            </a:extLst>
          </p:cNvPr>
          <p:cNvCxnSpPr>
            <a:cxnSpLocks/>
            <a:stCxn id="46" idx="2"/>
            <a:endCxn id="654" idx="0"/>
          </p:cNvCxnSpPr>
          <p:nvPr/>
        </p:nvCxnSpPr>
        <p:spPr>
          <a:xfrm rot="5400000">
            <a:off x="6141473" y="5065389"/>
            <a:ext cx="308259" cy="22232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ustomShape 26">
            <a:extLst>
              <a:ext uri="{FF2B5EF4-FFF2-40B4-BE49-F238E27FC236}">
                <a16:creationId xmlns:a16="http://schemas.microsoft.com/office/drawing/2014/main" id="{F7935A7B-180F-45D6-565F-B9FD19C17CDE}"/>
              </a:ext>
            </a:extLst>
          </p:cNvPr>
          <p:cNvSpPr/>
          <p:nvPr/>
        </p:nvSpPr>
        <p:spPr>
          <a:xfrm>
            <a:off x="5622218" y="3751173"/>
            <a:ext cx="179640" cy="112284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800" b="1" spc="-1" dirty="0">
                <a:solidFill>
                  <a:srgbClr val="000000"/>
                </a:solidFill>
                <a:latin typeface="Arial"/>
              </a:rPr>
              <a:t>智能流体识别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4" name="连接符: 肘形 203">
            <a:extLst>
              <a:ext uri="{FF2B5EF4-FFF2-40B4-BE49-F238E27FC236}">
                <a16:creationId xmlns:a16="http://schemas.microsoft.com/office/drawing/2014/main" id="{CECA6FA7-DCEC-2B06-5320-13CF39774EE8}"/>
              </a:ext>
            </a:extLst>
          </p:cNvPr>
          <p:cNvCxnSpPr>
            <a:cxnSpLocks/>
            <a:stCxn id="24" idx="2"/>
            <a:endCxn id="203" idx="0"/>
          </p:cNvCxnSpPr>
          <p:nvPr/>
        </p:nvCxnSpPr>
        <p:spPr>
          <a:xfrm rot="16200000" flipH="1">
            <a:off x="4925650" y="2964784"/>
            <a:ext cx="353177" cy="1219599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ustomShape 26">
            <a:extLst>
              <a:ext uri="{FF2B5EF4-FFF2-40B4-BE49-F238E27FC236}">
                <a16:creationId xmlns:a16="http://schemas.microsoft.com/office/drawing/2014/main" id="{253F572E-967B-5D88-DED8-B2C620B0A3D8}"/>
              </a:ext>
            </a:extLst>
          </p:cNvPr>
          <p:cNvSpPr/>
          <p:nvPr/>
        </p:nvSpPr>
        <p:spPr>
          <a:xfrm>
            <a:off x="8612904" y="3761648"/>
            <a:ext cx="179640" cy="112284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800" b="1" spc="-1" dirty="0">
                <a:solidFill>
                  <a:srgbClr val="000000"/>
                </a:solidFill>
                <a:latin typeface="Arial"/>
              </a:rPr>
              <a:t>伪井弹性参数构造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1" name="连接符: 肘形 210">
            <a:extLst>
              <a:ext uri="{FF2B5EF4-FFF2-40B4-BE49-F238E27FC236}">
                <a16:creationId xmlns:a16="http://schemas.microsoft.com/office/drawing/2014/main" id="{3A1867F9-7432-4183-EE01-379D406B4ED1}"/>
              </a:ext>
            </a:extLst>
          </p:cNvPr>
          <p:cNvCxnSpPr>
            <a:cxnSpLocks/>
            <a:stCxn id="25" idx="2"/>
            <a:endCxn id="88" idx="0"/>
          </p:cNvCxnSpPr>
          <p:nvPr/>
        </p:nvCxnSpPr>
        <p:spPr>
          <a:xfrm rot="5400000">
            <a:off x="7015807" y="2960323"/>
            <a:ext cx="388219" cy="1263564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ustomShape 71">
            <a:extLst>
              <a:ext uri="{FF2B5EF4-FFF2-40B4-BE49-F238E27FC236}">
                <a16:creationId xmlns:a16="http://schemas.microsoft.com/office/drawing/2014/main" id="{1A671231-31FB-CC79-B152-61E7744C1F2F}"/>
              </a:ext>
            </a:extLst>
          </p:cNvPr>
          <p:cNvSpPr/>
          <p:nvPr/>
        </p:nvSpPr>
        <p:spPr>
          <a:xfrm>
            <a:off x="6831558" y="3790608"/>
            <a:ext cx="179640" cy="112284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800" b="1" spc="-1" dirty="0">
                <a:solidFill>
                  <a:srgbClr val="000000"/>
                </a:solidFill>
                <a:latin typeface="Arial"/>
              </a:rPr>
              <a:t>弹性参数计算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32">
            <a:extLst>
              <a:ext uri="{FF2B5EF4-FFF2-40B4-BE49-F238E27FC236}">
                <a16:creationId xmlns:a16="http://schemas.microsoft.com/office/drawing/2014/main" id="{F471E6D4-F90D-159A-1945-B9C4311DFFF9}"/>
              </a:ext>
            </a:extLst>
          </p:cNvPr>
          <p:cNvSpPr/>
          <p:nvPr/>
        </p:nvSpPr>
        <p:spPr>
          <a:xfrm>
            <a:off x="6082688" y="5224275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集成学习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5" name="连接符: 肘形 154">
            <a:extLst>
              <a:ext uri="{FF2B5EF4-FFF2-40B4-BE49-F238E27FC236}">
                <a16:creationId xmlns:a16="http://schemas.microsoft.com/office/drawing/2014/main" id="{BA3290E9-2FA0-0DD8-A802-4960163BCBE2}"/>
              </a:ext>
            </a:extLst>
          </p:cNvPr>
          <p:cNvCxnSpPr>
            <a:cxnSpLocks/>
            <a:stCxn id="46" idx="2"/>
            <a:endCxn id="154" idx="0"/>
          </p:cNvCxnSpPr>
          <p:nvPr/>
        </p:nvCxnSpPr>
        <p:spPr>
          <a:xfrm rot="5400000">
            <a:off x="6073184" y="4990740"/>
            <a:ext cx="301899" cy="165170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CustomShape 26">
            <a:extLst>
              <a:ext uri="{FF2B5EF4-FFF2-40B4-BE49-F238E27FC236}">
                <a16:creationId xmlns:a16="http://schemas.microsoft.com/office/drawing/2014/main" id="{AA4002EF-396F-1F48-2466-3A4FD29ED05D}"/>
              </a:ext>
            </a:extLst>
          </p:cNvPr>
          <p:cNvSpPr/>
          <p:nvPr/>
        </p:nvSpPr>
        <p:spPr>
          <a:xfrm>
            <a:off x="5876649" y="3755202"/>
            <a:ext cx="179640" cy="112284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800" b="1" spc="-1" dirty="0">
                <a:solidFill>
                  <a:srgbClr val="000000"/>
                </a:solidFill>
                <a:latin typeface="Arial"/>
              </a:rPr>
              <a:t>伪井物性参数构造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2" name="连接符: 肘形 161">
            <a:extLst>
              <a:ext uri="{FF2B5EF4-FFF2-40B4-BE49-F238E27FC236}">
                <a16:creationId xmlns:a16="http://schemas.microsoft.com/office/drawing/2014/main" id="{5F5F8E17-46FF-68EE-5D67-F1C7EAFFF632}"/>
              </a:ext>
            </a:extLst>
          </p:cNvPr>
          <p:cNvCxnSpPr>
            <a:cxnSpLocks/>
            <a:stCxn id="24" idx="2"/>
            <a:endCxn id="160" idx="0"/>
          </p:cNvCxnSpPr>
          <p:nvPr/>
        </p:nvCxnSpPr>
        <p:spPr>
          <a:xfrm rot="16200000" flipH="1">
            <a:off x="5050851" y="2839584"/>
            <a:ext cx="357206" cy="1474030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CustomShape 189">
            <a:extLst>
              <a:ext uri="{FF2B5EF4-FFF2-40B4-BE49-F238E27FC236}">
                <a16:creationId xmlns:a16="http://schemas.microsoft.com/office/drawing/2014/main" id="{5FD1AA8E-A604-35B9-25F8-85A06FC7D416}"/>
              </a:ext>
            </a:extLst>
          </p:cNvPr>
          <p:cNvSpPr/>
          <p:nvPr/>
        </p:nvSpPr>
        <p:spPr>
          <a:xfrm>
            <a:off x="8192576" y="5216238"/>
            <a:ext cx="128520" cy="699480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r>
              <a:rPr lang="en-US" altLang="zh-CN" sz="600" b="1" spc="-1">
                <a:solidFill>
                  <a:srgbClr val="000000"/>
                </a:solidFill>
                <a:latin typeface="Arial"/>
              </a:rPr>
              <a:t>RT</a:t>
            </a:r>
            <a:r>
              <a:rPr lang="zh-CN" altLang="en-US" sz="600" b="1" spc="-1">
                <a:solidFill>
                  <a:srgbClr val="000000"/>
                </a:solidFill>
                <a:latin typeface="Arial"/>
              </a:rPr>
              <a:t>转换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5" name="连接符: 肘形 214">
            <a:extLst>
              <a:ext uri="{FF2B5EF4-FFF2-40B4-BE49-F238E27FC236}">
                <a16:creationId xmlns:a16="http://schemas.microsoft.com/office/drawing/2014/main" id="{762E7C1B-4388-DA30-2628-0505B68A54B9}"/>
              </a:ext>
            </a:extLst>
          </p:cNvPr>
          <p:cNvCxnSpPr>
            <a:cxnSpLocks/>
            <a:stCxn id="44" idx="2"/>
            <a:endCxn id="214" idx="0"/>
          </p:cNvCxnSpPr>
          <p:nvPr/>
        </p:nvCxnSpPr>
        <p:spPr>
          <a:xfrm rot="16200000" flipH="1">
            <a:off x="7880592" y="4839993"/>
            <a:ext cx="314101" cy="438388"/>
          </a:xfrm>
          <a:prstGeom prst="bentConnector3">
            <a:avLst/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CustomShape 26">
            <a:extLst>
              <a:ext uri="{FF2B5EF4-FFF2-40B4-BE49-F238E27FC236}">
                <a16:creationId xmlns:a16="http://schemas.microsoft.com/office/drawing/2014/main" id="{A0B89035-6DE2-895A-754D-8FA285CC9557}"/>
              </a:ext>
            </a:extLst>
          </p:cNvPr>
          <p:cNvSpPr/>
          <p:nvPr/>
        </p:nvSpPr>
        <p:spPr>
          <a:xfrm>
            <a:off x="8869770" y="3768788"/>
            <a:ext cx="171877" cy="111725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800" b="1" spc="-1" dirty="0">
                <a:solidFill>
                  <a:srgbClr val="000000"/>
                </a:solidFill>
                <a:latin typeface="Arial"/>
              </a:rPr>
              <a:t>智能曲线补偿</a:t>
            </a:r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3" name="连接符: 肘形 222">
            <a:extLst>
              <a:ext uri="{FF2B5EF4-FFF2-40B4-BE49-F238E27FC236}">
                <a16:creationId xmlns:a16="http://schemas.microsoft.com/office/drawing/2014/main" id="{FEAF092F-BA3C-C2CF-683B-361DBD94296F}"/>
              </a:ext>
            </a:extLst>
          </p:cNvPr>
          <p:cNvCxnSpPr>
            <a:cxnSpLocks/>
            <a:stCxn id="25" idx="2"/>
            <a:endCxn id="221" idx="0"/>
          </p:cNvCxnSpPr>
          <p:nvPr/>
        </p:nvCxnSpPr>
        <p:spPr>
          <a:xfrm rot="16200000" flipH="1">
            <a:off x="8213307" y="3026386"/>
            <a:ext cx="370792" cy="1114011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stomShape 26">
            <a:extLst>
              <a:ext uri="{FF2B5EF4-FFF2-40B4-BE49-F238E27FC236}">
                <a16:creationId xmlns:a16="http://schemas.microsoft.com/office/drawing/2014/main" id="{785D6D6C-7549-5964-AEA0-2B98A7B7008C}"/>
              </a:ext>
            </a:extLst>
          </p:cNvPr>
          <p:cNvSpPr/>
          <p:nvPr/>
        </p:nvSpPr>
        <p:spPr>
          <a:xfrm>
            <a:off x="9992424" y="5622157"/>
            <a:ext cx="259745" cy="255001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endParaRPr lang="en-US" sz="8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ustomShape 70">
            <a:extLst>
              <a:ext uri="{FF2B5EF4-FFF2-40B4-BE49-F238E27FC236}">
                <a16:creationId xmlns:a16="http://schemas.microsoft.com/office/drawing/2014/main" id="{AD50E01F-4E14-1C21-FD72-D81F0D4EB774}"/>
              </a:ext>
            </a:extLst>
          </p:cNvPr>
          <p:cNvSpPr/>
          <p:nvPr/>
        </p:nvSpPr>
        <p:spPr>
          <a:xfrm>
            <a:off x="9983758" y="5935901"/>
            <a:ext cx="259745" cy="255001"/>
          </a:xfrm>
          <a:prstGeom prst="rect">
            <a:avLst/>
          </a:pr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>
            <a:noAutofit/>
          </a:bodyPr>
          <a:lstStyle/>
          <a:p>
            <a:pPr algn="ctr"/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24DDDC-639D-E3B4-C2A9-5F73427620EF}"/>
              </a:ext>
            </a:extLst>
          </p:cNvPr>
          <p:cNvSpPr txBox="1"/>
          <p:nvPr/>
        </p:nvSpPr>
        <p:spPr bwMode="auto">
          <a:xfrm>
            <a:off x="10370616" y="5630937"/>
            <a:ext cx="99630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智能解释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CE07FE-D928-E8D6-BC8F-0D121DD68000}"/>
              </a:ext>
            </a:extLst>
          </p:cNvPr>
          <p:cNvSpPr txBox="1"/>
          <p:nvPr/>
        </p:nvSpPr>
        <p:spPr bwMode="auto">
          <a:xfrm>
            <a:off x="10385320" y="5975415"/>
            <a:ext cx="99630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理论技术</a:t>
            </a:r>
          </a:p>
        </p:txBody>
      </p:sp>
      <p:sp>
        <p:nvSpPr>
          <p:cNvPr id="12" name="CustomShape 62">
            <a:extLst>
              <a:ext uri="{FF2B5EF4-FFF2-40B4-BE49-F238E27FC236}">
                <a16:creationId xmlns:a16="http://schemas.microsoft.com/office/drawing/2014/main" id="{D8CE1F5A-C1EC-AC37-BD3B-4E7FB4675BC7}"/>
              </a:ext>
            </a:extLst>
          </p:cNvPr>
          <p:cNvSpPr/>
          <p:nvPr/>
        </p:nvSpPr>
        <p:spPr>
          <a:xfrm>
            <a:off x="5739031" y="5214690"/>
            <a:ext cx="117720" cy="699480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6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zh-CN" altLang="en-US" sz="600" b="1" spc="-1" dirty="0">
                <a:solidFill>
                  <a:srgbClr val="000000"/>
                </a:solidFill>
                <a:latin typeface="Arial"/>
              </a:rPr>
              <a:t>集成</a:t>
            </a:r>
            <a:r>
              <a:rPr lang="en-US" sz="600" b="1" spc="-1" dirty="0" err="1">
                <a:solidFill>
                  <a:srgbClr val="000000"/>
                </a:solidFill>
                <a:latin typeface="Arial"/>
              </a:rPr>
              <a:t>学习</a:t>
            </a:r>
            <a:endParaRPr lang="en-US" sz="600" b="1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7E1584F1-2C3A-5565-A796-54FDBFCE86EB}"/>
              </a:ext>
            </a:extLst>
          </p:cNvPr>
          <p:cNvCxnSpPr>
            <a:cxnSpLocks/>
            <a:stCxn id="203" idx="2"/>
            <a:endCxn id="12" idx="0"/>
          </p:cNvCxnSpPr>
          <p:nvPr/>
        </p:nvCxnSpPr>
        <p:spPr>
          <a:xfrm rot="16200000" flipH="1">
            <a:off x="5584626" y="5001424"/>
            <a:ext cx="340677" cy="85853"/>
          </a:xfrm>
          <a:prstGeom prst="bentConnector3">
            <a:avLst>
              <a:gd name="adj1" fmla="val 50000"/>
            </a:avLst>
          </a:prstGeom>
          <a:ln w="190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97BAE036-CDE9-DB34-BB05-38C175444812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41373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591" grpId="0" animBg="1"/>
      <p:bldP spid="609" grpId="0" animBg="1"/>
      <p:bldP spid="610" grpId="0" animBg="1"/>
      <p:bldP spid="613" grpId="0" animBg="1"/>
      <p:bldP spid="654" grpId="0" animBg="1"/>
      <p:bldP spid="203" grpId="0" animBg="1"/>
      <p:bldP spid="207" grpId="0" animBg="1"/>
      <p:bldP spid="154" grpId="0" animBg="1"/>
      <p:bldP spid="160" grpId="0" animBg="1"/>
      <p:bldP spid="221" grpId="0" animBg="1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E5B9066-6C57-FE56-6D6A-735AEA63DDC6}"/>
              </a:ext>
            </a:extLst>
          </p:cNvPr>
          <p:cNvSpPr txBox="1"/>
          <p:nvPr/>
        </p:nvSpPr>
        <p:spPr>
          <a:xfrm>
            <a:off x="442453" y="783686"/>
            <a:ext cx="113070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横波速度是地震波正演模拟、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分析、叠前地震资料反演、储层预测等研究的基础数据。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横波测井成本昂贵，大多数常规测井缺少横波速度资料，难以建立地震响应、岩石弹性参数与孔隙流体的关系，限制了叠前反演的应用。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BEE648-865B-07FC-325A-E306F6C28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61" y="2337832"/>
            <a:ext cx="5631628" cy="35507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6A898F3-DD08-3A7A-36ED-79C51AE212B0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研究背景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0CB71A-A9EE-C542-A7BB-EF6FDA90E338}"/>
              </a:ext>
            </a:extLst>
          </p:cNvPr>
          <p:cNvGrpSpPr/>
          <p:nvPr/>
        </p:nvGrpSpPr>
        <p:grpSpPr>
          <a:xfrm>
            <a:off x="6876812" y="2236501"/>
            <a:ext cx="4736067" cy="3511972"/>
            <a:chOff x="540" y="1165"/>
            <a:chExt cx="15155" cy="8858"/>
          </a:xfrm>
        </p:grpSpPr>
        <p:pic>
          <p:nvPicPr>
            <p:cNvPr id="13" name="Picture 1026">
              <a:extLst>
                <a:ext uri="{FF2B5EF4-FFF2-40B4-BE49-F238E27FC236}">
                  <a16:creationId xmlns:a16="http://schemas.microsoft.com/office/drawing/2014/main" id="{9E9D2CE3-3F1C-E990-0CFD-82A52B5D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" y="3405"/>
              <a:ext cx="14553" cy="4045"/>
            </a:xfrm>
            <a:prstGeom prst="rect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4" name="Picture 1028">
              <a:extLst>
                <a:ext uri="{FF2B5EF4-FFF2-40B4-BE49-F238E27FC236}">
                  <a16:creationId xmlns:a16="http://schemas.microsoft.com/office/drawing/2014/main" id="{6A199106-88DE-FDF8-1CF6-D0FB6FDC789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015" y="1560"/>
              <a:ext cx="3680" cy="2835"/>
            </a:xfrm>
            <a:prstGeom prst="rect">
              <a:avLst/>
            </a:prstGeom>
            <a:noFill/>
            <a:ln w="25399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" name="Line 1029">
              <a:extLst>
                <a:ext uri="{FF2B5EF4-FFF2-40B4-BE49-F238E27FC236}">
                  <a16:creationId xmlns:a16="http://schemas.microsoft.com/office/drawing/2014/main" id="{DF73DBA1-9F7D-9AD8-1D34-E9595E93477C}"/>
                </a:ext>
              </a:extLst>
            </p:cNvPr>
            <p:cNvSpPr/>
            <p:nvPr/>
          </p:nvSpPr>
          <p:spPr>
            <a:xfrm flipH="1">
              <a:off x="10935" y="3000"/>
              <a:ext cx="1755" cy="192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pic>
          <p:nvPicPr>
            <p:cNvPr id="16" name="Picture 1030">
              <a:extLst>
                <a:ext uri="{FF2B5EF4-FFF2-40B4-BE49-F238E27FC236}">
                  <a16:creationId xmlns:a16="http://schemas.microsoft.com/office/drawing/2014/main" id="{70768665-1DA5-2B71-41B6-588B1F759CF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215" y="1365"/>
              <a:ext cx="4320" cy="2880"/>
            </a:xfrm>
            <a:prstGeom prst="rect">
              <a:avLst/>
            </a:prstGeom>
            <a:noFill/>
            <a:ln w="25399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7" name="Text Box 1031">
              <a:extLst>
                <a:ext uri="{FF2B5EF4-FFF2-40B4-BE49-F238E27FC236}">
                  <a16:creationId xmlns:a16="http://schemas.microsoft.com/office/drawing/2014/main" id="{AB301432-DE1A-A8BA-2920-8EBD38D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6" y="1165"/>
              <a:ext cx="4725" cy="6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Monopole Receiver</a:t>
              </a:r>
            </a:p>
          </p:txBody>
        </p:sp>
        <p:sp>
          <p:nvSpPr>
            <p:cNvPr id="18" name="Line 1032">
              <a:extLst>
                <a:ext uri="{FF2B5EF4-FFF2-40B4-BE49-F238E27FC236}">
                  <a16:creationId xmlns:a16="http://schemas.microsoft.com/office/drawing/2014/main" id="{390543A4-F775-BF27-2320-7EB0D1F9CD42}"/>
                </a:ext>
              </a:extLst>
            </p:cNvPr>
            <p:cNvSpPr/>
            <p:nvPr/>
          </p:nvSpPr>
          <p:spPr>
            <a:xfrm flipH="1">
              <a:off x="2430" y="1800"/>
              <a:ext cx="810" cy="72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9" name="Text Box 1033">
              <a:extLst>
                <a:ext uri="{FF2B5EF4-FFF2-40B4-BE49-F238E27FC236}">
                  <a16:creationId xmlns:a16="http://schemas.microsoft.com/office/drawing/2014/main" id="{89E279BC-D8EF-13B0-9428-7F0823B3D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" y="1855"/>
              <a:ext cx="3961" cy="6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Dipole Receiver</a:t>
              </a:r>
            </a:p>
          </p:txBody>
        </p:sp>
        <p:sp>
          <p:nvSpPr>
            <p:cNvPr id="20" name="Line 1034">
              <a:extLst>
                <a:ext uri="{FF2B5EF4-FFF2-40B4-BE49-F238E27FC236}">
                  <a16:creationId xmlns:a16="http://schemas.microsoft.com/office/drawing/2014/main" id="{3464F262-EC8D-F46F-82B9-E1F6BD212D51}"/>
                </a:ext>
              </a:extLst>
            </p:cNvPr>
            <p:cNvSpPr/>
            <p:nvPr/>
          </p:nvSpPr>
          <p:spPr>
            <a:xfrm flipH="1">
              <a:off x="4590" y="2280"/>
              <a:ext cx="1215" cy="84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pic>
          <p:nvPicPr>
            <p:cNvPr id="21" name="Picture 1035">
              <a:extLst>
                <a:ext uri="{FF2B5EF4-FFF2-40B4-BE49-F238E27FC236}">
                  <a16:creationId xmlns:a16="http://schemas.microsoft.com/office/drawing/2014/main" id="{70BFD462-7DEB-54F6-4522-EE810A2F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5" y="6405"/>
              <a:ext cx="5978" cy="3618"/>
            </a:xfrm>
            <a:prstGeom prst="rect">
              <a:avLst/>
            </a:prstGeom>
            <a:noFill/>
            <a:ln w="50800" cap="flat" cmpd="sng">
              <a:solidFill>
                <a:srgbClr val="00008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2" name="Text Box 1036">
              <a:extLst>
                <a:ext uri="{FF2B5EF4-FFF2-40B4-BE49-F238E27FC236}">
                  <a16:creationId xmlns:a16="http://schemas.microsoft.com/office/drawing/2014/main" id="{675F2EBD-EA7F-89EC-50DC-35C590A6E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0" y="5066"/>
              <a:ext cx="2437" cy="6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Receiver</a:t>
              </a:r>
            </a:p>
          </p:txBody>
        </p:sp>
        <p:sp>
          <p:nvSpPr>
            <p:cNvPr id="23" name="Text Box 1037">
              <a:extLst>
                <a:ext uri="{FF2B5EF4-FFF2-40B4-BE49-F238E27FC236}">
                  <a16:creationId xmlns:a16="http://schemas.microsoft.com/office/drawing/2014/main" id="{458AC83D-644B-F72E-3E2C-0C7750F02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8" y="5779"/>
              <a:ext cx="2195" cy="6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Isolator</a:t>
              </a:r>
            </a:p>
          </p:txBody>
        </p:sp>
        <p:sp>
          <p:nvSpPr>
            <p:cNvPr id="24" name="Text Box 1038">
              <a:extLst>
                <a:ext uri="{FF2B5EF4-FFF2-40B4-BE49-F238E27FC236}">
                  <a16:creationId xmlns:a16="http://schemas.microsoft.com/office/drawing/2014/main" id="{79F7147F-70D6-A5C8-92FF-B57DB07BC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" y="6866"/>
              <a:ext cx="3024" cy="6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Transmitter</a:t>
              </a:r>
            </a:p>
          </p:txBody>
        </p:sp>
        <p:sp>
          <p:nvSpPr>
            <p:cNvPr id="25" name="Text Box 1039">
              <a:extLst>
                <a:ext uri="{FF2B5EF4-FFF2-40B4-BE49-F238E27FC236}">
                  <a16:creationId xmlns:a16="http://schemas.microsoft.com/office/drawing/2014/main" id="{C49B8345-7C38-FEC2-7014-1BA4884A8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8592"/>
              <a:ext cx="4796" cy="108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Combined Receiver</a:t>
              </a:r>
            </a:p>
            <a:p>
              <a:pPr marR="0" algn="ctr" defTabSz="914400">
                <a:lnSpc>
                  <a:spcPct val="80000"/>
                </a:lnSpc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Assembly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02522B2A-A0AE-7B8F-9331-AD6B6871F3F5}"/>
              </a:ext>
            </a:extLst>
          </p:cNvPr>
          <p:cNvSpPr txBox="1"/>
          <p:nvPr/>
        </p:nvSpPr>
        <p:spPr>
          <a:xfrm>
            <a:off x="8410760" y="6012526"/>
            <a:ext cx="161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成本昂贵</a:t>
            </a:r>
          </a:p>
        </p:txBody>
      </p:sp>
    </p:spTree>
    <p:extLst>
      <p:ext uri="{BB962C8B-B14F-4D97-AF65-F5344CB8AC3E}">
        <p14:creationId xmlns:p14="http://schemas.microsoft.com/office/powerpoint/2010/main" val="219053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CF180A-1B23-FFA5-492C-71FFD15AC4A1}"/>
              </a:ext>
            </a:extLst>
          </p:cNvPr>
          <p:cNvSpPr txBox="1"/>
          <p:nvPr/>
        </p:nvSpPr>
        <p:spPr>
          <a:xfrm>
            <a:off x="401752" y="800470"/>
            <a:ext cx="11471161" cy="13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zh-CN" altLang="en-US" sz="2133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业界岩石物理横波预测专业性强，需要大量的岩心测试参数、多类型测井曲线数据，且专家依赖性强，岩石物理模拟难度大、精度低。人工智能通过自动提取测井特征间的非线性关系实现横波预测，避开复杂专业的岩石物理建模流程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0F1D0B-5A76-7CBC-B11D-6260F4FA4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356" y="2288258"/>
            <a:ext cx="6444207" cy="3978725"/>
          </a:xfrm>
          <a:prstGeom prst="rect">
            <a:avLst/>
          </a:prstGeom>
        </p:spPr>
      </p:pic>
      <p:graphicFrame>
        <p:nvGraphicFramePr>
          <p:cNvPr id="4" name="表格 8">
            <a:extLst>
              <a:ext uri="{FF2B5EF4-FFF2-40B4-BE49-F238E27FC236}">
                <a16:creationId xmlns:a16="http://schemas.microsoft.com/office/drawing/2014/main" id="{E6401253-0F8D-1542-5950-FE98E3E52EF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2769838"/>
              </p:ext>
            </p:extLst>
          </p:nvPr>
        </p:nvGraphicFramePr>
        <p:xfrm>
          <a:off x="401752" y="4972134"/>
          <a:ext cx="2100668" cy="118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36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基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质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模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组成基质的矿物种类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3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各矿物组分体积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5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各矿物组分的纵横波速度、密度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36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流体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饱和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替代流体的饱和度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3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流体各向异性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格 8">
            <a:extLst>
              <a:ext uri="{FF2B5EF4-FFF2-40B4-BE49-F238E27FC236}">
                <a16:creationId xmlns:a16="http://schemas.microsoft.com/office/drawing/2014/main" id="{098A410F-4A07-4CBE-4CC8-699D2BB9B94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6446066"/>
              </p:ext>
            </p:extLst>
          </p:nvPr>
        </p:nvGraphicFramePr>
        <p:xfrm>
          <a:off x="9751706" y="4522646"/>
          <a:ext cx="2026540" cy="16380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139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干</a:t>
                      </a: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岩</a:t>
                      </a: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石</a:t>
                      </a: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模</a:t>
                      </a:r>
                    </a:p>
                    <a:p>
                      <a:pPr algn="ctr"/>
                      <a:r>
                        <a:rPr lang="zh-CN" altLang="en-US" sz="11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总孔隙度、有效孔隙度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3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孔隙类型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3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黏土的体积、纵横波速度与密度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5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特殊组成物质的体积、纵横波速度、密度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3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孔隙长宽比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13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温度、压力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13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各向异性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表格 8">
            <a:extLst>
              <a:ext uri="{FF2B5EF4-FFF2-40B4-BE49-F238E27FC236}">
                <a16:creationId xmlns:a16="http://schemas.microsoft.com/office/drawing/2014/main" id="{94BE20AC-DE67-C358-B5B2-1540F1DFF78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58934276"/>
              </p:ext>
            </p:extLst>
          </p:nvPr>
        </p:nvGraphicFramePr>
        <p:xfrm>
          <a:off x="473188" y="3440910"/>
          <a:ext cx="2100668" cy="1183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81">
                <a:tc row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体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模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流体类型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1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流体饱和度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38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温度、压力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各类流体密度、速度、体积模量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04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矿化度、汽油比等特性参数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D9748464-B161-A547-E941-8E1BF09B7ACA}"/>
              </a:ext>
            </a:extLst>
          </p:cNvPr>
          <p:cNvCxnSpPr>
            <a:stCxn id="6" idx="3"/>
            <a:endCxn id="3" idx="1"/>
          </p:cNvCxnSpPr>
          <p:nvPr/>
        </p:nvCxnSpPr>
        <p:spPr>
          <a:xfrm>
            <a:off x="2573856" y="4032893"/>
            <a:ext cx="379500" cy="24472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10E56B3C-2826-C990-20C4-28CFDCD793C8}"/>
              </a:ext>
            </a:extLst>
          </p:cNvPr>
          <p:cNvCxnSpPr>
            <a:stCxn id="4" idx="3"/>
            <a:endCxn id="3" idx="1"/>
          </p:cNvCxnSpPr>
          <p:nvPr/>
        </p:nvCxnSpPr>
        <p:spPr>
          <a:xfrm flipV="1">
            <a:off x="2502420" y="4277621"/>
            <a:ext cx="450936" cy="12888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连接符: 肘形 8">
            <a:extLst>
              <a:ext uri="{FF2B5EF4-FFF2-40B4-BE49-F238E27FC236}">
                <a16:creationId xmlns:a16="http://schemas.microsoft.com/office/drawing/2014/main" id="{D6F483EE-0177-4229-EF1D-3CD6C5FF1DE2}"/>
              </a:ext>
            </a:extLst>
          </p:cNvPr>
          <p:cNvCxnSpPr>
            <a:cxnSpLocks/>
            <a:stCxn id="5" idx="1"/>
            <a:endCxn id="3" idx="3"/>
          </p:cNvCxnSpPr>
          <p:nvPr/>
        </p:nvCxnSpPr>
        <p:spPr>
          <a:xfrm rot="10800000">
            <a:off x="9397564" y="4277621"/>
            <a:ext cx="354143" cy="10640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A7AD34C-20B5-B5C1-DB5A-5E6C6574DC96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166801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87287-004E-4F34-08B7-12B53306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07CDCFFB-4983-9B79-019B-89553E307B15}"/>
              </a:ext>
            </a:extLst>
          </p:cNvPr>
          <p:cNvGrpSpPr/>
          <p:nvPr/>
        </p:nvGrpSpPr>
        <p:grpSpPr>
          <a:xfrm>
            <a:off x="802642" y="2272227"/>
            <a:ext cx="2773458" cy="2773458"/>
            <a:chOff x="1071174" y="1449647"/>
            <a:chExt cx="373017" cy="373017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D21B168-F370-4A98-EE9D-5794CB90F07E}"/>
                </a:ext>
              </a:extLst>
            </p:cNvPr>
            <p:cNvSpPr/>
            <p:nvPr/>
          </p:nvSpPr>
          <p:spPr>
            <a:xfrm>
              <a:off x="1071174" y="1449647"/>
              <a:ext cx="373017" cy="373017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D9911B22-7E0C-D401-B7C1-C9BF2DFEC627}"/>
                </a:ext>
              </a:extLst>
            </p:cNvPr>
            <p:cNvSpPr/>
            <p:nvPr/>
          </p:nvSpPr>
          <p:spPr>
            <a:xfrm>
              <a:off x="1121721" y="1496813"/>
              <a:ext cx="271835" cy="271835"/>
            </a:xfrm>
            <a:prstGeom prst="ellipse">
              <a:avLst/>
            </a:prstGeom>
            <a:solidFill>
              <a:srgbClr val="0A61E8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C8384A0-A687-4B93-F3EA-48E9F4CBFCE1}"/>
                </a:ext>
              </a:extLst>
            </p:cNvPr>
            <p:cNvSpPr/>
            <p:nvPr/>
          </p:nvSpPr>
          <p:spPr>
            <a:xfrm>
              <a:off x="1166822" y="1545339"/>
              <a:ext cx="181633" cy="181633"/>
            </a:xfrm>
            <a:prstGeom prst="ellipse">
              <a:avLst/>
            </a:prstGeom>
            <a:solidFill>
              <a:srgbClr val="011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3C442AC2-4265-99F4-B359-E40E1288CC53}"/>
              </a:ext>
            </a:extLst>
          </p:cNvPr>
          <p:cNvSpPr txBox="1"/>
          <p:nvPr/>
        </p:nvSpPr>
        <p:spPr>
          <a:xfrm>
            <a:off x="1708197" y="3593928"/>
            <a:ext cx="99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EA3C7C2-35A0-5A2D-5B12-5CCBFB45F8D9}"/>
              </a:ext>
            </a:extLst>
          </p:cNvPr>
          <p:cNvSpPr txBox="1"/>
          <p:nvPr/>
        </p:nvSpPr>
        <p:spPr>
          <a:xfrm>
            <a:off x="330555" y="3176825"/>
            <a:ext cx="37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CONTENES</a:t>
            </a:r>
            <a:endParaRPr kumimoji="1"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69A5A60-E629-5CE6-BA2D-B86AB794BFFB}"/>
              </a:ext>
            </a:extLst>
          </p:cNvPr>
          <p:cNvGrpSpPr/>
          <p:nvPr/>
        </p:nvGrpSpPr>
        <p:grpSpPr>
          <a:xfrm>
            <a:off x="73925" y="1054612"/>
            <a:ext cx="4628971" cy="5157755"/>
            <a:chOff x="366464" y="1376609"/>
            <a:chExt cx="3683949" cy="410478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CE110B96-58AA-14B0-953E-BD9E7C00C2E0}"/>
                </a:ext>
              </a:extLst>
            </p:cNvPr>
            <p:cNvSpPr/>
            <p:nvPr/>
          </p:nvSpPr>
          <p:spPr>
            <a:xfrm>
              <a:off x="366464" y="1376609"/>
              <a:ext cx="3683949" cy="4104780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0DC5081B-3D89-9B5F-4DDD-BBA411C13673}"/>
                </a:ext>
              </a:extLst>
            </p:cNvPr>
            <p:cNvSpPr/>
            <p:nvPr/>
          </p:nvSpPr>
          <p:spPr>
            <a:xfrm>
              <a:off x="466635" y="1973800"/>
              <a:ext cx="3108886" cy="2910399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62000">
                    <a:schemeClr val="bg1">
                      <a:alpha val="0"/>
                    </a:schemeClr>
                  </a:gs>
                  <a:gs pos="100000">
                    <a:srgbClr val="8CCDFE">
                      <a:alpha val="64506"/>
                    </a:srgbClr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id="{6F31D3E1-ED49-612C-5C25-2AAF94A1AD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98202" y="1251778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147B654E-CDFB-B3DA-B940-8EBCCC3F7ED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89341" y="2345800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6B91263C-3A43-309E-20E8-B655D7D5ED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82112" y="5164273"/>
            <a:ext cx="816794" cy="816794"/>
          </a:xfrm>
          <a:prstGeom prst="ellipse">
            <a:avLst/>
          </a:prstGeom>
          <a:solidFill>
            <a:srgbClr val="0A61E8"/>
          </a:solidFill>
          <a:ln>
            <a:noFill/>
          </a:ln>
          <a:effectLst>
            <a:softEdge rad="13958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105F7A9-B1AC-8726-F0C5-F27E6350701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828763" y="1270624"/>
            <a:ext cx="5992836" cy="646331"/>
            <a:chOff x="5013878" y="1941341"/>
            <a:chExt cx="5992836" cy="3605963"/>
          </a:xfrm>
        </p:grpSpPr>
        <p:sp>
          <p:nvSpPr>
            <p:cNvPr id="48" name="圆角矩形 4">
              <a:extLst>
                <a:ext uri="{FF2B5EF4-FFF2-40B4-BE49-F238E27FC236}">
                  <a16:creationId xmlns:a16="http://schemas.microsoft.com/office/drawing/2014/main" id="{D80C934B-8E30-C5EC-BB49-C1380AC5E49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9" name="圆角矩形 8">
              <a:extLst>
                <a:ext uri="{FF2B5EF4-FFF2-40B4-BE49-F238E27FC236}">
                  <a16:creationId xmlns:a16="http://schemas.microsoft.com/office/drawing/2014/main" id="{1F1653D5-5147-483C-2C93-E9EA6D3BF95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A1904E35-80BC-DDB5-8F09-B569E344A6A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4780" y="2374709"/>
            <a:ext cx="5992836" cy="646331"/>
            <a:chOff x="5013878" y="1941341"/>
            <a:chExt cx="5992836" cy="3605963"/>
          </a:xfrm>
        </p:grpSpPr>
        <p:sp>
          <p:nvSpPr>
            <p:cNvPr id="51" name="圆角矩形 11">
              <a:extLst>
                <a:ext uri="{FF2B5EF4-FFF2-40B4-BE49-F238E27FC236}">
                  <a16:creationId xmlns:a16="http://schemas.microsoft.com/office/drawing/2014/main" id="{AB6DCD72-677D-603D-E31B-44E599E43FB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013878" y="1941341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03200" dist="38100" dir="13500000" sx="102000" sy="102000" algn="br" rotWithShape="0">
                <a:srgbClr val="8CCD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12">
              <a:extLst>
                <a:ext uri="{FF2B5EF4-FFF2-40B4-BE49-F238E27FC236}">
                  <a16:creationId xmlns:a16="http://schemas.microsoft.com/office/drawing/2014/main" id="{70B50D0B-13C5-334D-4B94-C4CF17A7B48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013878" y="1945975"/>
              <a:ext cx="5992836" cy="3601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38100" dir="2700000" sx="102000" sy="102000" algn="tl" rotWithShape="0">
                <a:srgbClr val="0A61E8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D96629C-CD09-6924-D781-EAB7ECF6D29F}"/>
              </a:ext>
            </a:extLst>
          </p:cNvPr>
          <p:cNvGrpSpPr/>
          <p:nvPr/>
        </p:nvGrpSpPr>
        <p:grpSpPr>
          <a:xfrm>
            <a:off x="4828763" y="5306726"/>
            <a:ext cx="5992836" cy="646331"/>
            <a:chOff x="4830104" y="5313076"/>
            <a:chExt cx="5992836" cy="646331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5936AB83-F664-58FC-D773-739B5E2F6858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4830104" y="5313076"/>
              <a:ext cx="5992836" cy="646331"/>
              <a:chOff x="5013878" y="1941341"/>
              <a:chExt cx="5992836" cy="3605963"/>
            </a:xfrm>
          </p:grpSpPr>
          <p:sp>
            <p:nvSpPr>
              <p:cNvPr id="58" name="圆角矩形 14">
                <a:extLst>
                  <a:ext uri="{FF2B5EF4-FFF2-40B4-BE49-F238E27FC236}">
                    <a16:creationId xmlns:a16="http://schemas.microsoft.com/office/drawing/2014/main" id="{120BAB65-6EC0-D4C9-5277-4E4DC6408C4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9" name="圆角矩形 15">
                <a:extLst>
                  <a:ext uri="{FF2B5EF4-FFF2-40B4-BE49-F238E27FC236}">
                    <a16:creationId xmlns:a16="http://schemas.microsoft.com/office/drawing/2014/main" id="{B0EFC9E9-5511-7EF2-8CEA-727E600EFFE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64D1DF9-F28D-01B4-12E5-F77A32F71752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607007" y="5343438"/>
              <a:ext cx="4622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3200" b="1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小结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9326302-4D73-D6FD-F11B-275C6B279869}"/>
              </a:ext>
            </a:extLst>
          </p:cNvPr>
          <p:cNvGrpSpPr/>
          <p:nvPr/>
        </p:nvGrpSpPr>
        <p:grpSpPr>
          <a:xfrm>
            <a:off x="5933127" y="3531592"/>
            <a:ext cx="4536141" cy="473770"/>
            <a:chOff x="5302151" y="3706395"/>
            <a:chExt cx="5992836" cy="646331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D0A26974-F979-F7CB-805F-CEC5D8C0322A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3" name="圆角矩形 11">
                <a:extLst>
                  <a:ext uri="{FF2B5EF4-FFF2-40B4-BE49-F238E27FC236}">
                    <a16:creationId xmlns:a16="http://schemas.microsoft.com/office/drawing/2014/main" id="{23D96D5B-41BB-F2A5-0403-351632BAD870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4" name="圆角矩形 12">
                <a:extLst>
                  <a:ext uri="{FF2B5EF4-FFF2-40B4-BE49-F238E27FC236}">
                    <a16:creationId xmlns:a16="http://schemas.microsoft.com/office/drawing/2014/main" id="{D01F1A19-B654-5646-DA4F-D997E4439F5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A3BA9BE4-E833-34EF-AA74-83FDF154ACE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411357" y="3753926"/>
              <a:ext cx="5743499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0A61E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kumimoji="1" lang="en-US" altLang="zh-CN" sz="2000" b="1" dirty="0">
                <a:solidFill>
                  <a:srgbClr val="0A61E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0FF7A6F-2229-2322-3115-6E7E265B163A}"/>
              </a:ext>
            </a:extLst>
          </p:cNvPr>
          <p:cNvGrpSpPr/>
          <p:nvPr/>
        </p:nvGrpSpPr>
        <p:grpSpPr>
          <a:xfrm>
            <a:off x="5829013" y="4404031"/>
            <a:ext cx="4536141" cy="473770"/>
            <a:chOff x="5302151" y="3706395"/>
            <a:chExt cx="5992836" cy="646331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7D6A986-6B51-6001-EAEF-69D0BA2E42BA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5302151" y="3706395"/>
              <a:ext cx="5992836" cy="646331"/>
              <a:chOff x="5013878" y="1941341"/>
              <a:chExt cx="5992836" cy="3605963"/>
            </a:xfrm>
          </p:grpSpPr>
          <p:sp>
            <p:nvSpPr>
              <p:cNvPr id="68" name="圆角矩形 11">
                <a:extLst>
                  <a:ext uri="{FF2B5EF4-FFF2-40B4-BE49-F238E27FC236}">
                    <a16:creationId xmlns:a16="http://schemas.microsoft.com/office/drawing/2014/main" id="{34C322BE-92B5-2E85-9FDB-2F5A6206324C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013878" y="1941341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13500000" sx="102000" sy="102000" algn="br" rotWithShape="0">
                  <a:srgbClr val="8CCDF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  <p:sp>
            <p:nvSpPr>
              <p:cNvPr id="69" name="圆角矩形 12">
                <a:extLst>
                  <a:ext uri="{FF2B5EF4-FFF2-40B4-BE49-F238E27FC236}">
                    <a16:creationId xmlns:a16="http://schemas.microsoft.com/office/drawing/2014/main" id="{C5D04067-EC85-AA77-8F2E-E8E13466E54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5013878" y="1945975"/>
                <a:ext cx="5992836" cy="360132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1300" dist="38100" dir="2700000" sx="102000" sy="102000" algn="tl" rotWithShape="0">
                  <a:srgbClr val="0A61E8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98BDF5"/>
                  </a:solidFill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3EC11320-0B21-D2A2-95EA-0DC1D4AB5F4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181221" y="3753926"/>
              <a:ext cx="4680191" cy="5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98BD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操作解析</a:t>
              </a: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C5967CBA-C7B3-6989-75FD-DA871F21D78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13102" y="2424194"/>
            <a:ext cx="537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0A61E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智能测井曲线预测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C8DA04-888F-99F7-9BC0-F26405018DA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16843" y="1294407"/>
            <a:ext cx="196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98BD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345387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43DBD0F-CC42-DEC9-5CFE-CB96D16275C2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0906244"/>
              </p:ext>
            </p:extLst>
          </p:nvPr>
        </p:nvGraphicFramePr>
        <p:xfrm>
          <a:off x="6799293" y="2950408"/>
          <a:ext cx="5122099" cy="1996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各种方法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多元线性回归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支持向量机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决策树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多层感知机（</a:t>
                      </a:r>
                      <a:r>
                        <a:rPr lang="en-US" altLang="zh-CN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层））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0930F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随机森林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较快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9DDCB078-DFA3-CEA3-3CF6-96F8A24FA75D}"/>
              </a:ext>
            </a:extLst>
          </p:cNvPr>
          <p:cNvSpPr txBox="1"/>
          <p:nvPr/>
        </p:nvSpPr>
        <p:spPr>
          <a:xfrm>
            <a:off x="6696397" y="5147700"/>
            <a:ext cx="507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的为认为较优方法，</a:t>
            </a:r>
            <a:r>
              <a:rPr lang="zh-CN" altLang="en-US" sz="1600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蓝色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是次优。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需要再用实际数据进行方法的验证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123DF-8A47-3040-1BEB-D2C4EDDB2603}"/>
              </a:ext>
            </a:extLst>
          </p:cNvPr>
          <p:cNvSpPr txBox="1"/>
          <p:nvPr/>
        </p:nvSpPr>
        <p:spPr>
          <a:xfrm>
            <a:off x="6874993" y="2247014"/>
            <a:ext cx="503214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多个测试数据多种回归模型运行时间及效果对比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B602ED9-34AD-D380-5AA5-1F875322325C}"/>
              </a:ext>
            </a:extLst>
          </p:cNvPr>
          <p:cNvGrpSpPr/>
          <p:nvPr/>
        </p:nvGrpSpPr>
        <p:grpSpPr>
          <a:xfrm>
            <a:off x="135969" y="2458528"/>
            <a:ext cx="6379131" cy="3623095"/>
            <a:chOff x="982345" y="989330"/>
            <a:chExt cx="10828655" cy="550672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47495A1-BE55-D1F6-C86D-506FBD709A57}"/>
                </a:ext>
              </a:extLst>
            </p:cNvPr>
            <p:cNvGrpSpPr/>
            <p:nvPr/>
          </p:nvGrpSpPr>
          <p:grpSpPr>
            <a:xfrm>
              <a:off x="982345" y="989330"/>
              <a:ext cx="10828655" cy="5506720"/>
              <a:chOff x="1534" y="1558"/>
              <a:chExt cx="17053" cy="8672"/>
            </a:xfrm>
          </p:grpSpPr>
          <p:sp>
            <p:nvSpPr>
              <p:cNvPr id="9" name="圆角矩形 9">
                <a:extLst>
                  <a:ext uri="{FF2B5EF4-FFF2-40B4-BE49-F238E27FC236}">
                    <a16:creationId xmlns:a16="http://schemas.microsoft.com/office/drawing/2014/main" id="{678F1ACD-B16F-B943-C077-03B26D1BBFB2}"/>
                  </a:ext>
                </a:extLst>
              </p:cNvPr>
              <p:cNvSpPr/>
              <p:nvPr/>
            </p:nvSpPr>
            <p:spPr>
              <a:xfrm>
                <a:off x="8526" y="1558"/>
                <a:ext cx="2654" cy="67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开始</a:t>
                </a:r>
              </a:p>
            </p:txBody>
          </p:sp>
          <p:sp>
            <p:nvSpPr>
              <p:cNvPr id="10" name="菱形 9">
                <a:extLst>
                  <a:ext uri="{FF2B5EF4-FFF2-40B4-BE49-F238E27FC236}">
                    <a16:creationId xmlns:a16="http://schemas.microsoft.com/office/drawing/2014/main" id="{530235BD-6CBD-8909-53DD-65926EE18A1B}"/>
                  </a:ext>
                </a:extLst>
              </p:cNvPr>
              <p:cNvSpPr/>
              <p:nvPr/>
            </p:nvSpPr>
            <p:spPr>
              <a:xfrm>
                <a:off x="7952" y="3681"/>
                <a:ext cx="4145" cy="1440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特征构建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F28F74F-3693-D554-CAFD-3BFCD745FE91}"/>
                  </a:ext>
                </a:extLst>
              </p:cNvPr>
              <p:cNvSpPr/>
              <p:nvPr/>
            </p:nvSpPr>
            <p:spPr>
              <a:xfrm>
                <a:off x="1535" y="4896"/>
                <a:ext cx="2447" cy="67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单属性预测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3D0A61A-6EE0-B244-DC7D-BDFAFB92032E}"/>
                  </a:ext>
                </a:extLst>
              </p:cNvPr>
              <p:cNvSpPr/>
              <p:nvPr/>
            </p:nvSpPr>
            <p:spPr>
              <a:xfrm>
                <a:off x="4525" y="4897"/>
                <a:ext cx="2447" cy="67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多属性预测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88B6C5F-C8CC-4E8F-45EC-751F4D08C625}"/>
                  </a:ext>
                </a:extLst>
              </p:cNvPr>
              <p:cNvSpPr/>
              <p:nvPr/>
            </p:nvSpPr>
            <p:spPr>
              <a:xfrm>
                <a:off x="1535" y="6001"/>
                <a:ext cx="2447" cy="81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相关系数指标特征选择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C7FC732-25C9-A2E8-4FD0-3545588F5991}"/>
                  </a:ext>
                </a:extLst>
              </p:cNvPr>
              <p:cNvSpPr/>
              <p:nvPr/>
            </p:nvSpPr>
            <p:spPr>
              <a:xfrm>
                <a:off x="4525" y="6048"/>
                <a:ext cx="2447" cy="77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n>
                      <a:solidFill>
                        <a:srgbClr val="FF0000"/>
                      </a:solidFill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逐步回归法特征选择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27E1BD7-3231-521B-B0CC-706C5D48492F}"/>
                  </a:ext>
                </a:extLst>
              </p:cNvPr>
              <p:cNvSpPr/>
              <p:nvPr/>
            </p:nvSpPr>
            <p:spPr>
              <a:xfrm>
                <a:off x="1534" y="7290"/>
                <a:ext cx="2448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线性回归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F9CC5E9-77FD-83B3-71CC-6E1F8CA039EC}"/>
                  </a:ext>
                </a:extLst>
              </p:cNvPr>
              <p:cNvSpPr/>
              <p:nvPr/>
            </p:nvSpPr>
            <p:spPr>
              <a:xfrm>
                <a:off x="8733" y="8468"/>
                <a:ext cx="2448" cy="8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预测结果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10ACC1-C48D-215C-AF78-F58433BE9804}"/>
                  </a:ext>
                </a:extLst>
              </p:cNvPr>
              <p:cNvSpPr/>
              <p:nvPr/>
            </p:nvSpPr>
            <p:spPr>
              <a:xfrm>
                <a:off x="4507" y="7308"/>
                <a:ext cx="2447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多层感知器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7ED9A2D-217D-733B-AD4B-DBE6F84D75A7}"/>
                  </a:ext>
                </a:extLst>
              </p:cNvPr>
              <p:cNvSpPr/>
              <p:nvPr/>
            </p:nvSpPr>
            <p:spPr>
              <a:xfrm>
                <a:off x="7243" y="7308"/>
                <a:ext cx="2447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支持向量机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8B347C5-BA02-1070-E630-4C3614EC0A4E}"/>
                  </a:ext>
                </a:extLst>
              </p:cNvPr>
              <p:cNvSpPr/>
              <p:nvPr/>
            </p:nvSpPr>
            <p:spPr>
              <a:xfrm>
                <a:off x="9998" y="7272"/>
                <a:ext cx="2447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决策树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65F56F1-8D5E-5511-43D4-DEC5FBDE5E47}"/>
                  </a:ext>
                </a:extLst>
              </p:cNvPr>
              <p:cNvSpPr/>
              <p:nvPr/>
            </p:nvSpPr>
            <p:spPr>
              <a:xfrm>
                <a:off x="12716" y="7254"/>
                <a:ext cx="2447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随机森林</a:t>
                </a:r>
                <a:endParaRPr lang="en-US" altLang="zh-CN" sz="1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7DB0D36-1FAC-941D-1748-6616AE8F16FB}"/>
                  </a:ext>
                </a:extLst>
              </p:cNvPr>
              <p:cNvSpPr/>
              <p:nvPr/>
            </p:nvSpPr>
            <p:spPr>
              <a:xfrm>
                <a:off x="16140" y="4805"/>
                <a:ext cx="2447" cy="67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单属性预测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46A3B4B-1790-1480-0260-D3225CD0313F}"/>
                  </a:ext>
                </a:extLst>
              </p:cNvPr>
              <p:cNvSpPr/>
              <p:nvPr/>
            </p:nvSpPr>
            <p:spPr>
              <a:xfrm>
                <a:off x="12716" y="4806"/>
                <a:ext cx="2447" cy="67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多属性预测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B35D145-E57C-D43F-44AE-906B12E13B8F}"/>
                  </a:ext>
                </a:extLst>
              </p:cNvPr>
              <p:cNvSpPr/>
              <p:nvPr/>
            </p:nvSpPr>
            <p:spPr>
              <a:xfrm>
                <a:off x="16103" y="7254"/>
                <a:ext cx="2448" cy="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线性回归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6A3705F-CD3B-8833-B97C-386B895266AB}"/>
                  </a:ext>
                </a:extLst>
              </p:cNvPr>
              <p:cNvSpPr/>
              <p:nvPr/>
            </p:nvSpPr>
            <p:spPr>
              <a:xfrm>
                <a:off x="16123" y="5912"/>
                <a:ext cx="2447" cy="81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相关系数指标特征选择</a:t>
                </a:r>
              </a:p>
            </p:txBody>
          </p:sp>
          <p:sp>
            <p:nvSpPr>
              <p:cNvPr id="25" name="圆角矩形 25">
                <a:extLst>
                  <a:ext uri="{FF2B5EF4-FFF2-40B4-BE49-F238E27FC236}">
                    <a16:creationId xmlns:a16="http://schemas.microsoft.com/office/drawing/2014/main" id="{5AE82A11-DB01-A1E3-8DAE-5F3DCF70AA05}"/>
                  </a:ext>
                </a:extLst>
              </p:cNvPr>
              <p:cNvSpPr/>
              <p:nvPr/>
            </p:nvSpPr>
            <p:spPr>
              <a:xfrm>
                <a:off x="8733" y="9551"/>
                <a:ext cx="2447" cy="67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结束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1875E7A-D8D4-0F5B-EC8A-88ED9C97C210}"/>
                  </a:ext>
                </a:extLst>
              </p:cNvPr>
              <p:cNvSpPr/>
              <p:nvPr/>
            </p:nvSpPr>
            <p:spPr>
              <a:xfrm>
                <a:off x="8616" y="2552"/>
                <a:ext cx="2448" cy="8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数据清洗</a:t>
                </a:r>
              </a:p>
            </p:txBody>
          </p: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160F8EC9-66D6-61CB-3A16-7C230D0EAFEC}"/>
                  </a:ext>
                </a:extLst>
              </p:cNvPr>
              <p:cNvCxnSpPr>
                <a:stCxn id="9" idx="2"/>
                <a:endCxn id="26" idx="0"/>
              </p:cNvCxnSpPr>
              <p:nvPr/>
            </p:nvCxnSpPr>
            <p:spPr>
              <a:xfrm flipH="1">
                <a:off x="9855" y="2237"/>
                <a:ext cx="13" cy="315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B04D09E2-B1A9-B9D7-71E7-7A7A257128B1}"/>
                  </a:ext>
                </a:extLst>
              </p:cNvPr>
              <p:cNvCxnSpPr>
                <a:stCxn id="26" idx="2"/>
                <a:endCxn id="10" idx="0"/>
              </p:cNvCxnSpPr>
              <p:nvPr/>
            </p:nvCxnSpPr>
            <p:spPr>
              <a:xfrm>
                <a:off x="9840" y="3366"/>
                <a:ext cx="184" cy="315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肘形连接符 29">
                <a:extLst>
                  <a:ext uri="{FF2B5EF4-FFF2-40B4-BE49-F238E27FC236}">
                    <a16:creationId xmlns:a16="http://schemas.microsoft.com/office/drawing/2014/main" id="{A787FDFA-3DA1-B8F6-31D7-F6415000CE08}"/>
                  </a:ext>
                </a:extLst>
              </p:cNvPr>
              <p:cNvCxnSpPr>
                <a:endCxn id="12" idx="0"/>
              </p:cNvCxnSpPr>
              <p:nvPr/>
            </p:nvCxnSpPr>
            <p:spPr>
              <a:xfrm rot="10800000" flipV="1">
                <a:off x="5749" y="4385"/>
                <a:ext cx="1936" cy="494"/>
              </a:xfrm>
              <a:prstGeom prst="bentConnector2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肘形连接符 30">
                <a:extLst>
                  <a:ext uri="{FF2B5EF4-FFF2-40B4-BE49-F238E27FC236}">
                    <a16:creationId xmlns:a16="http://schemas.microsoft.com/office/drawing/2014/main" id="{D764B55C-43AF-E793-7539-54058CB6A19E}"/>
                  </a:ext>
                </a:extLst>
              </p:cNvPr>
              <p:cNvCxnSpPr>
                <a:stCxn id="10" idx="1"/>
                <a:endCxn id="11" idx="0"/>
              </p:cNvCxnSpPr>
              <p:nvPr/>
            </p:nvCxnSpPr>
            <p:spPr>
              <a:xfrm rot="10800000" flipV="1">
                <a:off x="2758" y="4401"/>
                <a:ext cx="5193" cy="495"/>
              </a:xfrm>
              <a:prstGeom prst="bentConnector2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196A6E21-2EAB-0EAE-758D-1E2A9789F5AF}"/>
                  </a:ext>
                </a:extLst>
              </p:cNvPr>
              <p:cNvCxnSpPr>
                <a:stCxn id="11" idx="2"/>
                <a:endCxn id="13" idx="0"/>
              </p:cNvCxnSpPr>
              <p:nvPr/>
            </p:nvCxnSpPr>
            <p:spPr>
              <a:xfrm>
                <a:off x="2759" y="5548"/>
                <a:ext cx="0" cy="435"/>
              </a:xfrm>
              <a:prstGeom prst="straightConnector1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F24D77BE-1E99-437D-EC47-9AA783F139D5}"/>
                  </a:ext>
                </a:extLst>
              </p:cNvPr>
              <p:cNvCxnSpPr>
                <a:stCxn id="13" idx="2"/>
                <a:endCxn id="15" idx="0"/>
              </p:cNvCxnSpPr>
              <p:nvPr/>
            </p:nvCxnSpPr>
            <p:spPr>
              <a:xfrm flipH="1">
                <a:off x="2758" y="6797"/>
                <a:ext cx="1" cy="475"/>
              </a:xfrm>
              <a:prstGeom prst="straightConnector1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42AD1BA2-37C0-9F68-3208-8E4BEA820316}"/>
                  </a:ext>
                </a:extLst>
              </p:cNvPr>
              <p:cNvCxnSpPr>
                <a:stCxn id="12" idx="2"/>
                <a:endCxn id="14" idx="0"/>
              </p:cNvCxnSpPr>
              <p:nvPr/>
            </p:nvCxnSpPr>
            <p:spPr>
              <a:xfrm>
                <a:off x="5749" y="5549"/>
                <a:ext cx="0" cy="481"/>
              </a:xfrm>
              <a:prstGeom prst="straightConnector1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5076DE82-C5A9-66C4-57A6-C018FA607096}"/>
                  </a:ext>
                </a:extLst>
              </p:cNvPr>
              <p:cNvCxnSpPr>
                <a:stCxn id="14" idx="2"/>
                <a:endCxn id="17" idx="0"/>
              </p:cNvCxnSpPr>
              <p:nvPr/>
            </p:nvCxnSpPr>
            <p:spPr>
              <a:xfrm flipH="1">
                <a:off x="5731" y="6809"/>
                <a:ext cx="18" cy="48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580E7971-94C2-4A3E-DC8D-84AC90A78D99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 flipH="1">
                <a:off x="2693" y="6809"/>
                <a:ext cx="3056" cy="458"/>
              </a:xfrm>
              <a:prstGeom prst="straightConnector1">
                <a:avLst/>
              </a:prstGeom>
              <a:ln w="28575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703B89A7-44BC-ECED-3F07-E70FA3D8588A}"/>
                  </a:ext>
                </a:extLst>
              </p:cNvPr>
              <p:cNvCxnSpPr>
                <a:endCxn id="18" idx="0"/>
              </p:cNvCxnSpPr>
              <p:nvPr/>
            </p:nvCxnSpPr>
            <p:spPr>
              <a:xfrm>
                <a:off x="5774" y="6832"/>
                <a:ext cx="2693" cy="45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841C3920-83EC-91E4-FB31-9F7DCF0C0E3D}"/>
                  </a:ext>
                </a:extLst>
              </p:cNvPr>
              <p:cNvCxnSpPr>
                <a:endCxn id="19" idx="0"/>
              </p:cNvCxnSpPr>
              <p:nvPr/>
            </p:nvCxnSpPr>
            <p:spPr>
              <a:xfrm>
                <a:off x="5774" y="6814"/>
                <a:ext cx="5448" cy="4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1485FADD-D265-2ADB-A789-2021F773E4EA}"/>
                  </a:ext>
                </a:extLst>
              </p:cNvPr>
              <p:cNvCxnSpPr>
                <a:endCxn id="20" idx="0"/>
              </p:cNvCxnSpPr>
              <p:nvPr/>
            </p:nvCxnSpPr>
            <p:spPr>
              <a:xfrm>
                <a:off x="5792" y="6814"/>
                <a:ext cx="8148" cy="42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9B9420C9-A17D-6977-ED53-066A128AB753}"/>
                  </a:ext>
                </a:extLst>
              </p:cNvPr>
              <p:cNvCxnSpPr>
                <a:stCxn id="22" idx="2"/>
                <a:endCxn id="23" idx="0"/>
              </p:cNvCxnSpPr>
              <p:nvPr/>
            </p:nvCxnSpPr>
            <p:spPr>
              <a:xfrm>
                <a:off x="13940" y="5458"/>
                <a:ext cx="3387" cy="177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C340F75A-CC58-22C5-656B-FC32B396E206}"/>
                  </a:ext>
                </a:extLst>
              </p:cNvPr>
              <p:cNvCxnSpPr>
                <a:stCxn id="22" idx="2"/>
                <a:endCxn id="20" idx="0"/>
              </p:cNvCxnSpPr>
              <p:nvPr/>
            </p:nvCxnSpPr>
            <p:spPr>
              <a:xfrm>
                <a:off x="13940" y="5458"/>
                <a:ext cx="0" cy="177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CF1FADA3-3FDC-13A4-2A0B-246582485EEA}"/>
                  </a:ext>
                </a:extLst>
              </p:cNvPr>
              <p:cNvCxnSpPr>
                <a:stCxn id="22" idx="2"/>
                <a:endCxn id="19" idx="0"/>
              </p:cNvCxnSpPr>
              <p:nvPr/>
            </p:nvCxnSpPr>
            <p:spPr>
              <a:xfrm flipH="1">
                <a:off x="11222" y="5458"/>
                <a:ext cx="2718" cy="17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F73E25B1-8EFF-00C4-E4BB-1FACF4E7DC5D}"/>
                  </a:ext>
                </a:extLst>
              </p:cNvPr>
              <p:cNvCxnSpPr/>
              <p:nvPr/>
            </p:nvCxnSpPr>
            <p:spPr>
              <a:xfrm flipH="1">
                <a:off x="8419" y="5437"/>
                <a:ext cx="5491" cy="188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3208FB53-2BB7-7777-8366-05A6FA4455EE}"/>
                  </a:ext>
                </a:extLst>
              </p:cNvPr>
              <p:cNvCxnSpPr>
                <a:endCxn id="17" idx="0"/>
              </p:cNvCxnSpPr>
              <p:nvPr/>
            </p:nvCxnSpPr>
            <p:spPr>
              <a:xfrm flipH="1">
                <a:off x="5731" y="5455"/>
                <a:ext cx="8161" cy="183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>
                <a:extLst>
                  <a:ext uri="{FF2B5EF4-FFF2-40B4-BE49-F238E27FC236}">
                    <a16:creationId xmlns:a16="http://schemas.microsoft.com/office/drawing/2014/main" id="{660FD621-A81E-0E40-46E1-2A37C1C863FD}"/>
                  </a:ext>
                </a:extLst>
              </p:cNvPr>
              <p:cNvCxnSpPr>
                <a:stCxn id="21" idx="2"/>
                <a:endCxn id="24" idx="0"/>
              </p:cNvCxnSpPr>
              <p:nvPr/>
            </p:nvCxnSpPr>
            <p:spPr>
              <a:xfrm flipH="1">
                <a:off x="17347" y="5457"/>
                <a:ext cx="17" cy="43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C7B2865A-26FF-7082-D692-988C64F7273E}"/>
                  </a:ext>
                </a:extLst>
              </p:cNvPr>
              <p:cNvCxnSpPr>
                <a:stCxn id="24" idx="2"/>
                <a:endCxn id="23" idx="0"/>
              </p:cNvCxnSpPr>
              <p:nvPr/>
            </p:nvCxnSpPr>
            <p:spPr>
              <a:xfrm flipH="1">
                <a:off x="17327" y="6708"/>
                <a:ext cx="20" cy="52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7A7D8E79-26AA-2047-0FEB-D41AD9C509F7}"/>
                  </a:ext>
                </a:extLst>
              </p:cNvPr>
              <p:cNvCxnSpPr>
                <a:stCxn id="15" idx="2"/>
                <a:endCxn id="16" idx="0"/>
              </p:cNvCxnSpPr>
              <p:nvPr/>
            </p:nvCxnSpPr>
            <p:spPr>
              <a:xfrm>
                <a:off x="2758" y="7942"/>
                <a:ext cx="7199" cy="50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B632CDDB-55B8-B5E0-9BAD-B8C22DDFA299}"/>
                  </a:ext>
                </a:extLst>
              </p:cNvPr>
              <p:cNvCxnSpPr>
                <a:stCxn id="17" idx="2"/>
                <a:endCxn id="16" idx="0"/>
              </p:cNvCxnSpPr>
              <p:nvPr/>
            </p:nvCxnSpPr>
            <p:spPr>
              <a:xfrm>
                <a:off x="5731" y="7960"/>
                <a:ext cx="4226" cy="49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箭头连接符 47">
                <a:extLst>
                  <a:ext uri="{FF2B5EF4-FFF2-40B4-BE49-F238E27FC236}">
                    <a16:creationId xmlns:a16="http://schemas.microsoft.com/office/drawing/2014/main" id="{8208DB81-3C06-A65A-A94A-6A1DAA73061C}"/>
                  </a:ext>
                </a:extLst>
              </p:cNvPr>
              <p:cNvCxnSpPr>
                <a:stCxn id="18" idx="2"/>
                <a:endCxn id="16" idx="0"/>
              </p:cNvCxnSpPr>
              <p:nvPr/>
            </p:nvCxnSpPr>
            <p:spPr>
              <a:xfrm>
                <a:off x="8467" y="7960"/>
                <a:ext cx="1490" cy="49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C0B01FCC-BE92-680B-1295-F32F4D720594}"/>
                  </a:ext>
                </a:extLst>
              </p:cNvPr>
              <p:cNvCxnSpPr>
                <a:stCxn id="19" idx="2"/>
              </p:cNvCxnSpPr>
              <p:nvPr/>
            </p:nvCxnSpPr>
            <p:spPr>
              <a:xfrm flipH="1">
                <a:off x="9950" y="7924"/>
                <a:ext cx="1272" cy="575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46FCC8B0-D1EF-31A2-FA75-CF9056CB6060}"/>
                  </a:ext>
                </a:extLst>
              </p:cNvPr>
              <p:cNvCxnSpPr>
                <a:stCxn id="20" idx="2"/>
              </p:cNvCxnSpPr>
              <p:nvPr/>
            </p:nvCxnSpPr>
            <p:spPr>
              <a:xfrm flipH="1">
                <a:off x="9860" y="7906"/>
                <a:ext cx="4080" cy="593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A3A53F38-A3F7-CF64-D3D9-1998766A3744}"/>
                  </a:ext>
                </a:extLst>
              </p:cNvPr>
              <p:cNvCxnSpPr>
                <a:stCxn id="23" idx="2"/>
              </p:cNvCxnSpPr>
              <p:nvPr/>
            </p:nvCxnSpPr>
            <p:spPr>
              <a:xfrm flipH="1">
                <a:off x="9860" y="7906"/>
                <a:ext cx="7467" cy="52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59D99D69-E607-B11A-6E93-58B8B0C8B94D}"/>
                  </a:ext>
                </a:extLst>
              </p:cNvPr>
              <p:cNvCxnSpPr>
                <a:stCxn id="16" idx="2"/>
                <a:endCxn id="25" idx="0"/>
              </p:cNvCxnSpPr>
              <p:nvPr/>
            </p:nvCxnSpPr>
            <p:spPr>
              <a:xfrm>
                <a:off x="9957" y="9264"/>
                <a:ext cx="0" cy="269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肘形连接符 53">
                <a:extLst>
                  <a:ext uri="{FF2B5EF4-FFF2-40B4-BE49-F238E27FC236}">
                    <a16:creationId xmlns:a16="http://schemas.microsoft.com/office/drawing/2014/main" id="{AA84C97F-5718-2D42-080F-AF68EB3AEBFD}"/>
                  </a:ext>
                </a:extLst>
              </p:cNvPr>
              <p:cNvCxnSpPr>
                <a:stCxn id="10" idx="3"/>
                <a:endCxn id="22" idx="0"/>
              </p:cNvCxnSpPr>
              <p:nvPr/>
            </p:nvCxnSpPr>
            <p:spPr>
              <a:xfrm>
                <a:off x="12097" y="4401"/>
                <a:ext cx="1843" cy="40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肘形连接符 54">
                <a:extLst>
                  <a:ext uri="{FF2B5EF4-FFF2-40B4-BE49-F238E27FC236}">
                    <a16:creationId xmlns:a16="http://schemas.microsoft.com/office/drawing/2014/main" id="{E91F8CF4-CA1C-2AAD-AD45-AE6F143D9AA4}"/>
                  </a:ext>
                </a:extLst>
              </p:cNvPr>
              <p:cNvCxnSpPr>
                <a:stCxn id="10" idx="3"/>
                <a:endCxn id="21" idx="0"/>
              </p:cNvCxnSpPr>
              <p:nvPr/>
            </p:nvCxnSpPr>
            <p:spPr>
              <a:xfrm>
                <a:off x="12097" y="4401"/>
                <a:ext cx="5267" cy="404"/>
              </a:xfrm>
              <a:prstGeom prst="bentConnector2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4D9A017-0F8D-1AD6-631C-B33031E5243C}"/>
                </a:ext>
              </a:extLst>
            </p:cNvPr>
            <p:cNvSpPr txBox="1"/>
            <p:nvPr/>
          </p:nvSpPr>
          <p:spPr>
            <a:xfrm>
              <a:off x="7849233" y="2310385"/>
              <a:ext cx="852806" cy="35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否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6CC17F0-C422-727B-593E-2E99B7A386DA}"/>
                </a:ext>
              </a:extLst>
            </p:cNvPr>
            <p:cNvSpPr txBox="1"/>
            <p:nvPr/>
          </p:nvSpPr>
          <p:spPr>
            <a:xfrm>
              <a:off x="4255770" y="2337435"/>
              <a:ext cx="852806" cy="35385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是</a:t>
              </a: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FFF79690-F648-A875-0500-46BD7D2AC3A0}"/>
              </a:ext>
            </a:extLst>
          </p:cNvPr>
          <p:cNvSpPr/>
          <p:nvPr/>
        </p:nvSpPr>
        <p:spPr>
          <a:xfrm>
            <a:off x="319178" y="949636"/>
            <a:ext cx="1178655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）基于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机器学习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回归模型的测井曲线预测：对多种机器学习方法进行评估，最终选择了线性回归和随机森林回归模型，形成基于机器学习的测井曲线预测。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B0A3F5D-1575-A969-6D94-64DE3F40F6A3}"/>
              </a:ext>
            </a:extLst>
          </p:cNvPr>
          <p:cNvSpPr/>
          <p:nvPr/>
        </p:nvSpPr>
        <p:spPr>
          <a:xfrm>
            <a:off x="1493094" y="6178116"/>
            <a:ext cx="3775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基于机器学习的测井曲线预测</a:t>
            </a:r>
            <a:r>
              <a:rPr lang="zh-CN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算法实现流程图</a:t>
            </a:r>
            <a:endParaRPr lang="zh-CN" altLang="en-US" sz="1400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F6DE86B-E253-ADD8-021C-9FF26BD6A7C6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关键技术</a:t>
            </a:r>
          </a:p>
        </p:txBody>
      </p:sp>
    </p:spTree>
    <p:extLst>
      <p:ext uri="{BB962C8B-B14F-4D97-AF65-F5344CB8AC3E}">
        <p14:creationId xmlns:p14="http://schemas.microsoft.com/office/powerpoint/2010/main" val="55318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4C9A117-CB18-EE93-D6EC-2448FE3DFA52}"/>
              </a:ext>
            </a:extLst>
          </p:cNvPr>
          <p:cNvSpPr txBox="1"/>
          <p:nvPr/>
        </p:nvSpPr>
        <p:spPr>
          <a:xfrm>
            <a:off x="4240340" y="89998"/>
            <a:ext cx="3581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-1" dirty="0">
                <a:solidFill>
                  <a:srgbClr val="0930F1"/>
                </a:solidFill>
                <a:latin typeface="微软雅黑"/>
                <a:ea typeface="微软雅黑"/>
              </a:rPr>
              <a:t>关键技术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73B2D3-27C3-F7A6-DA78-EAA43706F0F3}"/>
              </a:ext>
            </a:extLst>
          </p:cNvPr>
          <p:cNvSpPr txBox="1"/>
          <p:nvPr/>
        </p:nvSpPr>
        <p:spPr>
          <a:xfrm>
            <a:off x="372935" y="815005"/>
            <a:ext cx="11206644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特征工程：</a:t>
            </a:r>
            <a:r>
              <a:rPr lang="zh-CN" altLang="en-US" sz="2000" dirty="0"/>
              <a:t>原始数据往往包含大量冗余和噪声信息，特征工程</a:t>
            </a:r>
            <a:r>
              <a:rPr lang="zh-CN" altLang="en-US" sz="2000" b="1" dirty="0">
                <a:solidFill>
                  <a:srgbClr val="0930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最大限度地从原始数据中提取特征以供人工智能模型使用，聚焦关键数据特征，降低模型复杂度，加速训练过程。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56FAD45D-65A3-CA9D-D558-2A4E120FF0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832704"/>
              </p:ext>
            </p:extLst>
          </p:nvPr>
        </p:nvGraphicFramePr>
        <p:xfrm>
          <a:off x="704170" y="2131893"/>
          <a:ext cx="5497286" cy="3753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6110A47-D51C-F807-AD21-80DB5CB5C15B}"/>
              </a:ext>
            </a:extLst>
          </p:cNvPr>
          <p:cNvSpPr txBox="1"/>
          <p:nvPr/>
        </p:nvSpPr>
        <p:spPr>
          <a:xfrm>
            <a:off x="2670680" y="5806633"/>
            <a:ext cx="156966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测井数据的特征工程</a:t>
            </a:r>
            <a:endParaRPr lang="zh-CN" altLang="en-US" sz="1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CAA3DE-84CD-9B79-FC71-ECFBDE024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537" y="2302635"/>
            <a:ext cx="4829022" cy="35039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ADDFB6F-9D68-7301-9B15-D9E81564AA18}"/>
              </a:ext>
            </a:extLst>
          </p:cNvPr>
          <p:cNvSpPr txBox="1"/>
          <p:nvPr/>
        </p:nvSpPr>
        <p:spPr>
          <a:xfrm>
            <a:off x="8094714" y="5851724"/>
            <a:ext cx="2572118" cy="382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b="0" i="0">
                <a:solidFill>
                  <a:srgbClr val="2A2B2E"/>
                </a:solidFill>
                <a:effectLst/>
                <a:latin typeface="PingFang SC"/>
              </a:defRPr>
            </a:lvl1pPr>
          </a:lstStyle>
          <a:p>
            <a:pPr algn="ctr"/>
            <a:r>
              <a:rPr lang="zh-CN" altLang="en-US" dirty="0"/>
              <a:t>特征曲线选择质控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EC8A43-B4E3-3B33-8D25-4D3CFDD36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234265"/>
            <a:ext cx="1655225" cy="5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7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167d206-b393-4aec-8392-8f8ac19f0628}"/>
  <p:tag name="TABLE_ENDDRAG_ORIGIN_RECT" val="144*68"/>
  <p:tag name="TABLE_ENDDRAG_RECT" val="26*444*144*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8a052a7-fc4f-4470-b4bc-bd8712ee49ee}"/>
  <p:tag name="TABLE_ENDDRAG_ORIGIN_RECT" val="177*98"/>
  <p:tag name="TABLE_ENDDRAG_RECT" val="355*434*177*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2fb81fb-91e7-41c0-8c9a-92d1ddd63e18}"/>
  <p:tag name="TABLE_ENDDRAG_ORIGIN_RECT" val="165*93"/>
  <p:tag name="TABLE_ENDDRAG_RECT" val="253*441*165*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4683b36-c83b-40dd-a305-992323747e36}"/>
  <p:tag name="TABLE_ENDDRAG_ORIGIN_RECT" val="672*180"/>
  <p:tag name="TABLE_ENDDRAG_RECT" val="144*195*672*18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9551181102356,&quot;left&quot;:272.9546456692913,&quot;top&quot;:121.28724409448819,&quot;width&quot;:612.7525196850395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1442</Words>
  <Application>Microsoft Office PowerPoint</Application>
  <PresentationFormat>宽屏</PresentationFormat>
  <Paragraphs>370</Paragraphs>
  <Slides>22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quote-cjk-patch</vt:lpstr>
      <vt:lpstr>等线</vt:lpstr>
      <vt:lpstr>黑体</vt:lpstr>
      <vt:lpstr>华文新魏</vt:lpstr>
      <vt:lpstr>微软雅黑</vt:lpstr>
      <vt:lpstr>微软雅黑 Light</vt:lpstr>
      <vt:lpstr>Arial</vt:lpstr>
      <vt:lpstr>Wingdings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神州网信技术有限公司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NTKO</cp:lastModifiedBy>
  <cp:revision>50</cp:revision>
  <dcterms:created xsi:type="dcterms:W3CDTF">2025-09-22T01:26:23Z</dcterms:created>
  <dcterms:modified xsi:type="dcterms:W3CDTF">2026-01-20T07:39:25Z</dcterms:modified>
</cp:coreProperties>
</file>