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4"/>
  </p:notesMasterIdLst>
  <p:handoutMasterIdLst>
    <p:handoutMasterId r:id="rId55"/>
  </p:handoutMasterIdLst>
  <p:sldIdLst>
    <p:sldId id="866" r:id="rId3"/>
    <p:sldId id="870" r:id="rId5"/>
    <p:sldId id="998" r:id="rId6"/>
    <p:sldId id="1055" r:id="rId7"/>
    <p:sldId id="1056" r:id="rId8"/>
    <p:sldId id="1057" r:id="rId9"/>
    <p:sldId id="1058" r:id="rId10"/>
    <p:sldId id="1059" r:id="rId11"/>
    <p:sldId id="1060" r:id="rId12"/>
    <p:sldId id="1002" r:id="rId13"/>
    <p:sldId id="1004" r:id="rId14"/>
    <p:sldId id="1005" r:id="rId15"/>
    <p:sldId id="1006" r:id="rId16"/>
    <p:sldId id="1007" r:id="rId17"/>
    <p:sldId id="1008" r:id="rId18"/>
    <p:sldId id="1010" r:id="rId19"/>
    <p:sldId id="947" r:id="rId20"/>
    <p:sldId id="949" r:id="rId21"/>
    <p:sldId id="950" r:id="rId22"/>
    <p:sldId id="952" r:id="rId23"/>
    <p:sldId id="1064" r:id="rId24"/>
    <p:sldId id="1063" r:id="rId25"/>
    <p:sldId id="1065" r:id="rId26"/>
    <p:sldId id="1012" r:id="rId27"/>
    <p:sldId id="1014" r:id="rId28"/>
    <p:sldId id="1068" r:id="rId29"/>
    <p:sldId id="1070" r:id="rId30"/>
    <p:sldId id="1071" r:id="rId31"/>
    <p:sldId id="1073" r:id="rId32"/>
    <p:sldId id="1074" r:id="rId33"/>
    <p:sldId id="1077" r:id="rId34"/>
    <p:sldId id="1076" r:id="rId35"/>
    <p:sldId id="1028" r:id="rId36"/>
    <p:sldId id="1030" r:id="rId37"/>
    <p:sldId id="1037" r:id="rId38"/>
    <p:sldId id="1078" r:id="rId39"/>
    <p:sldId id="1041" r:id="rId40"/>
    <p:sldId id="1042" r:id="rId41"/>
    <p:sldId id="1043" r:id="rId42"/>
    <p:sldId id="1045" r:id="rId43"/>
    <p:sldId id="1046" r:id="rId44"/>
    <p:sldId id="1047" r:id="rId45"/>
    <p:sldId id="1048" r:id="rId46"/>
    <p:sldId id="1049" r:id="rId47"/>
    <p:sldId id="1050" r:id="rId48"/>
    <p:sldId id="1051" r:id="rId49"/>
    <p:sldId id="1052" r:id="rId50"/>
    <p:sldId id="1053" r:id="rId51"/>
    <p:sldId id="1054" r:id="rId52"/>
    <p:sldId id="1039" r:id="rId53"/>
    <p:sldId id="986" r:id="rId54"/>
  </p:sldIdLst>
  <p:sldSz cx="9144000" cy="6858000" type="screen4x3"/>
  <p:notesSz cx="6731000" cy="9867900"/>
  <p:defaultTextStyle>
    <a:defPPr>
      <a:defRPr lang="en-US"/>
    </a:defPPr>
    <a:lvl1pPr marL="0" lvl="0"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278" userDrawn="1">
          <p15:clr>
            <a:srgbClr val="A4A3A4"/>
          </p15:clr>
        </p15:guide>
        <p15:guide id="2" pos="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FF3300"/>
    <a:srgbClr val="EAEAEA"/>
    <a:srgbClr val="777777"/>
    <a:srgbClr val="990000"/>
    <a:srgbClr val="DDDDDD"/>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947"/>
    <p:restoredTop sz="94660"/>
  </p:normalViewPr>
  <p:slideViewPr>
    <p:cSldViewPr showGuides="1">
      <p:cViewPr>
        <p:scale>
          <a:sx n="75" d="100"/>
          <a:sy n="75" d="100"/>
        </p:scale>
        <p:origin x="-1908" y="-390"/>
      </p:cViewPr>
      <p:guideLst>
        <p:guide orient="horz" pos="4278"/>
        <p:guide/>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105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81924" name="Rectangle 4"/>
          <p:cNvSpPr>
            <a:spLocks noGrp="1" noChangeArrowheads="1"/>
          </p:cNvSpPr>
          <p:nvPr>
            <p:ph type="ftr" sz="quarter" idx="2"/>
          </p:nvPr>
        </p:nvSpPr>
        <p:spPr bwMode="auto">
          <a:xfrm>
            <a:off x="0" y="9574213"/>
            <a:ext cx="2940050" cy="255588"/>
          </a:xfrm>
          <a:prstGeom prst="rect">
            <a:avLst/>
          </a:prstGeom>
          <a:noFill/>
          <a:ln w="9525">
            <a:noFill/>
            <a:miter lim="800000"/>
          </a:ln>
          <a:effectLst/>
        </p:spPr>
        <p:txBody>
          <a:bodyPr vert="horz" wrap="square" lIns="91427" tIns="45713" rIns="91427" bIns="45713" numCol="1" anchor="b" anchorCtr="0" compatLnSpc="1"/>
          <a:lstStyle>
            <a:lvl1pPr algn="l" eaLnBrk="0" hangingPunct="0">
              <a:lnSpc>
                <a:spcPct val="100000"/>
              </a:lnSpc>
              <a:spcBef>
                <a:spcPct val="0"/>
              </a:spcBef>
              <a:defRPr sz="800">
                <a:solidFill>
                  <a:schemeClr val="bg1"/>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81925" name="Rectangle 5"/>
          <p:cNvSpPr>
            <a:spLocks noGrp="1" noChangeArrowheads="1"/>
          </p:cNvSpPr>
          <p:nvPr>
            <p:ph type="sldNum" sz="quarter" idx="3"/>
          </p:nvPr>
        </p:nvSpPr>
        <p:spPr bwMode="auto">
          <a:xfrm>
            <a:off x="3790950" y="9613900"/>
            <a:ext cx="2940050" cy="254000"/>
          </a:xfrm>
          <a:prstGeom prst="rect">
            <a:avLst/>
          </a:prstGeom>
          <a:noFill/>
          <a:ln w="9525">
            <a:noFill/>
            <a:miter lim="800000"/>
          </a:ln>
          <a:effectLst/>
        </p:spPr>
        <p:txBody>
          <a:bodyPr vert="horz" wrap="square" lIns="91427" tIns="45713" rIns="91427" bIns="45713" numCol="1" anchor="b" anchorCtr="0" compatLnSpc="1"/>
          <a:p>
            <a:pPr lvl="0" algn="r" fontAlgn="base">
              <a:lnSpc>
                <a:spcPct val="85000"/>
              </a:lnSpc>
              <a:spcBef>
                <a:spcPct val="0"/>
              </a:spcBef>
              <a:buNone/>
            </a:pPr>
            <a:fld id="{9A0DB2DC-4C9A-4742-B13C-FB6460FD3503}" type="slidenum">
              <a:rPr lang="zh-CN" altLang="en-US" sz="800" strike="noStrike" noProof="1" dirty="0">
                <a:latin typeface="Arial" panose="020B0604020202020204" pitchFamily="34" charset="0"/>
                <a:ea typeface="宋体" panose="02010600030101010101" pitchFamily="2" charset="-122"/>
                <a:cs typeface="+mn-cs"/>
              </a:rPr>
            </a:fld>
            <a:endParaRPr lang="zh-CN" altLang="en-US" sz="800" strike="noStrike" noProof="1" dirty="0"/>
          </a:p>
        </p:txBody>
      </p:sp>
      <p:sp>
        <p:nvSpPr>
          <p:cNvPr id="81927" name="Rectangle 7"/>
          <p:cNvSpPr>
            <a:spLocks noChangeArrowheads="1"/>
          </p:cNvSpPr>
          <p:nvPr/>
        </p:nvSpPr>
        <p:spPr bwMode="auto">
          <a:xfrm>
            <a:off x="0" y="8848725"/>
            <a:ext cx="2916238" cy="492125"/>
          </a:xfrm>
          <a:prstGeom prst="rect">
            <a:avLst/>
          </a:prstGeom>
          <a:noFill/>
          <a:ln w="9525">
            <a:noFill/>
            <a:miter lim="800000"/>
          </a:ln>
          <a:effectLst/>
        </p:spPr>
        <p:txBody>
          <a:bodyPr lIns="91427" tIns="45713" rIns="91427" bIns="45713" anchor="b"/>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GB" sz="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928" name="Rectangle 8"/>
          <p:cNvSpPr>
            <a:spLocks noChangeArrowheads="1"/>
          </p:cNvSpPr>
          <p:nvPr/>
        </p:nvSpPr>
        <p:spPr bwMode="auto">
          <a:xfrm>
            <a:off x="3814763" y="9371013"/>
            <a:ext cx="2916238" cy="492125"/>
          </a:xfrm>
          <a:prstGeom prst="rect">
            <a:avLst/>
          </a:prstGeom>
          <a:noFill/>
          <a:ln w="9525">
            <a:noFill/>
            <a:miter lim="800000"/>
          </a:ln>
          <a:effectLst/>
        </p:spPr>
        <p:txBody>
          <a:bodyPr lIns="91427" tIns="45713" rIns="91427" bIns="45713" anchor="b"/>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GB" sz="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929" name="Rectangle 9"/>
          <p:cNvSpPr>
            <a:spLocks noGrp="1" noChangeArrowheads="1"/>
          </p:cNvSpPr>
          <p:nvPr>
            <p:ph type="hdr" sz="quarter"/>
          </p:nvPr>
        </p:nvSpPr>
        <p:spPr bwMode="auto">
          <a:xfrm>
            <a:off x="3810000" y="0"/>
            <a:ext cx="2914650" cy="492125"/>
          </a:xfrm>
          <a:prstGeom prst="rect">
            <a:avLst/>
          </a:prstGeom>
          <a:noFill/>
          <a:ln w="9525">
            <a:noFill/>
            <a:miter lim="800000"/>
          </a:ln>
          <a:effectLst/>
        </p:spPr>
        <p:txBody>
          <a:bodyPr vert="horz" wrap="square" lIns="91427" tIns="45713" rIns="91427" bIns="45713" numCol="1" anchor="t" anchorCtr="0" compatLnSpc="1"/>
          <a:lstStyle>
            <a:lvl1pPr algn="r" eaLnBrk="0" hangingPunct="0">
              <a:lnSpc>
                <a:spcPct val="100000"/>
              </a:lnSpc>
              <a:spcBef>
                <a:spcPct val="0"/>
              </a:spcBef>
              <a:defRPr sz="14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GB" sz="14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Rectangle 2"/>
          <p:cNvSpPr>
            <a:spLocks noGrp="1" noChangeArrowheads="1"/>
          </p:cNvSpPr>
          <p:nvPr>
            <p:ph type="hdr" sz="quarter"/>
          </p:nvPr>
        </p:nvSpPr>
        <p:spPr bwMode="auto">
          <a:xfrm>
            <a:off x="3814763" y="0"/>
            <a:ext cx="2916238" cy="492125"/>
          </a:xfrm>
          <a:prstGeom prst="rect">
            <a:avLst/>
          </a:prstGeom>
          <a:noFill/>
          <a:ln w="9525">
            <a:noFill/>
            <a:miter lim="800000"/>
          </a:ln>
          <a:effectLst/>
        </p:spPr>
        <p:txBody>
          <a:bodyPr vert="horz" wrap="square" lIns="91427" tIns="45713" rIns="91427" bIns="45713" numCol="1" anchor="t" anchorCtr="0" compatLnSpc="1"/>
          <a:lstStyle>
            <a:lvl1pPr algn="r" eaLnBrk="0" hangingPunct="0">
              <a:lnSpc>
                <a:spcPct val="100000"/>
              </a:lnSpc>
              <a:spcBef>
                <a:spcPct val="0"/>
              </a:spcBef>
              <a:defRPr sz="14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GB" sz="14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3" name="Rectangle 4"/>
          <p:cNvSpPr>
            <a:spLocks noTextEdit="1"/>
          </p:cNvSpPr>
          <p:nvPr>
            <p:ph type="sldImg"/>
          </p:nvPr>
        </p:nvSpPr>
        <p:spPr>
          <a:xfrm>
            <a:off x="903288" y="742950"/>
            <a:ext cx="4930775" cy="3697288"/>
          </a:xfrm>
          <a:prstGeom prst="rect">
            <a:avLst/>
          </a:prstGeom>
          <a:noFill/>
          <a:ln w="9525" cap="flat" cmpd="sng">
            <a:solidFill>
              <a:srgbClr val="000000"/>
            </a:solidFill>
            <a:prstDash val="solid"/>
            <a:miter/>
            <a:headEnd type="none" w="med" len="med"/>
            <a:tailEnd type="none" w="med" len="med"/>
          </a:ln>
        </p:spPr>
      </p:sp>
      <p:sp>
        <p:nvSpPr>
          <p:cNvPr id="3080" name="Rectangle 8"/>
          <p:cNvSpPr>
            <a:spLocks noGrp="1" noChangeArrowheads="1"/>
          </p:cNvSpPr>
          <p:nvPr>
            <p:ph type="body" sz="quarter" idx="3"/>
          </p:nvPr>
        </p:nvSpPr>
        <p:spPr bwMode="auto">
          <a:xfrm>
            <a:off x="385763" y="4678363"/>
            <a:ext cx="5959475" cy="4443413"/>
          </a:xfrm>
          <a:prstGeom prst="rect">
            <a:avLst/>
          </a:prstGeom>
          <a:noFill/>
          <a:ln w="9525">
            <a:noFill/>
            <a:miter lim="800000"/>
          </a:ln>
          <a:effectLst/>
        </p:spPr>
        <p:txBody>
          <a:bodyPr vert="horz" wrap="square" lIns="91427" tIns="45713" rIns="91427" bIns="45713"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fr-FR"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Cliquez pour modifier les styles du texte du masque</a:t>
            </a:r>
            <a:endParaRPr kumimoji="0" lang="fr-FR"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285750" marR="0" lvl="1" indent="-95250" algn="l" defTabSz="914400" rtl="0" eaLnBrk="0" fontAlgn="base" latinLnBrk="0" hangingPunct="0">
              <a:lnSpc>
                <a:spcPct val="100000"/>
              </a:lnSpc>
              <a:spcBef>
                <a:spcPct val="30000"/>
              </a:spcBef>
              <a:spcAft>
                <a:spcPct val="0"/>
              </a:spcAft>
              <a:buClrTx/>
              <a:buSzTx/>
              <a:buFontTx/>
              <a:buChar char="•"/>
              <a:defRPr/>
            </a:pPr>
            <a:r>
              <a:rPr kumimoji="0" lang="fr-FR"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Deuxième niveau</a:t>
            </a:r>
            <a:endParaRPr kumimoji="0" lang="fr-FR"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571500" marR="0" lvl="2" indent="-95250" algn="l" defTabSz="914400" rtl="0" eaLnBrk="0" fontAlgn="base" latinLnBrk="0" hangingPunct="0">
              <a:lnSpc>
                <a:spcPct val="100000"/>
              </a:lnSpc>
              <a:spcBef>
                <a:spcPct val="30000"/>
              </a:spcBef>
              <a:spcAft>
                <a:spcPct val="0"/>
              </a:spcAft>
              <a:buClrTx/>
              <a:buSzTx/>
              <a:buFontTx/>
              <a:buChar char="•"/>
              <a:defRPr/>
            </a:pPr>
            <a:r>
              <a:rPr kumimoji="0" lang="fr-FR"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Troisième niveau</a:t>
            </a:r>
            <a:endParaRPr kumimoji="0" lang="fr-FR"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81" name="Rectangle 9"/>
          <p:cNvSpPr>
            <a:spLocks noGrp="1" noChangeArrowheads="1"/>
          </p:cNvSpPr>
          <p:nvPr>
            <p:ph type="ftr" sz="quarter" idx="4"/>
          </p:nvPr>
        </p:nvSpPr>
        <p:spPr bwMode="auto">
          <a:xfrm>
            <a:off x="0" y="9371013"/>
            <a:ext cx="2916238" cy="492125"/>
          </a:xfrm>
          <a:prstGeom prst="rect">
            <a:avLst/>
          </a:prstGeom>
          <a:noFill/>
          <a:ln w="9525">
            <a:noFill/>
            <a:miter lim="800000"/>
          </a:ln>
          <a:effectLst/>
        </p:spPr>
        <p:txBody>
          <a:bodyPr vert="horz" wrap="square" lIns="91427" tIns="45713" rIns="91427" bIns="45713" numCol="1" anchor="b" anchorCtr="0" compatLnSpc="1"/>
          <a:lstStyle>
            <a:lvl1pPr algn="l" eaLnBrk="0" hangingPunct="0">
              <a:lnSpc>
                <a:spcPct val="100000"/>
              </a:lnSpc>
              <a:spcBef>
                <a:spcPct val="0"/>
              </a:spcBef>
              <a:defRPr sz="800" b="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GB" sz="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82" name="Rectangle 10"/>
          <p:cNvSpPr>
            <a:spLocks noGrp="1" noChangeArrowheads="1"/>
          </p:cNvSpPr>
          <p:nvPr>
            <p:ph type="sldNum" sz="quarter" idx="5"/>
          </p:nvPr>
        </p:nvSpPr>
        <p:spPr bwMode="auto">
          <a:xfrm>
            <a:off x="3814763" y="9371013"/>
            <a:ext cx="2916238" cy="492125"/>
          </a:xfrm>
          <a:prstGeom prst="rect">
            <a:avLst/>
          </a:prstGeom>
          <a:noFill/>
          <a:ln w="9525">
            <a:noFill/>
            <a:miter lim="800000"/>
          </a:ln>
          <a:effectLst/>
        </p:spPr>
        <p:txBody>
          <a:bodyPr vert="horz" wrap="square" lIns="91427" tIns="45713" rIns="91427" bIns="45713" numCol="1" anchor="b" anchorCtr="0" compatLnSpc="1"/>
          <a:p>
            <a:pPr lvl="0" algn="r" fontAlgn="base">
              <a:lnSpc>
                <a:spcPct val="100000"/>
              </a:lnSpc>
              <a:spcBef>
                <a:spcPct val="0"/>
              </a:spcBef>
              <a:buNone/>
            </a:pPr>
            <a:fld id="{9A0DB2DC-4C9A-4742-B13C-FB6460FD3503}" type="slidenum">
              <a:rPr lang="en-GB" altLang="zh-CN" sz="800" strike="noStrike" noProof="1" dirty="0">
                <a:latin typeface="Arial" panose="020B0604020202020204" pitchFamily="34" charset="0"/>
                <a:ea typeface="宋体" panose="02010600030101010101" pitchFamily="2" charset="-122"/>
                <a:cs typeface="+mn-cs"/>
              </a:rPr>
            </a:fld>
            <a:endParaRPr lang="en-GB" altLang="zh-CN" sz="8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panose="020B0604020202020204" pitchFamily="34" charset="0"/>
        <a:ea typeface="宋体" panose="02010600030101010101" pitchFamily="2" charset="-122"/>
        <a:cs typeface="+mn-cs"/>
      </a:defRPr>
    </a:lvl1pPr>
    <a:lvl2pPr marL="285750" indent="-95250" algn="l" rtl="0" eaLnBrk="0" fontAlgn="base" hangingPunct="0">
      <a:spcBef>
        <a:spcPct val="30000"/>
      </a:spcBef>
      <a:spcAft>
        <a:spcPct val="0"/>
      </a:spcAft>
      <a:buChar char="•"/>
      <a:defRPr sz="1000" kern="1200">
        <a:solidFill>
          <a:schemeClr val="tx1"/>
        </a:solidFill>
        <a:latin typeface="Arial" panose="020B0604020202020204" pitchFamily="34" charset="0"/>
        <a:ea typeface="宋体" panose="02010600030101010101" pitchFamily="2" charset="-122"/>
        <a:cs typeface="+mn-cs"/>
      </a:defRPr>
    </a:lvl2pPr>
    <a:lvl3pPr marL="571500" indent="-95250" algn="l" rtl="0" eaLnBrk="0" fontAlgn="base" hangingPunct="0">
      <a:spcBef>
        <a:spcPct val="30000"/>
      </a:spcBef>
      <a:spcAft>
        <a:spcPct val="0"/>
      </a:spcAft>
      <a:buChar char="•"/>
      <a:defRPr sz="1000" kern="1200">
        <a:solidFill>
          <a:schemeClr val="tx1"/>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20574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Rectangle 10"/>
          <p:cNvSpPr txBox="1">
            <a:spLocks noGrp="1"/>
          </p:cNvSpPr>
          <p:nvPr>
            <p:ph type="sldNum" sz="quarter"/>
          </p:nvPr>
        </p:nvSpPr>
        <p:spPr>
          <a:xfrm>
            <a:off x="3814763" y="9371013"/>
            <a:ext cx="2916237" cy="492125"/>
          </a:xfrm>
          <a:prstGeom prst="rect">
            <a:avLst/>
          </a:prstGeom>
          <a:noFill/>
          <a:ln w="9525">
            <a:noFill/>
          </a:ln>
        </p:spPr>
        <p:txBody>
          <a:bodyPr vert="horz" wrap="square" lIns="91427" tIns="45713" rIns="91427" bIns="45713" anchor="b" anchorCtr="0"/>
          <a:p>
            <a:pPr lvl="0" algn="r">
              <a:lnSpc>
                <a:spcPct val="100000"/>
              </a:lnSpc>
              <a:spcBef>
                <a:spcPct val="0"/>
              </a:spcBef>
            </a:pPr>
            <a:fld id="{9A0DB2DC-4C9A-4742-B13C-FB6460FD3503}" type="slidenum">
              <a:rPr lang="en-GB" altLang="zh-CN" sz="800" dirty="0"/>
            </a:fld>
            <a:endParaRPr lang="en-GB" altLang="zh-CN" sz="800" dirty="0"/>
          </a:p>
        </p:txBody>
      </p:sp>
      <p:sp>
        <p:nvSpPr>
          <p:cNvPr id="7170" name="Rectangle 2"/>
          <p:cNvSpPr>
            <a:spLocks noTextEdit="1"/>
          </p:cNvSpPr>
          <p:nvPr>
            <p:ph type="sldImg"/>
          </p:nvPr>
        </p:nvSpPr>
        <p:spPr/>
      </p:sp>
      <p:sp>
        <p:nvSpPr>
          <p:cNvPr id="7171" name="Rectangle 3"/>
          <p:cNvSpPr>
            <a:spLocks noGrp="1"/>
          </p:cNvSpPr>
          <p:nvPr>
            <p:ph type="body"/>
          </p:nvPr>
        </p:nvSpPr>
        <p:spPr>
          <a:xfrm>
            <a:off x="385763" y="4678363"/>
            <a:ext cx="5959475" cy="4443412"/>
          </a:xfrm>
        </p:spPr>
        <p:txBody>
          <a:bodyPr wrap="square" lIns="91427" tIns="45713" rIns="91427" bIns="45713" anchor="t" anchorCtr="0"/>
          <a:p>
            <a:pPr lvl="0" eaLnBrk="1" hangingPunct="1"/>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4150" y="-100013"/>
            <a:ext cx="2152650" cy="6038851"/>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76200" y="-100013"/>
            <a:ext cx="6305550" cy="6038851"/>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76200" y="-100013"/>
            <a:ext cx="7448550" cy="762001"/>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412875"/>
            <a:ext cx="4038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648200" y="1412875"/>
            <a:ext cx="4038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灯片编号占位符 3"/>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412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412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1.xml"/><Relationship Id="rId15" Type="http://schemas.openxmlformats.org/officeDocument/2006/relationships/image" Target="../media/image3.jpeg"/><Relationship Id="rId14" Type="http://schemas.openxmlformats.org/officeDocument/2006/relationships/image" Target="../media/image2.jpeg"/><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696799" name="Rectangle 31"/>
          <p:cNvSpPr>
            <a:spLocks noChangeArrowheads="1"/>
          </p:cNvSpPr>
          <p:nvPr/>
        </p:nvSpPr>
        <p:spPr bwMode="auto">
          <a:xfrm>
            <a:off x="0" y="620713"/>
            <a:ext cx="9144000" cy="5832475"/>
          </a:xfrm>
          <a:prstGeom prst="rect">
            <a:avLst/>
          </a:prstGeom>
          <a:gradFill rotWithShape="1">
            <a:gsLst>
              <a:gs pos="0">
                <a:srgbClr val="FFFFFF"/>
              </a:gs>
              <a:gs pos="100000">
                <a:srgbClr val="EAEAEA"/>
              </a:gs>
            </a:gsLst>
            <a:lin ang="0" scaled="1"/>
          </a:gradFill>
          <a:ln w="9525" algn="ctr">
            <a:noFill/>
            <a:miter lim="800000"/>
          </a:ln>
          <a:effectLst/>
        </p:spPr>
        <p:txBody>
          <a:bodyPr lIns="90000" tIns="46800" rIns="90000" bIns="46800" anchor="ctr">
            <a:spAutoFit/>
          </a:bodyPr>
          <a:lstStyle/>
          <a:p>
            <a:pPr marL="0" marR="0" lvl="0" indent="0" algn="ctr" defTabSz="914400" rtl="0" eaLnBrk="1" fontAlgn="base" latinLnBrk="0" hangingPunct="1">
              <a:lnSpc>
                <a:spcPct val="90000"/>
              </a:lnSpc>
              <a:spcBef>
                <a:spcPct val="5000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1027" name="Picture 32" descr="dl"/>
          <p:cNvPicPr>
            <a:picLocks noChangeAspect="1"/>
          </p:cNvPicPr>
          <p:nvPr userDrawn="1"/>
        </p:nvPicPr>
        <p:blipFill>
          <a:blip r:embed="rId13"/>
          <a:stretch>
            <a:fillRect/>
          </a:stretch>
        </p:blipFill>
        <p:spPr>
          <a:xfrm>
            <a:off x="6286500" y="2349500"/>
            <a:ext cx="2857500" cy="4114800"/>
          </a:xfrm>
          <a:prstGeom prst="rect">
            <a:avLst/>
          </a:prstGeom>
          <a:noFill/>
          <a:ln w="9525">
            <a:noFill/>
          </a:ln>
        </p:spPr>
      </p:pic>
      <p:pic>
        <p:nvPicPr>
          <p:cNvPr id="1028" name="Picture 30" descr="line_b"/>
          <p:cNvPicPr>
            <a:picLocks noChangeAspect="1"/>
          </p:cNvPicPr>
          <p:nvPr userDrawn="1"/>
        </p:nvPicPr>
        <p:blipFill>
          <a:blip r:embed="rId14"/>
          <a:stretch>
            <a:fillRect/>
          </a:stretch>
        </p:blipFill>
        <p:spPr>
          <a:xfrm>
            <a:off x="0" y="6486525"/>
            <a:ext cx="9144000" cy="371475"/>
          </a:xfrm>
          <a:prstGeom prst="rect">
            <a:avLst/>
          </a:prstGeom>
          <a:noFill/>
          <a:ln w="9525">
            <a:noFill/>
          </a:ln>
        </p:spPr>
      </p:pic>
      <p:pic>
        <p:nvPicPr>
          <p:cNvPr id="1029" name="Picture 26" descr="line_t"/>
          <p:cNvPicPr>
            <a:picLocks noChangeAspect="1"/>
          </p:cNvPicPr>
          <p:nvPr userDrawn="1"/>
        </p:nvPicPr>
        <p:blipFill>
          <a:blip r:embed="rId15"/>
          <a:stretch>
            <a:fillRect/>
          </a:stretch>
        </p:blipFill>
        <p:spPr>
          <a:xfrm>
            <a:off x="0" y="0"/>
            <a:ext cx="9144000" cy="657225"/>
          </a:xfrm>
          <a:prstGeom prst="rect">
            <a:avLst/>
          </a:prstGeom>
          <a:noFill/>
          <a:ln w="9525">
            <a:noFill/>
          </a:ln>
        </p:spPr>
      </p:pic>
      <p:sp>
        <p:nvSpPr>
          <p:cNvPr id="1030" name="Rectangle 3"/>
          <p:cNvSpPr>
            <a:spLocks noGrp="1"/>
          </p:cNvSpPr>
          <p:nvPr>
            <p:ph type="body"/>
          </p:nvPr>
        </p:nvSpPr>
        <p:spPr>
          <a:xfrm>
            <a:off x="457200" y="1412875"/>
            <a:ext cx="8229600" cy="4525963"/>
          </a:xfrm>
          <a:prstGeom prst="rect">
            <a:avLst/>
          </a:prstGeom>
          <a:noFill/>
          <a:ln w="9525">
            <a:noFill/>
          </a:ln>
        </p:spPr>
        <p:txBody>
          <a:bodyPr anchor="t" anchorCtr="0"/>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696774" name="Rectangle 6"/>
          <p:cNvSpPr>
            <a:spLocks noGrp="1" noChangeArrowheads="1"/>
          </p:cNvSpPr>
          <p:nvPr>
            <p:ph type="sldNum" sz="quarter" idx="4"/>
          </p:nvPr>
        </p:nvSpPr>
        <p:spPr bwMode="auto">
          <a:xfrm>
            <a:off x="6902450" y="6553200"/>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b="0">
                <a:solidFill>
                  <a:schemeClr val="bg1"/>
                </a:solidFill>
                <a:latin typeface="Times New Roman" panose="02020603050405020304" pitchFamily="18" charset="0"/>
              </a:defRPr>
            </a:lvl1pPr>
          </a:lstStyle>
          <a:p>
            <a:pPr lvl="0" fontAlgn="base">
              <a:lnSpc>
                <a:spcPct val="100000"/>
              </a:lnSpc>
              <a:spcBef>
                <a:spcPct val="0"/>
              </a:spcBef>
              <a:buNone/>
            </a:pPr>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1032" name="Rectangle 12"/>
          <p:cNvSpPr>
            <a:spLocks noGrp="1"/>
          </p:cNvSpPr>
          <p:nvPr>
            <p:ph type="title"/>
            <p:custDataLst>
              <p:tags r:id="rId16"/>
            </p:custDataLst>
          </p:nvPr>
        </p:nvSpPr>
        <p:spPr>
          <a:xfrm>
            <a:off x="76200" y="-100012"/>
            <a:ext cx="7448550" cy="762000"/>
          </a:xfrm>
          <a:prstGeom prst="rect">
            <a:avLst/>
          </a:prstGeom>
          <a:noFill/>
          <a:ln w="9525">
            <a:noFill/>
          </a:ln>
        </p:spPr>
        <p:txBody>
          <a:bodyPr lIns="75600" rIns="0" anchor="b" anchorCtr="0"/>
          <a:p>
            <a:pPr lvl="0"/>
            <a:r>
              <a:rPr lang="en-GB" altLang="zh-CN" dirty="0"/>
              <a:t>Action title</a:t>
            </a:r>
            <a:endParaRPr lang="en-GB"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2800" b="1">
          <a:solidFill>
            <a:schemeClr val="tx2"/>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2800" b="1">
          <a:solidFill>
            <a:schemeClr val="tx2"/>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2800" b="1">
          <a:solidFill>
            <a:schemeClr val="tx2"/>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2800" b="1">
          <a:solidFill>
            <a:schemeClr val="tx2"/>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2800" b="1">
          <a:solidFill>
            <a:schemeClr val="tx2"/>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2800" b="1">
          <a:solidFill>
            <a:schemeClr val="tx2"/>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2800" b="1">
          <a:solidFill>
            <a:schemeClr val="tx2"/>
          </a:solidFill>
          <a:latin typeface="黑体" panose="02010609060101010101" pitchFamily="49" charset="-122"/>
          <a:ea typeface="黑体" panose="02010609060101010101" pitchFamily="49" charset="-122"/>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xml"/><Relationship Id="rId2" Type="http://schemas.openxmlformats.org/officeDocument/2006/relationships/image" Target="../media/image12.wmf"/><Relationship Id="rId1"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tags" Target="../tags/tag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45.png"/><Relationship Id="rId3" Type="http://schemas.openxmlformats.org/officeDocument/2006/relationships/tags" Target="../tags/tag5.xml"/><Relationship Id="rId2" Type="http://schemas.openxmlformats.org/officeDocument/2006/relationships/image" Target="../media/image44.png"/><Relationship Id="rId1" Type="http://schemas.openxmlformats.org/officeDocument/2006/relationships/tags" Target="../tags/tag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7.w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7.wmf"/><Relationship Id="rId1"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7.wmf"/><Relationship Id="rId1"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2.xml"/><Relationship Id="rId2" Type="http://schemas.openxmlformats.org/officeDocument/2006/relationships/image" Target="../media/image7.wmf"/><Relationship Id="rId1"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pic>
        <p:nvPicPr>
          <p:cNvPr id="6146" name="Picture 34" descr="f3"/>
          <p:cNvPicPr>
            <a:picLocks noChangeAspect="1"/>
          </p:cNvPicPr>
          <p:nvPr/>
        </p:nvPicPr>
        <p:blipFill>
          <a:blip r:embed="rId1"/>
          <a:stretch>
            <a:fillRect/>
          </a:stretch>
        </p:blipFill>
        <p:spPr>
          <a:xfrm>
            <a:off x="0" y="1125538"/>
            <a:ext cx="9144000" cy="1647825"/>
          </a:xfrm>
          <a:prstGeom prst="rect">
            <a:avLst/>
          </a:prstGeom>
          <a:noFill/>
          <a:ln w="9525">
            <a:noFill/>
          </a:ln>
        </p:spPr>
      </p:pic>
      <p:pic>
        <p:nvPicPr>
          <p:cNvPr id="6147" name="Picture 19" descr="f2"/>
          <p:cNvPicPr>
            <a:picLocks noChangeAspect="1"/>
          </p:cNvPicPr>
          <p:nvPr/>
        </p:nvPicPr>
        <p:blipFill>
          <a:blip r:embed="rId2"/>
          <a:stretch>
            <a:fillRect/>
          </a:stretch>
        </p:blipFill>
        <p:spPr>
          <a:xfrm>
            <a:off x="0" y="2636838"/>
            <a:ext cx="9144000" cy="4221162"/>
          </a:xfrm>
          <a:prstGeom prst="rect">
            <a:avLst/>
          </a:prstGeom>
          <a:noFill/>
          <a:ln w="9525">
            <a:noFill/>
          </a:ln>
        </p:spPr>
      </p:pic>
      <p:pic>
        <p:nvPicPr>
          <p:cNvPr id="6148" name="Picture 18" descr="f1"/>
          <p:cNvPicPr>
            <a:picLocks noChangeAspect="1"/>
          </p:cNvPicPr>
          <p:nvPr/>
        </p:nvPicPr>
        <p:blipFill>
          <a:blip r:embed="rId3"/>
          <a:srcRect b="32262"/>
          <a:stretch>
            <a:fillRect/>
          </a:stretch>
        </p:blipFill>
        <p:spPr>
          <a:xfrm>
            <a:off x="0" y="0"/>
            <a:ext cx="9144000" cy="981075"/>
          </a:xfrm>
          <a:prstGeom prst="rect">
            <a:avLst/>
          </a:prstGeom>
          <a:noFill/>
          <a:ln w="9525">
            <a:noFill/>
          </a:ln>
        </p:spPr>
      </p:pic>
      <p:sp>
        <p:nvSpPr>
          <p:cNvPr id="6149" name="Line 31"/>
          <p:cNvSpPr/>
          <p:nvPr/>
        </p:nvSpPr>
        <p:spPr>
          <a:xfrm>
            <a:off x="0" y="981075"/>
            <a:ext cx="9144000" cy="0"/>
          </a:xfrm>
          <a:prstGeom prst="line">
            <a:avLst/>
          </a:prstGeom>
          <a:ln w="9525" cap="flat" cmpd="sng">
            <a:solidFill>
              <a:srgbClr val="FF6600"/>
            </a:solidFill>
            <a:prstDash val="solid"/>
            <a:round/>
            <a:headEnd type="none" w="med" len="med"/>
            <a:tailEnd type="none" w="med" len="med"/>
          </a:ln>
        </p:spPr>
      </p:sp>
      <p:sp>
        <p:nvSpPr>
          <p:cNvPr id="6150" name="Line 32"/>
          <p:cNvSpPr/>
          <p:nvPr/>
        </p:nvSpPr>
        <p:spPr>
          <a:xfrm>
            <a:off x="0" y="2636838"/>
            <a:ext cx="9180513" cy="0"/>
          </a:xfrm>
          <a:prstGeom prst="line">
            <a:avLst/>
          </a:prstGeom>
          <a:ln w="9525" cap="flat" cmpd="sng">
            <a:solidFill>
              <a:srgbClr val="FF6600"/>
            </a:solidFill>
            <a:prstDash val="solid"/>
            <a:round/>
            <a:headEnd type="none" w="med" len="med"/>
            <a:tailEnd type="none" w="med" len="med"/>
          </a:ln>
        </p:spPr>
      </p:sp>
      <p:sp>
        <p:nvSpPr>
          <p:cNvPr id="6151" name="WordArt 4"/>
          <p:cNvSpPr>
            <a:spLocks noTextEdit="1"/>
          </p:cNvSpPr>
          <p:nvPr/>
        </p:nvSpPr>
        <p:spPr>
          <a:xfrm>
            <a:off x="663575" y="1557655"/>
            <a:ext cx="7648575" cy="784225"/>
          </a:xfrm>
          <a:prstGeom prst="rect">
            <a:avLst/>
          </a:prstGeom>
        </p:spPr>
        <p:txBody>
          <a:bodyPr wrap="none" fromWordArt="1">
            <a:prstTxWarp prst="textPlain">
              <a:avLst>
                <a:gd name="adj" fmla="val 50000"/>
              </a:avLst>
            </a:prstTxWarp>
            <a:normAutofit/>
          </a:bodyPr>
          <a:p>
            <a:pPr algn="ctr"/>
            <a:r>
              <a:rPr lang="en-US" altLang="zh-CN" sz="4000" b="1">
                <a:solidFill>
                  <a:schemeClr val="tx2"/>
                </a:solidFill>
                <a:latin typeface="方正楷体简体" charset="0"/>
                <a:ea typeface="方正楷体简体" charset="0"/>
              </a:rPr>
              <a:t>GeoEast-Diva</a:t>
            </a:r>
            <a:r>
              <a:rPr lang="zh-CN" altLang="en-US" sz="4000" b="1">
                <a:solidFill>
                  <a:schemeClr val="tx2"/>
                </a:solidFill>
                <a:latin typeface="方正楷体简体" charset="0"/>
                <a:ea typeface="方正楷体简体" charset="0"/>
              </a:rPr>
              <a:t>层析特色技术介绍</a:t>
            </a:r>
            <a:endParaRPr lang="zh-CN" altLang="en-US" sz="4000" b="1">
              <a:solidFill>
                <a:schemeClr val="tx2"/>
              </a:solidFill>
              <a:latin typeface="方正楷体简体" charset="0"/>
              <a:ea typeface="方正楷体简体" charset="0"/>
            </a:endParaRPr>
          </a:p>
        </p:txBody>
      </p:sp>
      <p:sp>
        <p:nvSpPr>
          <p:cNvPr id="1493028" name="Text Box 36"/>
          <p:cNvSpPr txBox="1">
            <a:spLocks noChangeArrowheads="1"/>
          </p:cNvSpPr>
          <p:nvPr/>
        </p:nvSpPr>
        <p:spPr bwMode="auto">
          <a:xfrm>
            <a:off x="1193165" y="3505200"/>
            <a:ext cx="6878320" cy="2461260"/>
          </a:xfrm>
          <a:prstGeom prst="rect">
            <a:avLst/>
          </a:prstGeom>
          <a:noFill/>
          <a:ln w="6350">
            <a:noFill/>
            <a:miter lim="800000"/>
          </a:ln>
          <a:effectLst/>
        </p:spPr>
        <p:txBody>
          <a:bodyPr wrap="square">
            <a:spAutoFit/>
          </a:bodyPr>
          <a:lstStyle/>
          <a:p>
            <a:pPr marR="0" algn="ctr" defTabSz="914400">
              <a:lnSpc>
                <a:spcPct val="100000"/>
              </a:lnSpc>
              <a:buClrTx/>
              <a:buSzTx/>
              <a:buFont typeface="Wingdings" panose="05000000000000000000" pitchFamily="2" charset="2"/>
              <a:defRPr/>
            </a:pPr>
            <a:r>
              <a:rPr kumimoji="0" lang="zh-CN" altLang="en-US"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东方地球物理公司物探技术研究中心</a:t>
            </a:r>
            <a:endParaRPr kumimoji="0" lang="zh-CN" altLang="en-US"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endParaRPr>
          </a:p>
          <a:p>
            <a:pPr marR="0" algn="ctr" defTabSz="914400">
              <a:lnSpc>
                <a:spcPct val="100000"/>
              </a:lnSpc>
              <a:buClrTx/>
              <a:buSzTx/>
              <a:buFont typeface="Wingdings" panose="05000000000000000000" pitchFamily="2" charset="2"/>
              <a:defRPr/>
            </a:pPr>
            <a:r>
              <a:rPr kumimoji="0" lang="zh-CN" altLang="en-US"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郝晓光</a:t>
            </a:r>
            <a:endParaRPr kumimoji="0" lang="zh-CN" altLang="en-US"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endParaRPr>
          </a:p>
          <a:p>
            <a:pPr marR="0" algn="ctr" defTabSz="914400">
              <a:lnSpc>
                <a:spcPct val="100000"/>
              </a:lnSpc>
              <a:buClrTx/>
              <a:buSzTx/>
              <a:buFont typeface="Wingdings" panose="05000000000000000000" pitchFamily="2" charset="2"/>
              <a:defRPr/>
            </a:pPr>
            <a:r>
              <a:rPr kumimoji="0" lang="en-US" altLang="zh-CN"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2025</a:t>
            </a:r>
            <a:r>
              <a:rPr kumimoji="0" lang="zh-CN" altLang="en-US"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年</a:t>
            </a:r>
            <a:r>
              <a:rPr kumimoji="0" lang="en-US" altLang="zh-CN"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12</a:t>
            </a:r>
            <a:r>
              <a:rPr kumimoji="0" lang="zh-CN" altLang="en-US" sz="2800" kern="1200" cap="none" spc="0" normalizeH="0" baseline="0" noProof="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月</a:t>
            </a:r>
            <a:r>
              <a:rPr kumimoji="0" lang="en-US" altLang="zh-CN" sz="2800" kern="1200" cap="none" spc="0" normalizeH="0" baseline="0" noProof="0" dirty="0">
                <a:effectLst>
                  <a:outerShdw blurRad="38100" dist="38100" dir="2700000" algn="tl">
                    <a:srgbClr val="C0C0C0"/>
                  </a:outerShdw>
                </a:effectLst>
                <a:latin typeface="宋体" panose="02010600030101010101" pitchFamily="2" charset="-122"/>
                <a:ea typeface="宋体" panose="02010600030101010101" pitchFamily="2" charset="-122"/>
                <a:cs typeface="+mn-cs"/>
              </a:rPr>
              <a:t> </a:t>
            </a:r>
            <a:endParaRPr kumimoji="0" lang="zh-CN" altLang="en-US" sz="2800" kern="1200" cap="none" spc="0" normalizeH="0" baseline="0" noProof="0" dirty="0">
              <a:effectLst>
                <a:outerShdw blurRad="38100" dist="38100" dir="2700000" algn="tl">
                  <a:srgbClr val="C0C0C0"/>
                </a:outerShdw>
              </a:effectLst>
              <a:latin typeface="宋体" panose="02010600030101010101" pitchFamily="2" charset="-122"/>
              <a:ea typeface="宋体" panose="02010600030101010101" pitchFamily="2" charset="-122"/>
              <a:cs typeface="+mn-cs"/>
            </a:endParaRPr>
          </a:p>
          <a:p>
            <a:pPr marR="0" algn="ctr" defTabSz="914400">
              <a:lnSpc>
                <a:spcPct val="100000"/>
              </a:lnSpc>
              <a:buClrTx/>
              <a:buSzTx/>
              <a:buFont typeface="Wingdings" panose="05000000000000000000" pitchFamily="2" charset="2"/>
              <a:defRPr/>
            </a:pPr>
            <a:endParaRPr kumimoji="0" lang="zh-CN" altLang="en-GB" sz="2800"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p:txBody>
      </p:sp>
    </p:spTree>
    <p:custDataLst>
      <p:tags r:id="rId4"/>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pic>
        <p:nvPicPr>
          <p:cNvPr id="1026" name="Picture 2" descr="D:\工作资料\自己\2020\网格层析软件的集成\zzz2\DB_diva_dip_new.gif"/>
          <p:cNvPicPr>
            <a:picLocks noChangeAspect="1" noChangeArrowheads="1"/>
          </p:cNvPicPr>
          <p:nvPr/>
        </p:nvPicPr>
        <p:blipFill>
          <a:blip r:embed="rId1"/>
          <a:srcRect l="14062" t="12044" r="17187" b="12045"/>
          <a:stretch>
            <a:fillRect/>
          </a:stretch>
        </p:blipFill>
        <p:spPr bwMode="auto">
          <a:xfrm>
            <a:off x="1473200" y="784225"/>
            <a:ext cx="6100445" cy="4760595"/>
          </a:xfrm>
          <a:prstGeom prst="rect">
            <a:avLst/>
          </a:prstGeom>
          <a:noFill/>
          <a:ln>
            <a:solidFill>
              <a:srgbClr val="0000FF"/>
            </a:solidFill>
          </a:ln>
        </p:spPr>
      </p:pic>
      <p:sp>
        <p:nvSpPr>
          <p:cNvPr id="4" name="文本框 3"/>
          <p:cNvSpPr txBox="1"/>
          <p:nvPr/>
        </p:nvSpPr>
        <p:spPr>
          <a:xfrm>
            <a:off x="3289935" y="5738495"/>
            <a:ext cx="2945765" cy="339725"/>
          </a:xfrm>
          <a:prstGeom prst="rect">
            <a:avLst/>
          </a:prstGeom>
          <a:noFill/>
        </p:spPr>
        <p:txBody>
          <a:bodyPr wrap="square" rtlCol="0">
            <a:spAutoFit/>
          </a:bodyPr>
          <a:p>
            <a:r>
              <a:rPr lang="zh-CN" altLang="en-US"/>
              <a:t>倾角场（与剖面叠合显示）</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 name="文本框 3"/>
          <p:cNvSpPr txBox="1"/>
          <p:nvPr/>
        </p:nvSpPr>
        <p:spPr>
          <a:xfrm>
            <a:off x="3935730" y="5594985"/>
            <a:ext cx="1162050" cy="339725"/>
          </a:xfrm>
          <a:prstGeom prst="rect">
            <a:avLst/>
          </a:prstGeom>
          <a:noFill/>
        </p:spPr>
        <p:txBody>
          <a:bodyPr wrap="square" rtlCol="0">
            <a:spAutoFit/>
          </a:bodyPr>
          <a:p>
            <a:r>
              <a:rPr lang="zh-CN" altLang="en-US" sz="1800"/>
              <a:t>残差拾取</a:t>
            </a:r>
            <a:endParaRPr lang="zh-CN" altLang="en-US" sz="1800"/>
          </a:p>
        </p:txBody>
      </p:sp>
      <p:pic>
        <p:nvPicPr>
          <p:cNvPr id="5" name="图片 4"/>
          <p:cNvPicPr>
            <a:picLocks noChangeAspect="1"/>
          </p:cNvPicPr>
          <p:nvPr/>
        </p:nvPicPr>
        <p:blipFill>
          <a:blip r:embed="rId1"/>
          <a:stretch>
            <a:fillRect/>
          </a:stretch>
        </p:blipFill>
        <p:spPr>
          <a:xfrm>
            <a:off x="1262380" y="1196975"/>
            <a:ext cx="6436995" cy="41814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 name="文本框 3"/>
          <p:cNvSpPr txBox="1"/>
          <p:nvPr/>
        </p:nvSpPr>
        <p:spPr>
          <a:xfrm>
            <a:off x="3935730" y="5882005"/>
            <a:ext cx="1162050" cy="339725"/>
          </a:xfrm>
          <a:prstGeom prst="rect">
            <a:avLst/>
          </a:prstGeom>
          <a:noFill/>
        </p:spPr>
        <p:txBody>
          <a:bodyPr wrap="square" rtlCol="0">
            <a:spAutoFit/>
          </a:bodyPr>
          <a:p>
            <a:r>
              <a:rPr lang="zh-CN" altLang="en-US" sz="1800"/>
              <a:t>射线追踪</a:t>
            </a:r>
            <a:endParaRPr lang="zh-CN" altLang="en-US" sz="1800"/>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35175" y="2489458"/>
            <a:ext cx="6136160" cy="3168352"/>
          </a:xfrm>
          <a:prstGeom prst="rect">
            <a:avLst/>
          </a:prstGeom>
        </p:spPr>
      </p:pic>
      <p:sp>
        <p:nvSpPr>
          <p:cNvPr id="9" name="矩形 8"/>
          <p:cNvSpPr/>
          <p:nvPr/>
        </p:nvSpPr>
        <p:spPr>
          <a:xfrm>
            <a:off x="179705" y="958215"/>
            <a:ext cx="8785225" cy="1350010"/>
          </a:xfrm>
          <a:prstGeom prst="rect">
            <a:avLst/>
          </a:prstGeom>
        </p:spPr>
        <p:txBody>
          <a:bodyPr wrap="square">
            <a:noAutofit/>
          </a:bodyPr>
          <a:lstStyle/>
          <a:p>
            <a:pPr algn="just">
              <a:lnSpc>
                <a:spcPts val="3900"/>
              </a:lnSpc>
            </a:pPr>
            <a:r>
              <a:rPr lang="en-US" altLang="zh-CN" dirty="0">
                <a:latin typeface="等线" panose="02010600030101010101" pitchFamily="2" charset="-122"/>
                <a:ea typeface="等线" panose="02010600030101010101" pitchFamily="2" charset="-122"/>
              </a:rPr>
              <a:t>    </a:t>
            </a:r>
            <a:r>
              <a:rPr lang="zh-CN" altLang="en-US" dirty="0">
                <a:latin typeface="等线" panose="02010600030101010101" pitchFamily="2" charset="-122"/>
                <a:ea typeface="等线" panose="02010600030101010101" pitchFamily="2" charset="-122"/>
              </a:rPr>
              <a:t>使用速度场和残差进行射线追踪。对每条残差，选取不同的偏移距（</a:t>
            </a:r>
            <a:r>
              <a:rPr lang="en-US" altLang="zh-CN" dirty="0">
                <a:latin typeface="等线" panose="02010600030101010101" pitchFamily="2" charset="-122"/>
                <a:ea typeface="等线" panose="02010600030101010101" pitchFamily="2" charset="-122"/>
              </a:rPr>
              <a:t>offset1</a:t>
            </a:r>
            <a:r>
              <a:rPr lang="zh-CN" altLang="en-US" dirty="0">
                <a:latin typeface="等线" panose="02010600030101010101" pitchFamily="2" charset="-122"/>
                <a:ea typeface="等线" panose="02010600030101010101" pitchFamily="2" charset="-122"/>
              </a:rPr>
              <a:t>、</a:t>
            </a:r>
            <a:r>
              <a:rPr lang="en-US" altLang="zh-CN" dirty="0">
                <a:latin typeface="等线" panose="02010600030101010101" pitchFamily="2" charset="-122"/>
                <a:ea typeface="等线" panose="02010600030101010101" pitchFamily="2" charset="-122"/>
              </a:rPr>
              <a:t>offset2</a:t>
            </a:r>
            <a:r>
              <a:rPr lang="zh-CN" altLang="en-US" dirty="0">
                <a:latin typeface="等线" panose="02010600030101010101" pitchFamily="2" charset="-122"/>
                <a:ea typeface="等线" panose="02010600030101010101" pitchFamily="2" charset="-122"/>
              </a:rPr>
              <a:t>、</a:t>
            </a:r>
            <a:r>
              <a:rPr lang="en-US" altLang="zh-CN" dirty="0">
                <a:latin typeface="等线" panose="02010600030101010101" pitchFamily="2" charset="-122"/>
                <a:ea typeface="等线" panose="02010600030101010101" pitchFamily="2" charset="-122"/>
              </a:rPr>
              <a:t>...</a:t>
            </a:r>
            <a:r>
              <a:rPr lang="zh-CN" altLang="en-US" dirty="0">
                <a:latin typeface="等线" panose="02010600030101010101" pitchFamily="2" charset="-122"/>
                <a:ea typeface="等线" panose="02010600030101010101" pitchFamily="2" charset="-122"/>
              </a:rPr>
              <a:t>）进行射线追踪，并建立方程组。</a:t>
            </a:r>
            <a:endParaRPr lang="en-US" altLang="zh-CN" sz="2000" dirty="0">
              <a:solidFill>
                <a:srgbClr val="FF0000"/>
              </a:solidFill>
              <a:latin typeface="等线" panose="02010600030101010101" pitchFamily="2" charset="-122"/>
              <a:ea typeface="等线"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 name="文本框 3"/>
          <p:cNvSpPr txBox="1"/>
          <p:nvPr/>
        </p:nvSpPr>
        <p:spPr>
          <a:xfrm>
            <a:off x="3935730" y="5594985"/>
            <a:ext cx="1983105" cy="339725"/>
          </a:xfrm>
          <a:prstGeom prst="rect">
            <a:avLst/>
          </a:prstGeom>
          <a:noFill/>
        </p:spPr>
        <p:txBody>
          <a:bodyPr wrap="square" rtlCol="0">
            <a:spAutoFit/>
          </a:bodyPr>
          <a:p>
            <a:r>
              <a:rPr lang="zh-CN" altLang="en-US" sz="1800"/>
              <a:t>射线密度示意图</a:t>
            </a:r>
            <a:endParaRPr lang="zh-CN" altLang="en-US" sz="1800"/>
          </a:p>
        </p:txBody>
      </p:sp>
      <p:pic>
        <p:nvPicPr>
          <p:cNvPr id="2" name="图片 1"/>
          <p:cNvPicPr>
            <a:picLocks noChangeAspect="1"/>
          </p:cNvPicPr>
          <p:nvPr/>
        </p:nvPicPr>
        <p:blipFill>
          <a:blip r:embed="rId1"/>
          <a:stretch>
            <a:fillRect/>
          </a:stretch>
        </p:blipFill>
        <p:spPr>
          <a:xfrm>
            <a:off x="1691640" y="1052830"/>
            <a:ext cx="6435725" cy="41865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 name="文本框 3"/>
          <p:cNvSpPr txBox="1"/>
          <p:nvPr/>
        </p:nvSpPr>
        <p:spPr>
          <a:xfrm>
            <a:off x="3935730" y="5953760"/>
            <a:ext cx="1595755" cy="339725"/>
          </a:xfrm>
          <a:prstGeom prst="rect">
            <a:avLst/>
          </a:prstGeom>
          <a:noFill/>
        </p:spPr>
        <p:txBody>
          <a:bodyPr wrap="square" rtlCol="0">
            <a:spAutoFit/>
          </a:bodyPr>
          <a:p>
            <a:r>
              <a:rPr lang="zh-CN" altLang="en-US" sz="1800"/>
              <a:t>层析方程组</a:t>
            </a:r>
            <a:endParaRPr lang="zh-CN" altLang="en-US" sz="1800"/>
          </a:p>
        </p:txBody>
      </p:sp>
      <p:graphicFrame>
        <p:nvGraphicFramePr>
          <p:cNvPr id="2" name="对象 -2147482624"/>
          <p:cNvGraphicFramePr>
            <a:graphicFrameLocks noChangeAspect="1"/>
          </p:cNvGraphicFramePr>
          <p:nvPr/>
        </p:nvGraphicFramePr>
        <p:xfrm>
          <a:off x="187325" y="1409065"/>
          <a:ext cx="4692650" cy="3322955"/>
        </p:xfrm>
        <a:graphic>
          <a:graphicData uri="http://schemas.openxmlformats.org/presentationml/2006/ole">
            <mc:AlternateContent xmlns:mc="http://schemas.openxmlformats.org/markup-compatibility/2006">
              <mc:Choice xmlns:v="urn:schemas-microsoft-com:vml" Requires="v">
                <p:oleObj spid="_x0000_s3076" name="" r:id="rId1" imgW="2870200" imgH="2032000" progId="Equation.DSMT4">
                  <p:embed/>
                </p:oleObj>
              </mc:Choice>
              <mc:Fallback>
                <p:oleObj name="" r:id="rId1" imgW="2870200" imgH="2032000" progId="Equation.DSMT4">
                  <p:embed/>
                  <p:pic>
                    <p:nvPicPr>
                      <p:cNvPr id="0" name="图片 3075"/>
                      <p:cNvPicPr/>
                      <p:nvPr/>
                    </p:nvPicPr>
                    <p:blipFill>
                      <a:blip r:embed="rId2"/>
                      <a:stretch>
                        <a:fillRect/>
                      </a:stretch>
                    </p:blipFill>
                    <p:spPr>
                      <a:xfrm>
                        <a:off x="187325" y="1409065"/>
                        <a:ext cx="4692650" cy="3322955"/>
                      </a:xfrm>
                      <a:prstGeom prst="rect">
                        <a:avLst/>
                      </a:prstGeom>
                      <a:noFill/>
                      <a:ln w="38100">
                        <a:noFill/>
                        <a:miter/>
                      </a:ln>
                    </p:spPr>
                  </p:pic>
                </p:oleObj>
              </mc:Fallback>
            </mc:AlternateContent>
          </a:graphicData>
        </a:graphic>
      </p:graphicFrame>
      <p:sp>
        <p:nvSpPr>
          <p:cNvPr id="6" name="文本框 5"/>
          <p:cNvSpPr txBox="1"/>
          <p:nvPr/>
        </p:nvSpPr>
        <p:spPr>
          <a:xfrm>
            <a:off x="5056505" y="1987550"/>
            <a:ext cx="3900805" cy="2423795"/>
          </a:xfrm>
          <a:prstGeom prst="rect">
            <a:avLst/>
          </a:prstGeom>
          <a:noFill/>
        </p:spPr>
        <p:txBody>
          <a:bodyPr wrap="square" rtlCol="0" anchor="t">
            <a:noAutofit/>
          </a:bodyPr>
          <a:p>
            <a:pPr algn="l"/>
            <a:r>
              <a:rPr lang="en-US" altLang="zh-CN" sz="1400" b="1" dirty="0">
                <a:latin typeface="微软雅黑" panose="020B0503020204020204" charset="-122"/>
                <a:ea typeface="微软雅黑" panose="020B0503020204020204" charset="-122"/>
                <a:sym typeface="+mn-ea"/>
              </a:rPr>
              <a:t>t</a:t>
            </a:r>
            <a:r>
              <a:rPr lang="en-US" altLang="zh-CN" sz="1400" b="1" baseline="-25000" dirty="0">
                <a:latin typeface="微软雅黑" panose="020B0503020204020204" charset="-122"/>
                <a:ea typeface="微软雅黑" panose="020B0503020204020204" charset="-122"/>
                <a:sym typeface="+mn-ea"/>
              </a:rPr>
              <a:t>i</a:t>
            </a:r>
            <a:r>
              <a:rPr lang="zh-CN" altLang="en-US" sz="1400" b="1" dirty="0">
                <a:latin typeface="微软雅黑" panose="020B0503020204020204" charset="-122"/>
                <a:ea typeface="微软雅黑" panose="020B0503020204020204" charset="-122"/>
                <a:sym typeface="+mn-ea"/>
              </a:rPr>
              <a:t>为第</a:t>
            </a:r>
            <a:r>
              <a:rPr lang="en-US" altLang="zh-CN" sz="1400" b="1" dirty="0">
                <a:latin typeface="微软雅黑" panose="020B0503020204020204" charset="-122"/>
                <a:ea typeface="微软雅黑" panose="020B0503020204020204" charset="-122"/>
                <a:sym typeface="+mn-ea"/>
              </a:rPr>
              <a:t>i</a:t>
            </a:r>
            <a:r>
              <a:rPr lang="zh-CN" altLang="en-US" sz="1400" b="1" dirty="0">
                <a:latin typeface="微软雅黑" panose="020B0503020204020204" charset="-122"/>
                <a:ea typeface="微软雅黑" panose="020B0503020204020204" charset="-122"/>
                <a:sym typeface="+mn-ea"/>
              </a:rPr>
              <a:t>条射线的追踪走时；</a:t>
            </a:r>
            <a:endParaRPr lang="zh-CN" altLang="en-US" sz="1400" b="1" dirty="0">
              <a:latin typeface="微软雅黑" panose="020B0503020204020204" charset="-122"/>
              <a:ea typeface="微软雅黑" panose="020B0503020204020204" charset="-122"/>
              <a:sym typeface="+mn-ea"/>
            </a:endParaRPr>
          </a:p>
          <a:p>
            <a:pPr algn="l"/>
            <a:endParaRPr lang="zh-CN" altLang="en-US" sz="1400" b="1" dirty="0">
              <a:latin typeface="微软雅黑" panose="020B0503020204020204" charset="-122"/>
              <a:ea typeface="微软雅黑" panose="020B0503020204020204" charset="-122"/>
              <a:sym typeface="+mn-ea"/>
            </a:endParaRPr>
          </a:p>
          <a:p>
            <a:pPr algn="l"/>
            <a:r>
              <a:rPr lang="en-US" altLang="en-US" sz="1400" b="1" dirty="0">
                <a:latin typeface="微软雅黑" panose="020B0503020204020204" charset="-122"/>
                <a:ea typeface="微软雅黑" panose="020B0503020204020204" charset="-122"/>
                <a:sym typeface="+mn-ea"/>
              </a:rPr>
              <a:t>△</a:t>
            </a:r>
            <a:r>
              <a:rPr lang="en-US" altLang="zh-CN" sz="1400" b="1" dirty="0">
                <a:latin typeface="微软雅黑" panose="020B0503020204020204" charset="-122"/>
                <a:ea typeface="微软雅黑" panose="020B0503020204020204" charset="-122"/>
                <a:sym typeface="+mn-ea"/>
              </a:rPr>
              <a:t>t</a:t>
            </a:r>
            <a:r>
              <a:rPr lang="en-US" altLang="zh-CN" sz="1400" b="1" baseline="-25000" dirty="0">
                <a:latin typeface="微软雅黑" panose="020B0503020204020204" charset="-122"/>
                <a:ea typeface="微软雅黑" panose="020B0503020204020204" charset="-122"/>
                <a:sym typeface="+mn-ea"/>
              </a:rPr>
              <a:t>i</a:t>
            </a:r>
            <a:r>
              <a:rPr lang="zh-CN" altLang="en-US" sz="1400" b="1" dirty="0">
                <a:latin typeface="微软雅黑" panose="020B0503020204020204" charset="-122"/>
                <a:ea typeface="微软雅黑" panose="020B0503020204020204" charset="-122"/>
                <a:sym typeface="+mn-ea"/>
              </a:rPr>
              <a:t>为第</a:t>
            </a:r>
            <a:r>
              <a:rPr lang="en-US" altLang="zh-CN" sz="1400" b="1" dirty="0">
                <a:latin typeface="微软雅黑" panose="020B0503020204020204" charset="-122"/>
                <a:ea typeface="微软雅黑" panose="020B0503020204020204" charset="-122"/>
                <a:sym typeface="+mn-ea"/>
              </a:rPr>
              <a:t>i</a:t>
            </a:r>
            <a:r>
              <a:rPr lang="zh-CN" altLang="en-US" sz="1400" b="1" dirty="0">
                <a:latin typeface="微软雅黑" panose="020B0503020204020204" charset="-122"/>
                <a:ea typeface="微软雅黑" panose="020B0503020204020204" charset="-122"/>
                <a:sym typeface="+mn-ea"/>
              </a:rPr>
              <a:t>条射线的追踪走时与观测走时之差；</a:t>
            </a:r>
            <a:endParaRPr lang="zh-CN" altLang="en-US" sz="1400" b="1" dirty="0">
              <a:latin typeface="微软雅黑" panose="020B0503020204020204" charset="-122"/>
              <a:ea typeface="微软雅黑" panose="020B0503020204020204" charset="-122"/>
              <a:sym typeface="+mn-ea"/>
            </a:endParaRPr>
          </a:p>
          <a:p>
            <a:pPr algn="l"/>
            <a:endParaRPr lang="zh-CN" altLang="en-US" sz="1400" b="1" dirty="0">
              <a:latin typeface="微软雅黑" panose="020B0503020204020204" charset="-122"/>
              <a:ea typeface="微软雅黑" panose="020B0503020204020204" charset="-122"/>
              <a:sym typeface="+mn-ea"/>
            </a:endParaRPr>
          </a:p>
          <a:p>
            <a:pPr algn="l"/>
            <a:r>
              <a:rPr lang="en-US" altLang="zh-CN" sz="1400" b="1" dirty="0">
                <a:latin typeface="微软雅黑" panose="020B0503020204020204" charset="-122"/>
                <a:ea typeface="微软雅黑" panose="020B0503020204020204" charset="-122"/>
                <a:sym typeface="+mn-ea"/>
              </a:rPr>
              <a:t>m</a:t>
            </a:r>
            <a:r>
              <a:rPr lang="en-US" altLang="zh-CN" sz="1400" b="1" baseline="-25000" dirty="0">
                <a:latin typeface="微软雅黑" panose="020B0503020204020204" charset="-122"/>
                <a:ea typeface="微软雅黑" panose="020B0503020204020204" charset="-122"/>
                <a:sym typeface="+mn-ea"/>
              </a:rPr>
              <a:t>j</a:t>
            </a:r>
            <a:r>
              <a:rPr lang="zh-CN" altLang="en-US" sz="1400" b="1" dirty="0">
                <a:latin typeface="微软雅黑" panose="020B0503020204020204" charset="-122"/>
                <a:ea typeface="微软雅黑" panose="020B0503020204020204" charset="-122"/>
                <a:sym typeface="+mn-ea"/>
              </a:rPr>
              <a:t>为第</a:t>
            </a:r>
            <a:r>
              <a:rPr lang="en-US" altLang="zh-CN" sz="1400" b="1" dirty="0">
                <a:latin typeface="微软雅黑" panose="020B0503020204020204" charset="-122"/>
                <a:ea typeface="微软雅黑" panose="020B0503020204020204" charset="-122"/>
                <a:sym typeface="+mn-ea"/>
              </a:rPr>
              <a:t>j</a:t>
            </a:r>
            <a:r>
              <a:rPr lang="zh-CN" altLang="en-US" sz="1400" b="1" dirty="0">
                <a:latin typeface="微软雅黑" panose="020B0503020204020204" charset="-122"/>
                <a:ea typeface="微软雅黑" panose="020B0503020204020204" charset="-122"/>
                <a:sym typeface="+mn-ea"/>
              </a:rPr>
              <a:t>个反演网格中的输入模型参数；</a:t>
            </a:r>
            <a:endParaRPr lang="zh-CN" altLang="en-US" sz="1400" b="1" dirty="0">
              <a:latin typeface="微软雅黑" panose="020B0503020204020204" charset="-122"/>
              <a:ea typeface="微软雅黑" panose="020B0503020204020204" charset="-122"/>
              <a:sym typeface="+mn-ea"/>
            </a:endParaRPr>
          </a:p>
          <a:p>
            <a:pPr algn="l"/>
            <a:endParaRPr lang="zh-CN" altLang="en-US" sz="1400" b="1" dirty="0">
              <a:latin typeface="微软雅黑" panose="020B0503020204020204" charset="-122"/>
              <a:ea typeface="微软雅黑" panose="020B0503020204020204" charset="-122"/>
              <a:sym typeface="+mn-ea"/>
            </a:endParaRPr>
          </a:p>
          <a:p>
            <a:pPr algn="l"/>
            <a:r>
              <a:rPr lang="en-US" altLang="en-US" sz="1400" b="1" dirty="0">
                <a:latin typeface="微软雅黑" panose="020B0503020204020204" charset="-122"/>
                <a:ea typeface="微软雅黑" panose="020B0503020204020204" charset="-122"/>
                <a:sym typeface="+mn-ea"/>
              </a:rPr>
              <a:t>△</a:t>
            </a:r>
            <a:r>
              <a:rPr lang="en-US" altLang="zh-CN" sz="1400" b="1" dirty="0">
                <a:latin typeface="微软雅黑" panose="020B0503020204020204" charset="-122"/>
                <a:ea typeface="微软雅黑" panose="020B0503020204020204" charset="-122"/>
                <a:sym typeface="+mn-ea"/>
              </a:rPr>
              <a:t>m</a:t>
            </a:r>
            <a:r>
              <a:rPr lang="en-US" altLang="zh-CN" sz="1400" b="1" baseline="-25000" dirty="0">
                <a:latin typeface="微软雅黑" panose="020B0503020204020204" charset="-122"/>
                <a:ea typeface="微软雅黑" panose="020B0503020204020204" charset="-122"/>
                <a:sym typeface="+mn-ea"/>
              </a:rPr>
              <a:t>j</a:t>
            </a:r>
            <a:r>
              <a:rPr lang="zh-CN" altLang="en-US" sz="1400" b="1" dirty="0">
                <a:latin typeface="微软雅黑" panose="020B0503020204020204" charset="-122"/>
                <a:ea typeface="微软雅黑" panose="020B0503020204020204" charset="-122"/>
                <a:sym typeface="+mn-ea"/>
              </a:rPr>
              <a:t>为待求取的第</a:t>
            </a:r>
            <a:r>
              <a:rPr lang="en-US" altLang="zh-CN" sz="1400" b="1" dirty="0">
                <a:latin typeface="微软雅黑" panose="020B0503020204020204" charset="-122"/>
                <a:ea typeface="微软雅黑" panose="020B0503020204020204" charset="-122"/>
                <a:sym typeface="+mn-ea"/>
              </a:rPr>
              <a:t>j</a:t>
            </a:r>
            <a:r>
              <a:rPr lang="zh-CN" altLang="en-US" sz="1400" b="1" dirty="0">
                <a:latin typeface="微软雅黑" panose="020B0503020204020204" charset="-122"/>
                <a:ea typeface="微软雅黑" panose="020B0503020204020204" charset="-122"/>
                <a:sym typeface="+mn-ea"/>
              </a:rPr>
              <a:t>个反演网格的模型更新量</a:t>
            </a:r>
            <a:r>
              <a:rPr lang="zh-CN" altLang="en-US" b="1" dirty="0">
                <a:latin typeface="微软雅黑" panose="020B0503020204020204" charset="-122"/>
                <a:ea typeface="微软雅黑" panose="020B0503020204020204" charset="-122"/>
                <a:sym typeface="+mn-ea"/>
              </a:rPr>
              <a:t>。</a:t>
            </a:r>
            <a:endParaRPr lang="zh-CN" altLang="en-US" sz="2400" b="1" dirty="0" smtClean="0">
              <a:solidFill>
                <a:srgbClr val="0066FF"/>
              </a:solidFill>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15" name="Text Box 36"/>
          <p:cNvSpPr txBox="1">
            <a:spLocks noChangeArrowheads="1"/>
          </p:cNvSpPr>
          <p:nvPr/>
        </p:nvSpPr>
        <p:spPr bwMode="auto">
          <a:xfrm>
            <a:off x="59160" y="4378563"/>
            <a:ext cx="4176464" cy="368300"/>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algn="ctr">
              <a:defRPr/>
            </a:pPr>
            <a:r>
              <a:rPr lang="zh-CN" altLang="en-US" sz="2000" dirty="0">
                <a:latin typeface="Arial" panose="020B0604020202020204" pitchFamily="34" charset="0"/>
                <a:ea typeface="黑体" panose="02010609060101010101" pitchFamily="49" charset="-122"/>
              </a:rPr>
              <a:t>初始速度场</a:t>
            </a:r>
            <a:endParaRPr lang="zh-CN" altLang="en-US" sz="2000" dirty="0">
              <a:solidFill>
                <a:srgbClr val="0066FF"/>
              </a:solidFill>
              <a:latin typeface="Arial" panose="020B0604020202020204" pitchFamily="34" charset="0"/>
              <a:ea typeface="黑体" panose="02010609060101010101" pitchFamily="49" charset="-122"/>
            </a:endParaRPr>
          </a:p>
        </p:txBody>
      </p:sp>
      <p:sp>
        <p:nvSpPr>
          <p:cNvPr id="16" name="Text Box 36"/>
          <p:cNvSpPr txBox="1">
            <a:spLocks noChangeArrowheads="1"/>
          </p:cNvSpPr>
          <p:nvPr/>
        </p:nvSpPr>
        <p:spPr bwMode="auto">
          <a:xfrm>
            <a:off x="4811688" y="4366369"/>
            <a:ext cx="4176464" cy="368300"/>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algn="ctr">
              <a:defRPr/>
            </a:pPr>
            <a:r>
              <a:rPr lang="zh-CN" altLang="en-US" sz="2000" dirty="0">
                <a:solidFill>
                  <a:schemeClr val="tx1"/>
                </a:solidFill>
                <a:latin typeface="Arial" panose="020B0604020202020204" pitchFamily="34" charset="0"/>
                <a:ea typeface="黑体" panose="02010609060101010101" pitchFamily="49" charset="-122"/>
              </a:rPr>
              <a:t>网格层析更新后的速度场</a:t>
            </a:r>
            <a:endParaRPr lang="zh-CN" altLang="en-US" sz="2000" dirty="0">
              <a:solidFill>
                <a:schemeClr val="tx1"/>
              </a:solidFill>
              <a:latin typeface="Arial" panose="020B0604020202020204" pitchFamily="34" charset="0"/>
              <a:ea typeface="黑体" panose="02010609060101010101" pitchFamily="49" charset="-122"/>
            </a:endParaRPr>
          </a:p>
        </p:txBody>
      </p:sp>
      <p:pic>
        <p:nvPicPr>
          <p:cNvPr id="17" name="图片 16"/>
          <p:cNvPicPr>
            <a:picLocks noChangeAspect="1"/>
          </p:cNvPicPr>
          <p:nvPr/>
        </p:nvPicPr>
        <p:blipFill>
          <a:blip r:embed="rId1"/>
          <a:stretch>
            <a:fillRect/>
          </a:stretch>
        </p:blipFill>
        <p:spPr>
          <a:xfrm>
            <a:off x="107504" y="1370069"/>
            <a:ext cx="4427984" cy="2951989"/>
          </a:xfrm>
          <a:prstGeom prst="rect">
            <a:avLst/>
          </a:prstGeom>
        </p:spPr>
      </p:pic>
      <p:pic>
        <p:nvPicPr>
          <p:cNvPr id="18" name="图片 17"/>
          <p:cNvPicPr>
            <a:picLocks noChangeAspect="1"/>
          </p:cNvPicPr>
          <p:nvPr/>
        </p:nvPicPr>
        <p:blipFill>
          <a:blip r:embed="rId2"/>
          <a:stretch>
            <a:fillRect/>
          </a:stretch>
        </p:blipFill>
        <p:spPr>
          <a:xfrm>
            <a:off x="4602609" y="1370069"/>
            <a:ext cx="4433887" cy="295198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099" name="Rectangle 3"/>
          <p:cNvSpPr>
            <a:spLocks noGrp="1"/>
          </p:cNvSpPr>
          <p:nvPr>
            <p:ph idx="1"/>
          </p:nvPr>
        </p:nvSpPr>
        <p:spPr>
          <a:xfrm>
            <a:off x="454978" y="1055370"/>
            <a:ext cx="8229600" cy="4367213"/>
          </a:xfrm>
        </p:spPr>
        <p:txBody>
          <a:bodyPr vert="horz" wrap="square" lIns="91440" tIns="45720" rIns="91440" bIns="45720" anchor="t"/>
          <a:p>
            <a:pPr marL="342900" marR="0" lvl="0" indent="-342900" algn="l" defTabSz="914400" rtl="0" eaLnBrk="1" fontAlgn="base" latinLnBrk="0" hangingPunct="1">
              <a:lnSpc>
                <a:spcPct val="150000"/>
              </a:lnSpc>
              <a:spcBef>
                <a:spcPct val="20000"/>
              </a:spcBef>
              <a:spcAft>
                <a:spcPct val="0"/>
              </a:spcAft>
              <a:buClrTx/>
              <a:buSzTx/>
              <a:buFontTx/>
              <a:buNone/>
              <a:defRPr/>
            </a:pPr>
            <a:endPar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rPr>
              <a:t>层析原理简介</a:t>
            </a:r>
            <a:endPar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0" lang="zh-CN" altLang="en-US" sz="3200" i="0" u="none" strike="noStrike" kern="1200" cap="none" spc="0" normalizeH="0" baseline="0" dirty="0">
                <a:solidFill>
                  <a:srgbClr val="FF0000"/>
                </a:solidFill>
                <a:latin typeface="Arial" panose="020B0604020202020204" pitchFamily="34" charset="0"/>
                <a:ea typeface="黑体" panose="02010609060101010101" pitchFamily="49" charset="-122"/>
                <a:cs typeface="+mn-cs"/>
                <a:sym typeface="+mn-ea"/>
              </a:rPr>
              <a:t>Geo</a:t>
            </a:r>
            <a:r>
              <a:rPr kumimoji="0" lang="en-US" altLang="zh-CN" sz="3200" i="0" u="none" strike="noStrike" kern="1200" cap="none" spc="0" normalizeH="0" baseline="0" dirty="0">
                <a:solidFill>
                  <a:srgbClr val="FF0000"/>
                </a:solidFill>
                <a:latin typeface="Arial" panose="020B0604020202020204" pitchFamily="34" charset="0"/>
                <a:ea typeface="黑体" panose="02010609060101010101" pitchFamily="49" charset="-122"/>
                <a:cs typeface="+mn-cs"/>
                <a:sym typeface="+mn-ea"/>
              </a:rPr>
              <a:t>E</a:t>
            </a:r>
            <a:r>
              <a:rPr kumimoji="0" lang="zh-CN" altLang="en-US" sz="3200" i="0" u="none" strike="noStrike" kern="1200" cap="none" spc="0" normalizeH="0" baseline="0" dirty="0">
                <a:solidFill>
                  <a:srgbClr val="FF0000"/>
                </a:solidFill>
                <a:latin typeface="Arial" panose="020B0604020202020204" pitchFamily="34" charset="0"/>
                <a:ea typeface="黑体" panose="02010609060101010101" pitchFamily="49" charset="-122"/>
                <a:cs typeface="+mn-cs"/>
                <a:sym typeface="+mn-ea"/>
              </a:rPr>
              <a:t>ast-Diva层析简介</a:t>
            </a:r>
            <a:endPar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lang="zh-CN" altLang="en-US" sz="3200" kern="1200" dirty="0">
                <a:latin typeface="Arial" panose="020B0604020202020204" pitchFamily="34" charset="0"/>
                <a:ea typeface="黑体" panose="02010609060101010101" pitchFamily="49" charset="-122"/>
                <a:sym typeface="+mn-ea"/>
              </a:rPr>
              <a:t>GeoEast-Diva层析特色功能介绍</a:t>
            </a:r>
            <a:endParaRPr kumimoji="0" lang="en-US" altLang="zh-CN" sz="2400" b="1" i="0" u="none" strike="noStrike" kern="0" cap="none" spc="0" normalizeH="0" baseline="0" noProof="1" dirty="0">
              <a:solidFill>
                <a:schemeClr val="tx1"/>
              </a:solidFill>
              <a:latin typeface="+mn-lt"/>
              <a:ea typeface="华文中宋" pitchFamily="2" charset="-122"/>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4338" name="Rectangle 2"/>
          <p:cNvSpPr>
            <a:spLocks noGrp="1"/>
          </p:cNvSpPr>
          <p:nvPr>
            <p:ph idx="1"/>
          </p:nvPr>
        </p:nvSpPr>
        <p:spPr>
          <a:xfrm>
            <a:off x="457200" y="838200"/>
            <a:ext cx="8229600" cy="5503863"/>
          </a:xfrm>
        </p:spPr>
        <p:txBody>
          <a:bodyPr vert="horz" wrap="square" lIns="91440" tIns="45720" rIns="91440" bIns="45720" anchor="t"/>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en-US" altLang="zh-CN"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Geoeast-Diva层析</a:t>
            </a: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软件的背景情况：</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GeoEast地震数据处理解释一体化系统，是中国石油集团具有自主知识产权的超大型油气勘探软件      </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   </a:t>
            </a:r>
            <a:endPar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4338" name="Rectangle 2"/>
          <p:cNvSpPr>
            <a:spLocks noGrp="1"/>
          </p:cNvSpPr>
          <p:nvPr>
            <p:ph idx="1"/>
          </p:nvPr>
        </p:nvSpPr>
        <p:spPr>
          <a:xfrm>
            <a:off x="457200" y="838200"/>
            <a:ext cx="8229600" cy="5503863"/>
          </a:xfrm>
        </p:spPr>
        <p:txBody>
          <a:bodyPr vert="horz" wrap="square" lIns="91440" tIns="45720" rIns="91440" bIns="45720" anchor="t"/>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en-US" altLang="zh-CN"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Geoeast-Diva层析</a:t>
            </a: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软件的背景情况：</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GeoEast地震数据处理解释一体化系统，是中国石油集团具有自主知识产权的超大型油气勘探软件</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lang="zh-CN" altLang="en-US" dirty="0">
                <a:solidFill>
                  <a:schemeClr val="accent2"/>
                </a:solidFill>
                <a:ea typeface="华文中宋" pitchFamily="2" charset="-122"/>
                <a:sym typeface="宋体" panose="02010600030101010101" pitchFamily="2" charset="-122"/>
              </a:rPr>
              <a:t>GeoEast</a:t>
            </a:r>
            <a:r>
              <a:rPr lang="zh-CN" altLang="en-US" dirty="0">
                <a:solidFill>
                  <a:schemeClr val="accent2"/>
                </a:solidFill>
                <a:ea typeface="华文中宋" pitchFamily="2" charset="-122"/>
                <a:sym typeface="宋体" panose="02010600030101010101" pitchFamily="2" charset="-122"/>
              </a:rPr>
              <a:t>-Diva系统是</a:t>
            </a:r>
            <a:r>
              <a:rPr lang="en-US" altLang="zh-CN" dirty="0">
                <a:solidFill>
                  <a:schemeClr val="accent2"/>
                </a:solidFill>
                <a:ea typeface="华文中宋" pitchFamily="2" charset="-122"/>
                <a:sym typeface="宋体" panose="02010600030101010101" pitchFamily="2" charset="-122"/>
              </a:rPr>
              <a:t>GeoEast</a:t>
            </a:r>
            <a:r>
              <a:rPr lang="zh-CN" altLang="en-US" dirty="0">
                <a:solidFill>
                  <a:schemeClr val="accent2"/>
                </a:solidFill>
                <a:ea typeface="华文中宋" pitchFamily="2" charset="-122"/>
                <a:sym typeface="宋体" panose="02010600030101010101" pitchFamily="2" charset="-122"/>
              </a:rPr>
              <a:t>系统中负责深度域速度建模方面的子系统</a:t>
            </a: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   </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   </a:t>
            </a:r>
            <a:endPar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4338" name="Rectangle 2"/>
          <p:cNvSpPr>
            <a:spLocks noGrp="1"/>
          </p:cNvSpPr>
          <p:nvPr>
            <p:ph idx="1"/>
          </p:nvPr>
        </p:nvSpPr>
        <p:spPr>
          <a:xfrm>
            <a:off x="457200" y="838200"/>
            <a:ext cx="8229600" cy="5503863"/>
          </a:xfrm>
        </p:spPr>
        <p:txBody>
          <a:bodyPr vert="horz" wrap="square" lIns="91440" tIns="45720" rIns="91440" bIns="45720" anchor="t"/>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en-US" altLang="zh-CN"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Geoeast-Diva层析</a:t>
            </a: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软件的背景情况：</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GeoEast地震数据处理解释一体化系统，是中国石油集团具有自主知识产权的超大型油气勘探软件</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lang="zh-CN" altLang="en-US" dirty="0">
                <a:solidFill>
                  <a:schemeClr val="accent2"/>
                </a:solidFill>
                <a:ea typeface="华文中宋" pitchFamily="2" charset="-122"/>
                <a:sym typeface="宋体" panose="02010600030101010101" pitchFamily="2" charset="-122"/>
              </a:rPr>
              <a:t>GeoEast</a:t>
            </a:r>
            <a:r>
              <a:rPr lang="en-US" altLang="zh-CN" dirty="0">
                <a:solidFill>
                  <a:schemeClr val="accent2"/>
                </a:solidFill>
                <a:ea typeface="华文中宋" pitchFamily="2" charset="-122"/>
                <a:sym typeface="宋体" panose="02010600030101010101" pitchFamily="2" charset="-122"/>
              </a:rPr>
              <a:t>-Diva</a:t>
            </a:r>
            <a:r>
              <a:rPr lang="zh-CN" altLang="en-US" dirty="0">
                <a:solidFill>
                  <a:schemeClr val="accent2"/>
                </a:solidFill>
                <a:ea typeface="华文中宋" pitchFamily="2" charset="-122"/>
                <a:sym typeface="宋体" panose="02010600030101010101" pitchFamily="2" charset="-122"/>
              </a:rPr>
              <a:t>系统是</a:t>
            </a:r>
            <a:r>
              <a:rPr lang="en-US" altLang="zh-CN" dirty="0">
                <a:solidFill>
                  <a:schemeClr val="accent2"/>
                </a:solidFill>
                <a:ea typeface="华文中宋" pitchFamily="2" charset="-122"/>
                <a:sym typeface="宋体" panose="02010600030101010101" pitchFamily="2" charset="-122"/>
              </a:rPr>
              <a:t>GeoEast</a:t>
            </a:r>
            <a:r>
              <a:rPr lang="zh-CN" altLang="en-US" dirty="0">
                <a:solidFill>
                  <a:schemeClr val="accent2"/>
                </a:solidFill>
                <a:ea typeface="华文中宋" pitchFamily="2" charset="-122"/>
                <a:sym typeface="宋体" panose="02010600030101010101" pitchFamily="2" charset="-122"/>
              </a:rPr>
              <a:t>系统中负责深度域速度建模方面的子系统</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   </a:t>
            </a:r>
            <a:endPar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lang="zh-CN" altLang="en-US" sz="2000" dirty="0">
                <a:solidFill>
                  <a:schemeClr val="accent2"/>
                </a:solidFill>
                <a:ea typeface="华文中宋" pitchFamily="2" charset="-122"/>
                <a:sym typeface="宋体" panose="02010600030101010101" pitchFamily="2" charset="-122"/>
              </a:rPr>
              <a:t>Diva层析软件是GeoEast-Diva系统中一个主要的速度反演模块</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099" name="Rectangle 3"/>
          <p:cNvSpPr>
            <a:spLocks noGrp="1"/>
          </p:cNvSpPr>
          <p:nvPr>
            <p:ph idx="1"/>
          </p:nvPr>
        </p:nvSpPr>
        <p:spPr>
          <a:xfrm>
            <a:off x="454978" y="1055370"/>
            <a:ext cx="8229600" cy="4367213"/>
          </a:xfrm>
        </p:spPr>
        <p:txBody>
          <a:bodyPr vert="horz" wrap="square" lIns="91440" tIns="45720" rIns="91440" bIns="45720" anchor="t"/>
          <a:p>
            <a:pPr marL="342900" marR="0" lvl="0" indent="-342900" algn="l" defTabSz="914400" rtl="0" eaLnBrk="1" fontAlgn="base" latinLnBrk="0" hangingPunct="1">
              <a:lnSpc>
                <a:spcPct val="150000"/>
              </a:lnSpc>
              <a:spcBef>
                <a:spcPct val="20000"/>
              </a:spcBef>
              <a:spcAft>
                <a:spcPct val="0"/>
              </a:spcAft>
              <a:buClrTx/>
              <a:buSzTx/>
              <a:buFontTx/>
              <a:buNone/>
              <a:defRPr/>
            </a:pPr>
            <a:endPar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0" lang="zh-CN" altLang="en-US" sz="3200" i="0" u="none" strike="noStrike" kern="1200" cap="none" spc="0" normalizeH="0" baseline="0" dirty="0">
                <a:solidFill>
                  <a:srgbClr val="FF0000"/>
                </a:solidFill>
                <a:latin typeface="Arial" panose="020B0604020202020204" pitchFamily="34" charset="0"/>
                <a:ea typeface="黑体" panose="02010609060101010101" pitchFamily="49" charset="-122"/>
                <a:cs typeface="+mn-cs"/>
                <a:sym typeface="+mn-ea"/>
              </a:rPr>
              <a:t>层析原理简介</a:t>
            </a:r>
            <a:endPar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rPr>
              <a:t>Geo</a:t>
            </a:r>
            <a:r>
              <a:rPr kumimoji="0" lang="en-US" altLang="zh-CN"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rPr>
              <a:t>E</a:t>
            </a:r>
            <a:r>
              <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rPr>
              <a:t>ast-Diva层析简介</a:t>
            </a:r>
            <a:endPar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lang="zh-CN" altLang="en-US" sz="3200" kern="1200" dirty="0">
                <a:latin typeface="Arial" panose="020B0604020202020204" pitchFamily="34" charset="0"/>
                <a:ea typeface="黑体" panose="02010609060101010101" pitchFamily="49" charset="-122"/>
                <a:sym typeface="+mn-ea"/>
              </a:rPr>
              <a:t>GeoEast-Diva层析特色功能介绍</a:t>
            </a:r>
            <a:endParaRPr kumimoji="0" lang="en-US" altLang="zh-CN" sz="2400" b="1" i="0" u="none" strike="noStrike" kern="0" cap="none" spc="0" normalizeH="0" baseline="0" noProof="1" dirty="0">
              <a:solidFill>
                <a:schemeClr val="tx1"/>
              </a:solidFill>
              <a:latin typeface="+mn-lt"/>
              <a:ea typeface="华文中宋"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4338" name="Rectangle 2"/>
          <p:cNvSpPr>
            <a:spLocks noGrp="1"/>
          </p:cNvSpPr>
          <p:nvPr>
            <p:ph idx="1"/>
          </p:nvPr>
        </p:nvSpPr>
        <p:spPr>
          <a:xfrm>
            <a:off x="457200" y="838200"/>
            <a:ext cx="8229600" cy="5503863"/>
          </a:xfrm>
        </p:spPr>
        <p:txBody>
          <a:bodyPr vert="horz" wrap="square" lIns="91440" tIns="45720" rIns="91440" bIns="45720" anchor="t"/>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en-US" altLang="zh-CN"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Geoeast-Diva层析</a:t>
            </a: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软件的背景情况：</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GeoEast地震数据处理解释一体化系统是中国石油集团具有自主知识产权的超大型油气勘探软件</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0" marR="0" indent="0" algn="l" defTabSz="914400" rtl="0" eaLnBrk="0" fontAlgn="base" latinLnBrk="0" hangingPunct="0">
              <a:lnSpc>
                <a:spcPct val="100000"/>
              </a:lnSpc>
              <a:spcBef>
                <a:spcPct val="20000"/>
              </a:spcBef>
              <a:spcAft>
                <a:spcPct val="0"/>
              </a:spcAft>
              <a:buClrTx/>
              <a:buSzTx/>
              <a:buFont typeface="Wingdings" panose="05000000000000000000" charset="0"/>
              <a:buNone/>
            </a:pPr>
            <a:r>
              <a:rPr lang="zh-CN" altLang="en-US" dirty="0">
                <a:solidFill>
                  <a:schemeClr val="accent2"/>
                </a:solidFill>
                <a:ea typeface="华文中宋" pitchFamily="2" charset="-122"/>
                <a:sym typeface="宋体" panose="02010600030101010101" pitchFamily="2" charset="-122"/>
              </a:rPr>
              <a:t>GeoEast</a:t>
            </a:r>
            <a:r>
              <a:rPr lang="en-US" altLang="zh-CN" dirty="0">
                <a:solidFill>
                  <a:schemeClr val="accent2"/>
                </a:solidFill>
                <a:ea typeface="华文中宋" pitchFamily="2" charset="-122"/>
                <a:sym typeface="宋体" panose="02010600030101010101" pitchFamily="2" charset="-122"/>
              </a:rPr>
              <a:t>-Diva</a:t>
            </a:r>
            <a:r>
              <a:rPr lang="zh-CN" altLang="en-US" dirty="0">
                <a:solidFill>
                  <a:schemeClr val="accent2"/>
                </a:solidFill>
                <a:ea typeface="华文中宋" pitchFamily="2" charset="-122"/>
                <a:sym typeface="宋体" panose="02010600030101010101" pitchFamily="2" charset="-122"/>
              </a:rPr>
              <a:t>系统是</a:t>
            </a:r>
            <a:r>
              <a:rPr lang="en-US" altLang="zh-CN" dirty="0">
                <a:solidFill>
                  <a:schemeClr val="accent2"/>
                </a:solidFill>
                <a:ea typeface="华文中宋" pitchFamily="2" charset="-122"/>
                <a:sym typeface="宋体" panose="02010600030101010101" pitchFamily="2" charset="-122"/>
              </a:rPr>
              <a:t>GeoEast</a:t>
            </a:r>
            <a:r>
              <a:rPr lang="zh-CN" altLang="en-US" dirty="0">
                <a:solidFill>
                  <a:schemeClr val="accent2"/>
                </a:solidFill>
                <a:ea typeface="华文中宋" pitchFamily="2" charset="-122"/>
                <a:sym typeface="宋体" panose="02010600030101010101" pitchFamily="2" charset="-122"/>
              </a:rPr>
              <a:t>系统中负责深度域速度建模方面的子系统</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   </a:t>
            </a:r>
            <a:endParaRPr kumimoji="0" lang="zh-CN" altLang="en-US" sz="24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lang="zh-CN" altLang="en-US" dirty="0">
                <a:solidFill>
                  <a:schemeClr val="accent2"/>
                </a:solidFill>
                <a:ea typeface="华文中宋" pitchFamily="2" charset="-122"/>
                <a:sym typeface="宋体" panose="02010600030101010101" pitchFamily="2" charset="-122"/>
              </a:rPr>
              <a:t>Diva层析软件是GeoEast-Diva系统中一个主要的速度反演模块</a:t>
            </a:r>
            <a:endParaRPr lang="zh-CN" altLang="en-US" sz="2000" dirty="0">
              <a:solidFill>
                <a:schemeClr val="accent2"/>
              </a:solidFill>
              <a:ea typeface="华文中宋" pitchFamily="2" charset="-122"/>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a:p>
            <a:pPr marL="342900" marR="0" indent="-342900" algn="l" defTabSz="914400" rtl="0" eaLnBrk="0" fontAlgn="base" latinLnBrk="0" hangingPunct="0">
              <a:lnSpc>
                <a:spcPct val="100000"/>
              </a:lnSpc>
              <a:spcBef>
                <a:spcPct val="20000"/>
              </a:spcBef>
              <a:spcAft>
                <a:spcPct val="0"/>
              </a:spcAft>
              <a:buClrTx/>
              <a:buSzTx/>
              <a:buFontTx/>
              <a:buNone/>
            </a:pPr>
            <a:r>
              <a:rPr kumimoji="0" lang="en-US" altLang="zh-CN"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rPr>
              <a:t> </a:t>
            </a:r>
            <a:endParaRPr kumimoji="0" lang="zh-CN" altLang="en-US" sz="2000" b="1" i="0" u="none" strike="noStrike" kern="0" cap="none" spc="0" normalizeH="0" baseline="0" noProof="1" dirty="0">
              <a:solidFill>
                <a:schemeClr val="accent2"/>
              </a:solidFill>
              <a:latin typeface="+mn-lt"/>
              <a:ea typeface="华文中宋" pitchFamily="2" charset="-122"/>
              <a:cs typeface="+mn-cs"/>
              <a:sym typeface="宋体"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1266" name="Rectangle 2"/>
          <p:cNvSpPr>
            <a:spLocks noGrp="1"/>
          </p:cNvSpPr>
          <p:nvPr>
            <p:ph idx="1"/>
          </p:nvPr>
        </p:nvSpPr>
        <p:spPr>
          <a:xfrm>
            <a:off x="457200" y="694690"/>
            <a:ext cx="8229600" cy="5503863"/>
          </a:xfrm>
        </p:spPr>
        <p:txBody>
          <a:bodyPr vert="horz" wrap="square" lIns="91440" tIns="45720" rIns="91440" bIns="45720" anchor="t" anchorCtr="0"/>
          <a:p>
            <a:pPr algn="l" defTabSz="914400" latinLnBrk="0">
              <a:lnSpc>
                <a:spcPct val="100000"/>
              </a:lnSpc>
              <a:buClrTx/>
              <a:buSzTx/>
              <a:buFontTx/>
              <a:buNone/>
            </a:pPr>
            <a:r>
              <a:rPr lang="en-US" altLang="zh-CN" sz="2400" baseline="0" dirty="0">
                <a:solidFill>
                  <a:schemeClr val="accent2"/>
                </a:solidFill>
                <a:ea typeface="华文中宋" pitchFamily="2" charset="-122"/>
                <a:sym typeface="宋体" panose="02010600030101010101" pitchFamily="2" charset="-122"/>
              </a:rPr>
              <a:t>          </a:t>
            </a:r>
            <a:r>
              <a:rPr lang="zh-CN" altLang="en-US" dirty="0" smtClean="0">
                <a:solidFill>
                  <a:srgbClr val="002060"/>
                </a:solidFill>
                <a:latin typeface="微软雅黑" panose="020B0503020204020204" charset="-122"/>
                <a:ea typeface="微软雅黑" panose="020B0503020204020204" charset="-122"/>
                <a:sym typeface="宋体" panose="02010600030101010101" pitchFamily="2" charset="-122"/>
              </a:rPr>
              <a:t>经过多年的研发与实践，GeoEast-Diva层析目前形成了一套功能丰富、支持多种应用场景、用户易于掌握的软件系统，已经应用于许多实际的生产项目并收到了良好的效果。</a:t>
            </a:r>
            <a:endParaRPr lang="zh-CN" altLang="en-US" sz="2400" b="1" dirty="0" smtClean="0">
              <a:solidFill>
                <a:srgbClr val="002060"/>
              </a:solidFill>
              <a:latin typeface="微软雅黑" panose="020B0503020204020204" charset="-122"/>
              <a:ea typeface="微软雅黑" panose="020B0503020204020204" charset="-122"/>
              <a:sym typeface="+mn-ea"/>
            </a:endParaRPr>
          </a:p>
          <a:p>
            <a:pPr marL="0" indent="0" algn="l">
              <a:buFont typeface="Wingdings" panose="05000000000000000000" charset="0"/>
              <a:buNone/>
            </a:pPr>
            <a:endParaRPr lang="zh-CN" altLang="en-US" sz="2400" b="1" dirty="0" smtClean="0">
              <a:solidFill>
                <a:srgbClr val="002060"/>
              </a:solidFill>
              <a:latin typeface="微软雅黑" panose="020B0503020204020204" charset="-122"/>
              <a:ea typeface="微软雅黑" panose="020B0503020204020204" charset="-122"/>
              <a:sym typeface="+mn-ea"/>
            </a:endParaRPr>
          </a:p>
          <a:p>
            <a:pPr defTabSz="914400" latinLnBrk="0">
              <a:lnSpc>
                <a:spcPct val="100000"/>
              </a:lnSpc>
              <a:buClrTx/>
              <a:buSzTx/>
              <a:buFontTx/>
              <a:buNone/>
            </a:pPr>
            <a:r>
              <a:rPr lang="zh-CN" altLang="en-US" sz="2400" baseline="0" dirty="0">
                <a:solidFill>
                  <a:schemeClr val="accent2"/>
                </a:solidFill>
                <a:ea typeface="华文中宋" pitchFamily="2" charset="-122"/>
                <a:sym typeface="宋体" panose="02010600030101010101" pitchFamily="2" charset="-122"/>
              </a:rPr>
              <a:t>    </a:t>
            </a:r>
            <a:endParaRPr lang="zh-CN" altLang="en-US" sz="2400" baseline="0" dirty="0">
              <a:solidFill>
                <a:schemeClr val="accent2"/>
              </a:solidFill>
              <a:ea typeface="华文中宋" pitchFamily="2" charset="-122"/>
              <a:sym typeface="宋体" panose="02010600030101010101" pitchFamily="2" charset="-122"/>
            </a:endParaRPr>
          </a:p>
          <a:p>
            <a:pPr defTabSz="914400" latinLnBrk="0">
              <a:lnSpc>
                <a:spcPct val="100000"/>
              </a:lnSpc>
              <a:buClrTx/>
              <a:buSzTx/>
              <a:buFontTx/>
              <a:buNone/>
            </a:pPr>
            <a:r>
              <a:rPr lang="zh-CN" altLang="en-US" sz="2400" baseline="0" dirty="0">
                <a:solidFill>
                  <a:schemeClr val="accent2"/>
                </a:solidFill>
                <a:ea typeface="华文中宋" pitchFamily="2" charset="-122"/>
                <a:sym typeface="宋体" panose="02010600030101010101" pitchFamily="2" charset="-122"/>
              </a:rPr>
              <a:t>    </a:t>
            </a:r>
            <a:endParaRPr lang="zh-CN" altLang="en-US" sz="2400" baseline="0" dirty="0">
              <a:solidFill>
                <a:schemeClr val="accent2"/>
              </a:solidFill>
              <a:ea typeface="华文中宋" pitchFamily="2" charset="-122"/>
              <a:sym typeface="宋体" panose="02010600030101010101" pitchFamily="2" charset="-122"/>
            </a:endParaRPr>
          </a:p>
          <a:p>
            <a:pPr defTabSz="914400" latinLnBrk="0">
              <a:lnSpc>
                <a:spcPct val="100000"/>
              </a:lnSpc>
              <a:buClrTx/>
              <a:buSzTx/>
              <a:buFontTx/>
              <a:buNone/>
            </a:pPr>
            <a:endParaRPr lang="zh-CN" altLang="en-US" sz="2400" baseline="0" dirty="0">
              <a:solidFill>
                <a:schemeClr val="accent2"/>
              </a:solidFill>
              <a:ea typeface="华文中宋" pitchFamily="2" charset="-122"/>
              <a:sym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1266" name="Rectangle 2"/>
          <p:cNvSpPr>
            <a:spLocks noGrp="1"/>
          </p:cNvSpPr>
          <p:nvPr>
            <p:ph idx="1"/>
          </p:nvPr>
        </p:nvSpPr>
        <p:spPr>
          <a:xfrm>
            <a:off x="457200" y="694690"/>
            <a:ext cx="8229600" cy="5503863"/>
          </a:xfrm>
        </p:spPr>
        <p:txBody>
          <a:bodyPr vert="horz" wrap="square" lIns="91440" tIns="45720" rIns="91440" bIns="45720" anchor="t" anchorCtr="0"/>
          <a:p>
            <a:pPr algn="l" defTabSz="914400" latinLnBrk="0">
              <a:lnSpc>
                <a:spcPct val="100000"/>
              </a:lnSpc>
              <a:buClrTx/>
              <a:buSzTx/>
              <a:buFontTx/>
              <a:buNone/>
            </a:pPr>
            <a:r>
              <a:rPr lang="en-US" altLang="zh-CN" sz="2400" baseline="0" dirty="0">
                <a:solidFill>
                  <a:schemeClr val="accent2"/>
                </a:solidFill>
                <a:ea typeface="华文中宋" pitchFamily="2" charset="-122"/>
                <a:sym typeface="宋体" panose="02010600030101010101" pitchFamily="2" charset="-122"/>
              </a:rPr>
              <a:t>          </a:t>
            </a:r>
            <a:r>
              <a:rPr lang="zh-CN" altLang="en-US" dirty="0" smtClean="0">
                <a:solidFill>
                  <a:srgbClr val="002060"/>
                </a:solidFill>
                <a:latin typeface="微软雅黑" panose="020B0503020204020204" charset="-122"/>
                <a:ea typeface="微软雅黑" panose="020B0503020204020204" charset="-122"/>
                <a:sym typeface="宋体" panose="02010600030101010101" pitchFamily="2" charset="-122"/>
              </a:rPr>
              <a:t>经过多年的研发与实践，GeoEast-Diva层析目前形成了一套功能丰富、支持多种应用场景、用户易于掌握的软件系统，已经应用于许多实际的生产项目并收到了良好的效果。</a:t>
            </a:r>
            <a:endParaRPr lang="zh-CN" altLang="en-US" sz="2400" b="1" dirty="0" smtClean="0">
              <a:solidFill>
                <a:srgbClr val="00206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206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各向同性层析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各向异性层析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断层约束层析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OVT</a:t>
            </a:r>
            <a:r>
              <a:rPr lang="zh-CN" altLang="en-US" sz="2400" dirty="0" smtClean="0">
                <a:solidFill>
                  <a:srgbClr val="0070C0"/>
                </a:solidFill>
                <a:latin typeface="微软雅黑" panose="020B0503020204020204" charset="-122"/>
                <a:ea typeface="微软雅黑" panose="020B0503020204020204" charset="-122"/>
                <a:sym typeface="+mn-ea"/>
              </a:rPr>
              <a:t>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OBN</a:t>
            </a:r>
            <a:r>
              <a:rPr lang="zh-CN" altLang="en-US" sz="2400" dirty="0" smtClean="0">
                <a:solidFill>
                  <a:srgbClr val="0070C0"/>
                </a:solidFill>
                <a:latin typeface="微软雅黑" panose="020B0503020204020204" charset="-122"/>
                <a:ea typeface="微软雅黑" panose="020B0503020204020204" charset="-122"/>
                <a:sym typeface="+mn-ea"/>
              </a:rPr>
              <a:t>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变网格层析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多方位层析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转换波层析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折射</a:t>
            </a:r>
            <a:r>
              <a:rPr lang="en-US" altLang="zh-CN" sz="2400" dirty="0" smtClean="0">
                <a:solidFill>
                  <a:srgbClr val="0070C0"/>
                </a:solidFill>
                <a:latin typeface="微软雅黑" panose="020B0503020204020204" charset="-122"/>
                <a:ea typeface="微软雅黑" panose="020B0503020204020204" charset="-122"/>
                <a:sym typeface="+mn-ea"/>
              </a:rPr>
              <a:t>-</a:t>
            </a:r>
            <a:r>
              <a:rPr lang="zh-CN" altLang="en-US" sz="2400" dirty="0" smtClean="0">
                <a:solidFill>
                  <a:srgbClr val="0070C0"/>
                </a:solidFill>
                <a:latin typeface="微软雅黑" panose="020B0503020204020204" charset="-122"/>
                <a:ea typeface="微软雅黑" panose="020B0503020204020204" charset="-122"/>
                <a:sym typeface="+mn-ea"/>
              </a:rPr>
              <a:t>反射联合层析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等等</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endParaRPr lang="zh-CN" altLang="en-US" sz="2400" b="1" dirty="0" smtClean="0">
              <a:solidFill>
                <a:srgbClr val="002060"/>
              </a:solidFill>
              <a:latin typeface="微软雅黑" panose="020B0503020204020204" charset="-122"/>
              <a:ea typeface="微软雅黑" panose="020B0503020204020204" charset="-122"/>
              <a:sym typeface="+mn-ea"/>
            </a:endParaRPr>
          </a:p>
          <a:p>
            <a:pPr defTabSz="914400" latinLnBrk="0">
              <a:lnSpc>
                <a:spcPct val="100000"/>
              </a:lnSpc>
              <a:buClrTx/>
              <a:buSzTx/>
              <a:buFontTx/>
              <a:buNone/>
            </a:pPr>
            <a:r>
              <a:rPr lang="zh-CN" altLang="en-US" sz="2400" baseline="0" dirty="0">
                <a:solidFill>
                  <a:schemeClr val="accent2"/>
                </a:solidFill>
                <a:ea typeface="华文中宋" pitchFamily="2" charset="-122"/>
                <a:sym typeface="宋体" panose="02010600030101010101" pitchFamily="2" charset="-122"/>
              </a:rPr>
              <a:t>    </a:t>
            </a:r>
            <a:endParaRPr lang="zh-CN" altLang="en-US" sz="2400" baseline="0" dirty="0">
              <a:solidFill>
                <a:schemeClr val="accent2"/>
              </a:solidFill>
              <a:ea typeface="华文中宋" pitchFamily="2" charset="-122"/>
              <a:sym typeface="宋体" panose="02010600030101010101" pitchFamily="2" charset="-122"/>
            </a:endParaRPr>
          </a:p>
          <a:p>
            <a:pPr defTabSz="914400" latinLnBrk="0">
              <a:lnSpc>
                <a:spcPct val="100000"/>
              </a:lnSpc>
              <a:buClrTx/>
              <a:buSzTx/>
              <a:buFontTx/>
              <a:buNone/>
            </a:pPr>
            <a:r>
              <a:rPr lang="zh-CN" altLang="en-US" sz="2400" baseline="0" dirty="0">
                <a:solidFill>
                  <a:schemeClr val="accent2"/>
                </a:solidFill>
                <a:ea typeface="华文中宋" pitchFamily="2" charset="-122"/>
                <a:sym typeface="宋体" panose="02010600030101010101" pitchFamily="2" charset="-122"/>
              </a:rPr>
              <a:t>    </a:t>
            </a:r>
            <a:endParaRPr lang="zh-CN" altLang="en-US" sz="2400" baseline="0" dirty="0">
              <a:solidFill>
                <a:schemeClr val="accent2"/>
              </a:solidFill>
              <a:ea typeface="华文中宋" pitchFamily="2" charset="-122"/>
              <a:sym typeface="宋体" panose="02010600030101010101" pitchFamily="2" charset="-122"/>
            </a:endParaRPr>
          </a:p>
          <a:p>
            <a:pPr defTabSz="914400" latinLnBrk="0">
              <a:lnSpc>
                <a:spcPct val="100000"/>
              </a:lnSpc>
              <a:buClrTx/>
              <a:buSzTx/>
              <a:buFontTx/>
              <a:buNone/>
            </a:pPr>
            <a:endParaRPr lang="zh-CN" altLang="en-US" sz="2400" baseline="0" dirty="0">
              <a:solidFill>
                <a:schemeClr val="accent2"/>
              </a:solidFill>
              <a:ea typeface="华文中宋" pitchFamily="2" charset="-122"/>
              <a:sym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sp>
        <p:nvSpPr>
          <p:cNvPr id="11266" name="Rectangle 2"/>
          <p:cNvSpPr>
            <a:spLocks noGrp="1"/>
          </p:cNvSpPr>
          <p:nvPr>
            <p:ph idx="1"/>
          </p:nvPr>
        </p:nvSpPr>
        <p:spPr>
          <a:xfrm>
            <a:off x="457200" y="694690"/>
            <a:ext cx="8229600" cy="5503863"/>
          </a:xfrm>
        </p:spPr>
        <p:txBody>
          <a:bodyPr vert="horz" wrap="square" lIns="91440" tIns="45720" rIns="91440" bIns="45720" anchor="t" anchorCtr="0"/>
          <a:p>
            <a:pPr algn="l" defTabSz="914400" latinLnBrk="0">
              <a:lnSpc>
                <a:spcPct val="100000"/>
              </a:lnSpc>
              <a:buClrTx/>
              <a:buSzTx/>
              <a:buFontTx/>
              <a:buNone/>
            </a:pPr>
            <a:r>
              <a:rPr lang="en-US" altLang="zh-CN" sz="2400" baseline="0" dirty="0">
                <a:solidFill>
                  <a:schemeClr val="accent2"/>
                </a:solidFill>
                <a:ea typeface="华文中宋" pitchFamily="2" charset="-122"/>
                <a:sym typeface="宋体" panose="02010600030101010101" pitchFamily="2" charset="-122"/>
              </a:rPr>
              <a:t>          </a:t>
            </a:r>
            <a:r>
              <a:rPr lang="zh-CN" altLang="en-US" dirty="0" smtClean="0">
                <a:solidFill>
                  <a:srgbClr val="002060"/>
                </a:solidFill>
                <a:latin typeface="微软雅黑" panose="020B0503020204020204" charset="-122"/>
                <a:ea typeface="微软雅黑" panose="020B0503020204020204" charset="-122"/>
                <a:sym typeface="宋体" panose="02010600030101010101" pitchFamily="2" charset="-122"/>
              </a:rPr>
              <a:t>经过多年的研发与实践，GeoEast-Diva层析目前形成了一套功能丰富、支持多种应用场景、用户易于掌握的软件系统，已经应用于许多实际的生产项目并收到了良好的效果。</a:t>
            </a:r>
            <a:endParaRPr lang="zh-CN" altLang="en-US" sz="2400" b="1" dirty="0" smtClean="0">
              <a:solidFill>
                <a:srgbClr val="00206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206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各向同性层析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各向异性层析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FF0000"/>
                </a:solidFill>
                <a:latin typeface="微软雅黑" panose="020B0503020204020204" charset="-122"/>
                <a:ea typeface="微软雅黑" panose="020B0503020204020204" charset="-122"/>
                <a:sym typeface="+mn-ea"/>
              </a:rPr>
              <a:t>     </a:t>
            </a:r>
            <a:r>
              <a:rPr lang="zh-CN" altLang="en-US" sz="2400" dirty="0" smtClean="0">
                <a:solidFill>
                  <a:srgbClr val="FF0000"/>
                </a:solidFill>
                <a:latin typeface="微软雅黑" panose="020B0503020204020204" charset="-122"/>
                <a:ea typeface="微软雅黑" panose="020B0503020204020204" charset="-122"/>
                <a:sym typeface="+mn-ea"/>
              </a:rPr>
              <a:t>断层约束层析</a:t>
            </a:r>
            <a:endParaRPr lang="zh-CN" altLang="en-US" sz="2400" b="1" dirty="0" smtClean="0">
              <a:solidFill>
                <a:srgbClr val="FF000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FF0000"/>
                </a:solidFill>
                <a:latin typeface="微软雅黑" panose="020B0503020204020204" charset="-122"/>
                <a:ea typeface="微软雅黑" panose="020B0503020204020204" charset="-122"/>
                <a:sym typeface="+mn-ea"/>
              </a:rPr>
              <a:t>     OVT</a:t>
            </a:r>
            <a:r>
              <a:rPr lang="zh-CN" altLang="en-US" sz="2400" dirty="0" smtClean="0">
                <a:solidFill>
                  <a:srgbClr val="FF0000"/>
                </a:solidFill>
                <a:latin typeface="微软雅黑" panose="020B0503020204020204" charset="-122"/>
                <a:ea typeface="微软雅黑" panose="020B0503020204020204" charset="-122"/>
                <a:sym typeface="+mn-ea"/>
              </a:rPr>
              <a:t>层析</a:t>
            </a:r>
            <a:endParaRPr lang="zh-CN" altLang="en-US" sz="2400" b="1" dirty="0" smtClean="0">
              <a:solidFill>
                <a:srgbClr val="FF000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OBN</a:t>
            </a:r>
            <a:r>
              <a:rPr lang="zh-CN" altLang="en-US" sz="2400" dirty="0" smtClean="0">
                <a:solidFill>
                  <a:srgbClr val="0070C0"/>
                </a:solidFill>
                <a:latin typeface="微软雅黑" panose="020B0503020204020204" charset="-122"/>
                <a:ea typeface="微软雅黑" panose="020B0503020204020204" charset="-122"/>
                <a:sym typeface="+mn-ea"/>
              </a:rPr>
              <a:t>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变网格层析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多方位层析</a:t>
            </a:r>
            <a:endParaRPr lang="zh-CN" altLang="en-US" sz="2400" b="1"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转换波层析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折射</a:t>
            </a:r>
            <a:r>
              <a:rPr lang="en-US" altLang="zh-CN" sz="2400" dirty="0" smtClean="0">
                <a:solidFill>
                  <a:srgbClr val="0070C0"/>
                </a:solidFill>
                <a:latin typeface="微软雅黑" panose="020B0503020204020204" charset="-122"/>
                <a:ea typeface="微软雅黑" panose="020B0503020204020204" charset="-122"/>
                <a:sym typeface="+mn-ea"/>
              </a:rPr>
              <a:t>-</a:t>
            </a:r>
            <a:r>
              <a:rPr lang="zh-CN" altLang="en-US" sz="2400" dirty="0" smtClean="0">
                <a:solidFill>
                  <a:srgbClr val="0070C0"/>
                </a:solidFill>
                <a:latin typeface="微软雅黑" panose="020B0503020204020204" charset="-122"/>
                <a:ea typeface="微软雅黑" panose="020B0503020204020204" charset="-122"/>
                <a:sym typeface="+mn-ea"/>
              </a:rPr>
              <a:t>反射联合层析</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dirty="0" smtClean="0">
                <a:solidFill>
                  <a:srgbClr val="0070C0"/>
                </a:solidFill>
                <a:latin typeface="微软雅黑" panose="020B0503020204020204" charset="-122"/>
                <a:ea typeface="微软雅黑" panose="020B0503020204020204" charset="-122"/>
                <a:sym typeface="+mn-ea"/>
              </a:rPr>
              <a:t> </a:t>
            </a:r>
            <a:r>
              <a:rPr lang="en-US" altLang="zh-CN" sz="2400" dirty="0" smtClean="0">
                <a:solidFill>
                  <a:srgbClr val="0070C0"/>
                </a:solidFill>
                <a:latin typeface="微软雅黑" panose="020B0503020204020204" charset="-122"/>
                <a:ea typeface="微软雅黑" panose="020B0503020204020204" charset="-122"/>
                <a:sym typeface="+mn-ea"/>
              </a:rPr>
              <a:t>    </a:t>
            </a:r>
            <a:r>
              <a:rPr lang="zh-CN" altLang="en-US" sz="2400" dirty="0" smtClean="0">
                <a:solidFill>
                  <a:srgbClr val="0070C0"/>
                </a:solidFill>
                <a:latin typeface="微软雅黑" panose="020B0503020204020204" charset="-122"/>
                <a:ea typeface="微软雅黑" panose="020B0503020204020204" charset="-122"/>
                <a:sym typeface="+mn-ea"/>
              </a:rPr>
              <a:t>等等</a:t>
            </a:r>
            <a:endParaRPr lang="zh-CN" altLang="en-US" sz="2400" dirty="0" smtClean="0">
              <a:solidFill>
                <a:srgbClr val="0070C0"/>
              </a:solidFill>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endParaRPr lang="zh-CN" altLang="en-US" sz="2400" b="1" dirty="0" smtClean="0">
              <a:solidFill>
                <a:srgbClr val="002060"/>
              </a:solidFill>
              <a:latin typeface="微软雅黑" panose="020B0503020204020204" charset="-122"/>
              <a:ea typeface="微软雅黑" panose="020B0503020204020204" charset="-122"/>
              <a:sym typeface="+mn-ea"/>
            </a:endParaRPr>
          </a:p>
          <a:p>
            <a:pPr defTabSz="914400" latinLnBrk="0">
              <a:lnSpc>
                <a:spcPct val="100000"/>
              </a:lnSpc>
              <a:buClrTx/>
              <a:buSzTx/>
              <a:buFontTx/>
              <a:buNone/>
            </a:pPr>
            <a:r>
              <a:rPr lang="zh-CN" altLang="en-US" sz="2400" baseline="0" dirty="0">
                <a:solidFill>
                  <a:schemeClr val="accent2"/>
                </a:solidFill>
                <a:ea typeface="华文中宋" pitchFamily="2" charset="-122"/>
                <a:sym typeface="宋体" panose="02010600030101010101" pitchFamily="2" charset="-122"/>
              </a:rPr>
              <a:t>    </a:t>
            </a:r>
            <a:endParaRPr lang="zh-CN" altLang="en-US" sz="2400" baseline="0" dirty="0">
              <a:solidFill>
                <a:schemeClr val="accent2"/>
              </a:solidFill>
              <a:ea typeface="华文中宋" pitchFamily="2" charset="-122"/>
              <a:sym typeface="宋体" panose="02010600030101010101" pitchFamily="2" charset="-122"/>
            </a:endParaRPr>
          </a:p>
          <a:p>
            <a:pPr defTabSz="914400" latinLnBrk="0">
              <a:lnSpc>
                <a:spcPct val="100000"/>
              </a:lnSpc>
              <a:buClrTx/>
              <a:buSzTx/>
              <a:buFontTx/>
              <a:buNone/>
            </a:pPr>
            <a:r>
              <a:rPr lang="zh-CN" altLang="en-US" sz="2400" baseline="0" dirty="0">
                <a:solidFill>
                  <a:schemeClr val="accent2"/>
                </a:solidFill>
                <a:ea typeface="华文中宋" pitchFamily="2" charset="-122"/>
                <a:sym typeface="宋体" panose="02010600030101010101" pitchFamily="2" charset="-122"/>
              </a:rPr>
              <a:t>    </a:t>
            </a:r>
            <a:endParaRPr lang="zh-CN" altLang="en-US" sz="2400" baseline="0" dirty="0">
              <a:solidFill>
                <a:schemeClr val="accent2"/>
              </a:solidFill>
              <a:ea typeface="华文中宋" pitchFamily="2" charset="-122"/>
              <a:sym typeface="宋体" panose="02010600030101010101" pitchFamily="2" charset="-122"/>
            </a:endParaRPr>
          </a:p>
          <a:p>
            <a:pPr defTabSz="914400" latinLnBrk="0">
              <a:lnSpc>
                <a:spcPct val="100000"/>
              </a:lnSpc>
              <a:buClrTx/>
              <a:buSzTx/>
              <a:buFontTx/>
              <a:buNone/>
            </a:pPr>
            <a:endParaRPr lang="zh-CN" altLang="en-US" sz="2400" baseline="0" dirty="0">
              <a:solidFill>
                <a:schemeClr val="accent2"/>
              </a:solidFill>
              <a:ea typeface="华文中宋" pitchFamily="2" charset="-122"/>
              <a:sym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ea typeface="宋体" panose="02010600030101010101" pitchFamily="2" charset="-122"/>
              </a:rPr>
            </a:fld>
            <a:endParaRPr lang="zh-CN" altLang="en-US" sz="1400" b="0" dirty="0">
              <a:solidFill>
                <a:schemeClr val="bg1"/>
              </a:solidFill>
              <a:latin typeface="Times New Roman" panose="02020603050405020304" pitchFamily="18" charset="0"/>
              <a:ea typeface="宋体" panose="02010600030101010101" pitchFamily="2" charset="-122"/>
            </a:endParaRPr>
          </a:p>
        </p:txBody>
      </p:sp>
      <p:pic>
        <p:nvPicPr>
          <p:cNvPr id="4" name="图片 3"/>
          <p:cNvPicPr>
            <a:picLocks noChangeAspect="1"/>
          </p:cNvPicPr>
          <p:nvPr/>
        </p:nvPicPr>
        <p:blipFill>
          <a:blip r:embed="rId1"/>
          <a:stretch>
            <a:fillRect/>
          </a:stretch>
        </p:blipFill>
        <p:spPr>
          <a:xfrm>
            <a:off x="287020" y="1034415"/>
            <a:ext cx="8601075" cy="46399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4099" name="Rectangle 3"/>
          <p:cNvSpPr>
            <a:spLocks noGrp="1"/>
          </p:cNvSpPr>
          <p:nvPr>
            <p:ph idx="1"/>
          </p:nvPr>
        </p:nvSpPr>
        <p:spPr>
          <a:xfrm>
            <a:off x="454978" y="1055370"/>
            <a:ext cx="8229600" cy="4367213"/>
          </a:xfrm>
        </p:spPr>
        <p:txBody>
          <a:bodyPr vert="horz" wrap="square" lIns="91440" tIns="45720" rIns="91440" bIns="45720" anchor="t"/>
          <a:p>
            <a:pPr marL="342900" marR="0" lvl="0" indent="-342900" algn="l" defTabSz="914400" rtl="0" eaLnBrk="1" fontAlgn="base" latinLnBrk="0" hangingPunct="1">
              <a:lnSpc>
                <a:spcPct val="150000"/>
              </a:lnSpc>
              <a:spcBef>
                <a:spcPct val="20000"/>
              </a:spcBef>
              <a:spcAft>
                <a:spcPct val="0"/>
              </a:spcAft>
              <a:buClrTx/>
              <a:buSzTx/>
              <a:buFontTx/>
              <a:buNone/>
              <a:defRPr/>
            </a:pPr>
            <a:endPar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rPr>
              <a:t>层析原理简介</a:t>
            </a:r>
            <a:endParaRPr kumimoji="0" lang="zh-CN" altLang="en-US" sz="3200" i="0" u="none" strike="noStrike" kern="1200" cap="none" spc="0" normalizeH="0" baseline="0" dirty="0">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rPr>
              <a:t>Geo</a:t>
            </a:r>
            <a:r>
              <a:rPr kumimoji="0" lang="en-US" altLang="zh-CN"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rPr>
              <a:t>E</a:t>
            </a:r>
            <a:r>
              <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rPr>
              <a:t>ast-Diva层析简介</a:t>
            </a:r>
            <a:endParaRPr kumimoji="0" lang="zh-CN" altLang="en-US" sz="3200" i="0" u="none" strike="noStrike" kern="1200" cap="none" spc="0" normalizeH="0" baseline="0" dirty="0">
              <a:solidFill>
                <a:schemeClr val="tx1"/>
              </a:solidFill>
              <a:latin typeface="Arial" panose="020B0604020202020204" pitchFamily="34" charset="0"/>
              <a:ea typeface="黑体" panose="02010609060101010101" pitchFamily="49" charset="-122"/>
              <a:cs typeface="+mn-cs"/>
              <a:sym typeface="+mn-ea"/>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lang="zh-CN" altLang="en-US" sz="3200" kern="1200" dirty="0">
                <a:solidFill>
                  <a:srgbClr val="FF0000"/>
                </a:solidFill>
                <a:latin typeface="Arial" panose="020B0604020202020204" pitchFamily="34" charset="0"/>
                <a:ea typeface="黑体" panose="02010609060101010101" pitchFamily="49" charset="-122"/>
                <a:sym typeface="+mn-ea"/>
              </a:rPr>
              <a:t>GeoEast-Diva层析特色功能介绍</a:t>
            </a:r>
            <a:endParaRPr kumimoji="0" lang="zh-CN" altLang="en-US" sz="3200" b="1" i="0" u="none" strike="noStrike" kern="1200" cap="none" spc="0" normalizeH="0" baseline="0" noProof="1" dirty="0">
              <a:solidFill>
                <a:srgbClr val="FF0000"/>
              </a:solidFill>
              <a:latin typeface="Arial" panose="020B0604020202020204" pitchFamily="34" charset="0"/>
              <a:ea typeface="黑体" panose="02010609060101010101" pitchFamily="49" charset="-122"/>
              <a:cs typeface="+mn-cs"/>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00" name="文本框 99"/>
          <p:cNvSpPr txBox="1"/>
          <p:nvPr/>
        </p:nvSpPr>
        <p:spPr>
          <a:xfrm>
            <a:off x="251460" y="552450"/>
            <a:ext cx="4850765" cy="5179695"/>
          </a:xfrm>
          <a:prstGeom prst="rect">
            <a:avLst/>
          </a:prstGeom>
          <a:noFill/>
          <a:ln w="9525">
            <a:noFill/>
          </a:ln>
        </p:spPr>
        <p:txBody>
          <a:bodyPr wrap="square">
            <a:noAutofit/>
          </a:bodyPr>
          <a:lstStyle/>
          <a:p>
            <a:pPr indent="304800" fontAlgn="auto">
              <a:lnSpc>
                <a:spcPct val="150000"/>
              </a:lnSpc>
            </a:pPr>
            <a:r>
              <a:rPr lang="zh-CN" altLang="en-US" sz="3200" dirty="0">
                <a:ea typeface="黑体" panose="02010609060101010101" pitchFamily="49" charset="-122"/>
                <a:sym typeface="+mn-ea"/>
              </a:rPr>
              <a:t>技术背景：</a:t>
            </a:r>
            <a:endParaRPr lang="zh-CN" altLang="en-US" sz="2400" b="0" dirty="0">
              <a:sym typeface="+mn-ea"/>
            </a:endParaRPr>
          </a:p>
          <a:p>
            <a:pPr indent="304800" fontAlgn="auto">
              <a:lnSpc>
                <a:spcPct val="150000"/>
              </a:lnSpc>
            </a:pPr>
            <a:r>
              <a:rPr lang="zh-CN" altLang="en-US" sz="2400" b="0" dirty="0">
                <a:sym typeface="+mn-ea"/>
              </a:rPr>
              <a:t>当存在断层时，由于断层界面两侧速度的强突变，导致传统的射线层析理论在一定程度上失效了；</a:t>
            </a:r>
            <a:endParaRPr lang="zh-CN" altLang="en-US" sz="2400" b="0" dirty="0">
              <a:sym typeface="+mn-ea"/>
            </a:endParaRPr>
          </a:p>
          <a:p>
            <a:pPr indent="304800" fontAlgn="auto">
              <a:lnSpc>
                <a:spcPct val="150000"/>
              </a:lnSpc>
            </a:pPr>
            <a:r>
              <a:rPr lang="zh-CN" altLang="en-US" sz="2400" b="0" dirty="0">
                <a:solidFill>
                  <a:srgbClr val="FF0000"/>
                </a:solidFill>
                <a:sym typeface="+mn-ea"/>
              </a:rPr>
              <a:t>层析更新结果存在跨断层连续变化的情况，无法准确刻画出断层两侧速度的精细差异</a:t>
            </a:r>
            <a:r>
              <a:rPr lang="zh-CN" altLang="en-US" sz="2400" b="0" dirty="0">
                <a:sym typeface="+mn-ea"/>
              </a:rPr>
              <a:t>。</a:t>
            </a:r>
            <a:endParaRPr lang="zh-CN" altLang="en-US" sz="2400" b="0" dirty="0">
              <a:ea typeface="宋体" panose="02010600030101010101" pitchFamily="2" charset="-122"/>
            </a:endParaRPr>
          </a:p>
        </p:txBody>
      </p:sp>
      <p:pic>
        <p:nvPicPr>
          <p:cNvPr id="1026" name="Picture 2"/>
          <p:cNvPicPr>
            <a:picLocks noChangeAspect="1" noChangeArrowheads="1"/>
          </p:cNvPicPr>
          <p:nvPr/>
        </p:nvPicPr>
        <p:blipFill>
          <a:blip r:embed="rId1" cstate="print"/>
          <a:srcRect l="6448" t="14347" r="50837" b="9525"/>
          <a:stretch>
            <a:fillRect/>
          </a:stretch>
        </p:blipFill>
        <p:spPr bwMode="auto">
          <a:xfrm>
            <a:off x="5219313" y="911503"/>
            <a:ext cx="3816424"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00" name="文本框 99"/>
          <p:cNvSpPr txBox="1"/>
          <p:nvPr/>
        </p:nvSpPr>
        <p:spPr>
          <a:xfrm>
            <a:off x="251460" y="552450"/>
            <a:ext cx="4850765" cy="3784600"/>
          </a:xfrm>
          <a:prstGeom prst="rect">
            <a:avLst/>
          </a:prstGeom>
          <a:noFill/>
          <a:ln w="9525">
            <a:noFill/>
          </a:ln>
        </p:spPr>
        <p:txBody>
          <a:bodyPr wrap="square">
            <a:spAutoFit/>
          </a:bodyPr>
          <a:lstStyle/>
          <a:p>
            <a:pPr indent="304800" fontAlgn="auto">
              <a:lnSpc>
                <a:spcPct val="150000"/>
              </a:lnSpc>
            </a:pPr>
            <a:r>
              <a:rPr lang="zh-CN" altLang="en-US" sz="3200" dirty="0">
                <a:ea typeface="黑体" panose="02010609060101010101" pitchFamily="49" charset="-122"/>
                <a:sym typeface="+mn-ea"/>
              </a:rPr>
              <a:t>技术背景：</a:t>
            </a:r>
            <a:endParaRPr lang="zh-CN" altLang="en-US" sz="2400" b="0" dirty="0">
              <a:sym typeface="+mn-ea"/>
            </a:endParaRPr>
          </a:p>
          <a:p>
            <a:pPr indent="304800" fontAlgn="auto">
              <a:lnSpc>
                <a:spcPct val="150000"/>
              </a:lnSpc>
            </a:pPr>
            <a:r>
              <a:rPr lang="zh-CN" altLang="en-US" sz="2400" b="0" dirty="0">
                <a:sym typeface="+mn-ea"/>
              </a:rPr>
              <a:t>在这种情况下，使用层析得到的速度场进行偏移后，很难将断层两侧的道集有效拉平，并且会在剖面上断层两侧看到明显的同相轴异常弯曲的现象。</a:t>
            </a:r>
            <a:endParaRPr lang="zh-CN" altLang="en-US" sz="2400" b="0" dirty="0">
              <a:ea typeface="宋体" panose="02010600030101010101" pitchFamily="2" charset="-122"/>
            </a:endParaRPr>
          </a:p>
        </p:txBody>
      </p:sp>
      <p:pic>
        <p:nvPicPr>
          <p:cNvPr id="1026" name="Picture 2"/>
          <p:cNvPicPr>
            <a:picLocks noChangeAspect="1" noChangeArrowheads="1"/>
          </p:cNvPicPr>
          <p:nvPr/>
        </p:nvPicPr>
        <p:blipFill>
          <a:blip r:embed="rId1" cstate="print"/>
          <a:srcRect l="6448" t="14347" r="50837" b="9525"/>
          <a:stretch>
            <a:fillRect/>
          </a:stretch>
        </p:blipFill>
        <p:spPr bwMode="auto">
          <a:xfrm>
            <a:off x="5219313" y="911503"/>
            <a:ext cx="3816424"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00" name="文本框 99"/>
          <p:cNvSpPr txBox="1"/>
          <p:nvPr/>
        </p:nvSpPr>
        <p:spPr>
          <a:xfrm>
            <a:off x="251460" y="695960"/>
            <a:ext cx="8739505" cy="5600700"/>
          </a:xfrm>
          <a:prstGeom prst="rect">
            <a:avLst/>
          </a:prstGeom>
          <a:noFill/>
          <a:ln w="9525">
            <a:noFill/>
          </a:ln>
        </p:spPr>
        <p:txBody>
          <a:bodyPr wrap="square">
            <a:noAutofit/>
          </a:bodyPr>
          <a:lstStyle/>
          <a:p>
            <a:pPr indent="304800" fontAlgn="auto">
              <a:lnSpc>
                <a:spcPct val="150000"/>
              </a:lnSpc>
            </a:pPr>
            <a:r>
              <a:rPr lang="zh-CN" altLang="en-US" sz="3200" dirty="0">
                <a:ea typeface="黑体" panose="02010609060101010101" pitchFamily="49" charset="-122"/>
                <a:sym typeface="+mn-ea"/>
              </a:rPr>
              <a:t>解决方案：</a:t>
            </a:r>
            <a:endParaRPr lang="zh-CN" altLang="en-US" sz="2400" b="0" dirty="0">
              <a:sym typeface="+mn-ea"/>
            </a:endParaRPr>
          </a:p>
          <a:p>
            <a:pPr indent="304800" fontAlgn="auto">
              <a:lnSpc>
                <a:spcPct val="150000"/>
              </a:lnSpc>
            </a:pPr>
            <a:r>
              <a:rPr lang="en-US" altLang="zh-CN" sz="2400">
                <a:sym typeface="+mn-ea"/>
              </a:rPr>
              <a:t>1</a:t>
            </a:r>
            <a:r>
              <a:rPr lang="zh-CN" altLang="en-US" sz="2400">
                <a:sym typeface="+mn-ea"/>
              </a:rPr>
              <a:t>、</a:t>
            </a:r>
            <a:r>
              <a:rPr lang="zh-CN" sz="2400">
                <a:sym typeface="+mn-ea"/>
              </a:rPr>
              <a:t>将断层经过的求解网格以断层分界线划分为两个部分；</a:t>
            </a:r>
            <a:endParaRPr lang="zh-CN" sz="2400">
              <a:sym typeface="+mn-ea"/>
            </a:endParaRPr>
          </a:p>
          <a:p>
            <a:pPr indent="304800" fontAlgn="auto">
              <a:lnSpc>
                <a:spcPct val="150000"/>
              </a:lnSpc>
            </a:pPr>
            <a:r>
              <a:rPr lang="en-US" altLang="zh-CN" sz="2400">
                <a:sym typeface="+mn-ea"/>
              </a:rPr>
              <a:t>2</a:t>
            </a:r>
            <a:r>
              <a:rPr lang="zh-CN" altLang="en-US" sz="2400">
                <a:sym typeface="+mn-ea"/>
              </a:rPr>
              <a:t>、以层析理论为基础，</a:t>
            </a:r>
            <a:r>
              <a:rPr lang="zh-CN" sz="2400">
                <a:sym typeface="+mn-ea"/>
              </a:rPr>
              <a:t>对断层两侧的速度场分别更新；</a:t>
            </a:r>
            <a:endParaRPr lang="zh-CN" sz="2400">
              <a:sym typeface="+mn-ea"/>
            </a:endParaRPr>
          </a:p>
          <a:p>
            <a:pPr indent="304800" fontAlgn="auto">
              <a:lnSpc>
                <a:spcPct val="150000"/>
              </a:lnSpc>
            </a:pPr>
            <a:r>
              <a:rPr lang="zh-CN" sz="2400">
                <a:sym typeface="+mn-ea"/>
              </a:rPr>
              <a:t>从而实现以断层为分界线来精细刻画断层两侧的速度差异。</a:t>
            </a:r>
            <a:endParaRPr lang="zh-CN" altLang="en-US" sz="2400" b="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00" name="文本框 99"/>
          <p:cNvSpPr txBox="1"/>
          <p:nvPr/>
        </p:nvSpPr>
        <p:spPr>
          <a:xfrm>
            <a:off x="251460" y="695960"/>
            <a:ext cx="8739505" cy="5600700"/>
          </a:xfrm>
          <a:prstGeom prst="rect">
            <a:avLst/>
          </a:prstGeom>
          <a:noFill/>
          <a:ln w="9525">
            <a:noFill/>
          </a:ln>
        </p:spPr>
        <p:txBody>
          <a:bodyPr wrap="square">
            <a:noAutofit/>
          </a:bodyPr>
          <a:lstStyle/>
          <a:p>
            <a:pPr indent="304800" fontAlgn="auto">
              <a:lnSpc>
                <a:spcPct val="150000"/>
              </a:lnSpc>
            </a:pPr>
            <a:r>
              <a:rPr lang="zh-CN" altLang="en-US" sz="3200" dirty="0">
                <a:ea typeface="黑体" panose="02010609060101010101" pitchFamily="49" charset="-122"/>
                <a:sym typeface="+mn-ea"/>
              </a:rPr>
              <a:t>实施步骤：</a:t>
            </a:r>
            <a:endParaRPr lang="zh-CN" altLang="en-US" sz="2400" b="0" dirty="0">
              <a:sym typeface="+mn-ea"/>
            </a:endParaRPr>
          </a:p>
          <a:p>
            <a:pPr algn="l" fontAlgn="auto">
              <a:lnSpc>
                <a:spcPct val="150000"/>
              </a:lnSpc>
            </a:pPr>
            <a:r>
              <a:rPr lang="en-US" altLang="zh-CN" sz="2400" dirty="0">
                <a:sym typeface="+mn-ea"/>
              </a:rPr>
              <a:t>1</a:t>
            </a:r>
            <a:r>
              <a:rPr lang="zh-CN" altLang="en-US" sz="2400" dirty="0">
                <a:sym typeface="+mn-ea"/>
              </a:rPr>
              <a:t>、创建初始速度场，获得初始偏移结果</a:t>
            </a:r>
            <a:r>
              <a:rPr lang="zh-CN" altLang="en-US" sz="2400" dirty="0" smtClean="0">
                <a:sym typeface="+mn-ea"/>
              </a:rPr>
              <a:t>；</a:t>
            </a:r>
            <a:endParaRPr lang="zh-CN" altLang="en-US" sz="2400" dirty="0">
              <a:ea typeface="宋体" panose="02010600030101010101" pitchFamily="2" charset="-122"/>
              <a:sym typeface="+mn-ea"/>
            </a:endParaRPr>
          </a:p>
          <a:p>
            <a:pPr algn="l" fontAlgn="auto">
              <a:lnSpc>
                <a:spcPct val="150000"/>
              </a:lnSpc>
            </a:pPr>
            <a:r>
              <a:rPr lang="en-US" altLang="zh-CN" sz="2400" dirty="0">
                <a:sym typeface="+mn-ea"/>
              </a:rPr>
              <a:t>2</a:t>
            </a:r>
            <a:r>
              <a:rPr lang="zh-CN" altLang="en-US" sz="2400" dirty="0">
                <a:sym typeface="+mn-ea"/>
              </a:rPr>
              <a:t>、使用</a:t>
            </a:r>
            <a:r>
              <a:rPr lang="en-US" altLang="zh-CN" sz="2400" dirty="0">
                <a:sym typeface="+mn-ea"/>
              </a:rPr>
              <a:t>GeoEast-Diva</a:t>
            </a:r>
            <a:r>
              <a:rPr lang="zh-CN" altLang="en-US" sz="2400" dirty="0">
                <a:sym typeface="+mn-ea"/>
              </a:rPr>
              <a:t>建模软件建立断层模型；</a:t>
            </a:r>
            <a:endParaRPr lang="zh-CN" altLang="en-US" sz="2400" dirty="0">
              <a:ea typeface="宋体" panose="02010600030101010101" pitchFamily="2" charset="-122"/>
              <a:sym typeface="+mn-ea"/>
            </a:endParaRPr>
          </a:p>
          <a:p>
            <a:pPr algn="l" fontAlgn="auto">
              <a:lnSpc>
                <a:spcPct val="150000"/>
              </a:lnSpc>
            </a:pPr>
            <a:r>
              <a:rPr lang="en-US" altLang="zh-CN" sz="2400" dirty="0">
                <a:sym typeface="+mn-ea"/>
              </a:rPr>
              <a:t>3</a:t>
            </a:r>
            <a:r>
              <a:rPr lang="zh-CN" altLang="en-US" sz="2400" dirty="0">
                <a:sym typeface="+mn-ea"/>
              </a:rPr>
              <a:t>、使用断层模型进行断层</a:t>
            </a:r>
            <a:r>
              <a:rPr lang="zh-CN" altLang="en-US" sz="2400" dirty="0" smtClean="0">
                <a:sym typeface="+mn-ea"/>
              </a:rPr>
              <a:t>约束层析，并更新速度场</a:t>
            </a:r>
            <a:r>
              <a:rPr lang="zh-CN" altLang="en-US" sz="2400" dirty="0">
                <a:sym typeface="+mn-ea"/>
              </a:rPr>
              <a:t>；</a:t>
            </a:r>
            <a:endParaRPr lang="zh-CN" altLang="en-US" sz="2400" dirty="0">
              <a:ea typeface="宋体" panose="02010600030101010101" pitchFamily="2" charset="-122"/>
              <a:sym typeface="+mn-ea"/>
            </a:endParaRPr>
          </a:p>
          <a:p>
            <a:pPr algn="l" fontAlgn="auto">
              <a:lnSpc>
                <a:spcPct val="150000"/>
              </a:lnSpc>
            </a:pPr>
            <a:r>
              <a:rPr lang="en-US" altLang="zh-CN" sz="2400" dirty="0">
                <a:sym typeface="+mn-ea"/>
              </a:rPr>
              <a:t>4</a:t>
            </a:r>
            <a:r>
              <a:rPr lang="zh-CN" altLang="en-US" sz="2400" dirty="0">
                <a:sym typeface="+mn-ea"/>
              </a:rPr>
              <a:t>、使用新速度场偏移。</a:t>
            </a:r>
            <a:endParaRPr lang="zh-CN" altLang="en-US" sz="2400" b="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61" name="圆角矩形 60"/>
          <p:cNvSpPr/>
          <p:nvPr/>
        </p:nvSpPr>
        <p:spPr>
          <a:xfrm>
            <a:off x="822960" y="1868170"/>
            <a:ext cx="1269365" cy="734695"/>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90" name="文本框 89"/>
          <p:cNvSpPr txBox="1"/>
          <p:nvPr/>
        </p:nvSpPr>
        <p:spPr>
          <a:xfrm>
            <a:off x="452755" y="1071245"/>
            <a:ext cx="5923280" cy="339725"/>
          </a:xfrm>
          <a:prstGeom prst="rect">
            <a:avLst/>
          </a:prstGeom>
          <a:noFill/>
        </p:spPr>
        <p:txBody>
          <a:bodyPr wrap="square" rtlCol="0">
            <a:spAutoFit/>
          </a:bodyPr>
          <a:p>
            <a:r>
              <a:rPr lang="zh-CN" altLang="en-US"/>
              <a:t>层析反演总体流程：</a:t>
            </a: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4" name="文本框 3"/>
          <p:cNvSpPr txBox="1"/>
          <p:nvPr/>
        </p:nvSpPr>
        <p:spPr>
          <a:xfrm>
            <a:off x="107315" y="882650"/>
            <a:ext cx="4217670" cy="339725"/>
          </a:xfrm>
          <a:prstGeom prst="rect">
            <a:avLst/>
          </a:prstGeom>
          <a:noFill/>
        </p:spPr>
        <p:txBody>
          <a:bodyPr wrap="none" rtlCol="0" anchor="t">
            <a:spAutoFit/>
          </a:bodyPr>
          <a:lstStyle/>
          <a:p>
            <a:pPr algn="l"/>
            <a:r>
              <a:rPr lang="en-US" altLang="zh-CN" dirty="0">
                <a:ea typeface="宋体" panose="02010600030101010101" pitchFamily="2" charset="-122"/>
                <a:sym typeface="+mn-ea"/>
              </a:rPr>
              <a:t>1</a:t>
            </a:r>
            <a:r>
              <a:rPr lang="zh-CN" altLang="en-US" dirty="0">
                <a:ea typeface="宋体" panose="02010600030101010101" pitchFamily="2" charset="-122"/>
                <a:sym typeface="+mn-ea"/>
              </a:rPr>
              <a:t>、创建初始速度场并获得初始偏移结果</a:t>
            </a:r>
            <a:endParaRPr lang="zh-CN" altLang="en-US"/>
          </a:p>
        </p:txBody>
      </p:sp>
      <p:pic>
        <p:nvPicPr>
          <p:cNvPr id="7" name="图片 6" descr="初始速度"/>
          <p:cNvPicPr>
            <a:picLocks noChangeAspect="1"/>
          </p:cNvPicPr>
          <p:nvPr/>
        </p:nvPicPr>
        <p:blipFill>
          <a:blip r:embed="rId1"/>
          <a:stretch>
            <a:fillRect/>
          </a:stretch>
        </p:blipFill>
        <p:spPr>
          <a:xfrm>
            <a:off x="539750" y="1272540"/>
            <a:ext cx="4160520" cy="2575560"/>
          </a:xfrm>
          <a:prstGeom prst="rect">
            <a:avLst/>
          </a:prstGeom>
        </p:spPr>
      </p:pic>
      <p:pic>
        <p:nvPicPr>
          <p:cNvPr id="8" name="图片 7" descr="960-0"/>
          <p:cNvPicPr>
            <a:picLocks noChangeAspect="1"/>
          </p:cNvPicPr>
          <p:nvPr/>
        </p:nvPicPr>
        <p:blipFill>
          <a:blip r:embed="rId2"/>
          <a:stretch>
            <a:fillRect/>
          </a:stretch>
        </p:blipFill>
        <p:spPr>
          <a:xfrm>
            <a:off x="4211955" y="3482340"/>
            <a:ext cx="4232910" cy="274637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315" y="891540"/>
            <a:ext cx="1918970" cy="339725"/>
          </a:xfrm>
          <a:prstGeom prst="rect">
            <a:avLst/>
          </a:prstGeom>
          <a:noFill/>
        </p:spPr>
        <p:txBody>
          <a:bodyPr wrap="none" rtlCol="0" anchor="t">
            <a:spAutoFit/>
          </a:bodyPr>
          <a:lstStyle/>
          <a:p>
            <a:r>
              <a:rPr lang="en-US" altLang="zh-CN" sz="1800" dirty="0">
                <a:ea typeface="宋体" panose="02010600030101010101" pitchFamily="2" charset="-122"/>
                <a:sym typeface="+mn-ea"/>
              </a:rPr>
              <a:t>2</a:t>
            </a:r>
            <a:r>
              <a:rPr lang="zh-CN" altLang="en-US" sz="1800" dirty="0">
                <a:ea typeface="宋体" panose="02010600030101010101" pitchFamily="2" charset="-122"/>
                <a:sym typeface="+mn-ea"/>
              </a:rPr>
              <a:t>、建立断层模型</a:t>
            </a:r>
            <a:endParaRPr lang="zh-CN" altLang="en-US" sz="1800" dirty="0">
              <a:ea typeface="宋体" panose="02010600030101010101" pitchFamily="2" charset="-122"/>
              <a:sym typeface="+mn-ea"/>
            </a:endParaRPr>
          </a:p>
        </p:txBody>
      </p:sp>
      <p:pic>
        <p:nvPicPr>
          <p:cNvPr id="6" name="图片 5" descr="3d"/>
          <p:cNvPicPr>
            <a:picLocks noChangeAspect="1"/>
          </p:cNvPicPr>
          <p:nvPr/>
        </p:nvPicPr>
        <p:blipFill>
          <a:blip r:embed="rId1"/>
          <a:stretch>
            <a:fillRect/>
          </a:stretch>
        </p:blipFill>
        <p:spPr>
          <a:xfrm>
            <a:off x="512085" y="1301390"/>
            <a:ext cx="3343506" cy="3240000"/>
          </a:xfrm>
          <a:prstGeom prst="rect">
            <a:avLst/>
          </a:prstGeom>
        </p:spPr>
      </p:pic>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pic>
        <p:nvPicPr>
          <p:cNvPr id="8" name="图片 7" descr="model"/>
          <p:cNvPicPr>
            <a:picLocks noChangeAspect="1"/>
          </p:cNvPicPr>
          <p:nvPr/>
        </p:nvPicPr>
        <p:blipFill>
          <a:blip r:embed="rId2"/>
          <a:srcRect l="16620" t="-7405" b="4115"/>
          <a:stretch>
            <a:fillRect/>
          </a:stretch>
        </p:blipFill>
        <p:spPr>
          <a:xfrm>
            <a:off x="5083810" y="3500755"/>
            <a:ext cx="3937000" cy="2779395"/>
          </a:xfrm>
          <a:prstGeom prst="rect">
            <a:avLst/>
          </a:prstGeom>
        </p:spPr>
      </p:pic>
      <p:sp>
        <p:nvSpPr>
          <p:cNvPr id="15" name="右箭头 14"/>
          <p:cNvSpPr/>
          <p:nvPr/>
        </p:nvSpPr>
        <p:spPr>
          <a:xfrm rot="2520000">
            <a:off x="3729990" y="2898140"/>
            <a:ext cx="1635760" cy="215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3" name="文本框 2"/>
          <p:cNvSpPr txBox="1"/>
          <p:nvPr/>
        </p:nvSpPr>
        <p:spPr>
          <a:xfrm>
            <a:off x="1167130" y="4678045"/>
            <a:ext cx="2171700" cy="339725"/>
          </a:xfrm>
          <a:prstGeom prst="rect">
            <a:avLst/>
          </a:prstGeom>
          <a:noFill/>
        </p:spPr>
        <p:txBody>
          <a:bodyPr wrap="none" rtlCol="0" anchor="t">
            <a:spAutoFit/>
          </a:bodyPr>
          <a:lstStyle/>
          <a:p>
            <a:r>
              <a:rPr lang="en-US" altLang="zh-CN" sz="1800" dirty="0">
                <a:ea typeface="宋体" panose="02010600030101010101" pitchFamily="2" charset="-122"/>
                <a:sym typeface="+mn-ea"/>
              </a:rPr>
              <a:t>comb</a:t>
            </a:r>
            <a:r>
              <a:rPr lang="zh-CN" altLang="en-US" sz="1800" dirty="0">
                <a:ea typeface="宋体" panose="02010600030101010101" pitchFamily="2" charset="-122"/>
                <a:sym typeface="+mn-ea"/>
              </a:rPr>
              <a:t>拾取断层层位</a:t>
            </a:r>
            <a:endParaRPr lang="zh-CN" altLang="en-US" sz="1800" dirty="0">
              <a:ea typeface="宋体" panose="02010600030101010101" pitchFamily="2" charset="-122"/>
              <a:sym typeface="+mn-ea"/>
            </a:endParaRPr>
          </a:p>
        </p:txBody>
      </p:sp>
      <p:sp>
        <p:nvSpPr>
          <p:cNvPr id="4" name="文本框 3"/>
          <p:cNvSpPr txBox="1"/>
          <p:nvPr/>
        </p:nvSpPr>
        <p:spPr>
          <a:xfrm>
            <a:off x="5886450" y="3226435"/>
            <a:ext cx="1562100" cy="339725"/>
          </a:xfrm>
          <a:prstGeom prst="rect">
            <a:avLst/>
          </a:prstGeom>
          <a:noFill/>
        </p:spPr>
        <p:txBody>
          <a:bodyPr wrap="none" rtlCol="0" anchor="t">
            <a:spAutoFit/>
          </a:bodyPr>
          <a:lstStyle/>
          <a:p>
            <a:r>
              <a:rPr lang="zh-CN" altLang="en-US" sz="1800" dirty="0">
                <a:ea typeface="宋体" panose="02010600030101010101" pitchFamily="2" charset="-122"/>
                <a:sym typeface="+mn-ea"/>
              </a:rPr>
              <a:t>输出断层模型</a:t>
            </a:r>
            <a:endParaRPr lang="en-US" altLang="zh-CN" sz="1800" dirty="0">
              <a:ea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315" y="891540"/>
            <a:ext cx="3757930" cy="339725"/>
          </a:xfrm>
          <a:prstGeom prst="rect">
            <a:avLst/>
          </a:prstGeom>
          <a:noFill/>
        </p:spPr>
        <p:txBody>
          <a:bodyPr wrap="none" rtlCol="0" anchor="t">
            <a:spAutoFit/>
          </a:bodyPr>
          <a:lstStyle/>
          <a:p>
            <a:r>
              <a:rPr lang="en-US" altLang="zh-CN" sz="1800" dirty="0">
                <a:ea typeface="宋体" panose="02010600030101010101" pitchFamily="2" charset="-122"/>
                <a:sym typeface="+mn-ea"/>
              </a:rPr>
              <a:t>3</a:t>
            </a:r>
            <a:r>
              <a:rPr lang="zh-CN" altLang="en-US" sz="1800" dirty="0">
                <a:ea typeface="宋体" panose="02010600030101010101" pitchFamily="2" charset="-122"/>
                <a:sym typeface="+mn-ea"/>
              </a:rPr>
              <a:t>、使用断层模型进行断层约束层析</a:t>
            </a:r>
            <a:endParaRPr lang="zh-CN" altLang="en-US" sz="1800" dirty="0">
              <a:ea typeface="宋体" panose="02010600030101010101" pitchFamily="2" charset="-122"/>
              <a:sym typeface="+mn-ea"/>
            </a:endParaRPr>
          </a:p>
        </p:txBody>
      </p:sp>
      <p:pic>
        <p:nvPicPr>
          <p:cNvPr id="5" name="图片 6" descr="初始速度"/>
          <p:cNvPicPr>
            <a:picLocks noChangeAspect="1"/>
          </p:cNvPicPr>
          <p:nvPr/>
        </p:nvPicPr>
        <p:blipFill>
          <a:blip r:embed="rId1"/>
          <a:stretch>
            <a:fillRect/>
          </a:stretch>
        </p:blipFill>
        <p:spPr>
          <a:xfrm>
            <a:off x="185420" y="1478280"/>
            <a:ext cx="4293235" cy="2657475"/>
          </a:xfrm>
          <a:prstGeom prst="rect">
            <a:avLst/>
          </a:prstGeom>
        </p:spPr>
      </p:pic>
      <p:pic>
        <p:nvPicPr>
          <p:cNvPr id="7" name="图片 7" descr="当前速度"/>
          <p:cNvPicPr>
            <a:picLocks noChangeAspect="1"/>
          </p:cNvPicPr>
          <p:nvPr/>
        </p:nvPicPr>
        <p:blipFill>
          <a:blip r:embed="rId2"/>
          <a:stretch>
            <a:fillRect/>
          </a:stretch>
        </p:blipFill>
        <p:spPr>
          <a:xfrm>
            <a:off x="4478655" y="1478280"/>
            <a:ext cx="4298315" cy="2657475"/>
          </a:xfrm>
          <a:prstGeom prst="rect">
            <a:avLst/>
          </a:prstGeom>
        </p:spPr>
      </p:pic>
      <p:pic>
        <p:nvPicPr>
          <p:cNvPr id="8" name="图片 8" descr="速度差"/>
          <p:cNvPicPr>
            <a:picLocks noChangeAspect="1"/>
          </p:cNvPicPr>
          <p:nvPr/>
        </p:nvPicPr>
        <p:blipFill>
          <a:blip r:embed="rId3" cstate="print"/>
          <a:stretch>
            <a:fillRect/>
          </a:stretch>
        </p:blipFill>
        <p:spPr>
          <a:xfrm>
            <a:off x="2570480" y="4135755"/>
            <a:ext cx="4003040" cy="2479675"/>
          </a:xfrm>
          <a:prstGeom prst="rect">
            <a:avLst/>
          </a:prstGeom>
        </p:spPr>
      </p:pic>
      <p:sp>
        <p:nvSpPr>
          <p:cNvPr id="9" name="文本框 8"/>
          <p:cNvSpPr txBox="1"/>
          <p:nvPr/>
        </p:nvSpPr>
        <p:spPr bwMode="auto">
          <a:xfrm>
            <a:off x="1540510" y="1564640"/>
            <a:ext cx="1584000" cy="360000"/>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lstStyle/>
          <a:p>
            <a:pPr lvl="0" algn="ctr">
              <a:buClrTx/>
              <a:buSzTx/>
              <a:buFontTx/>
            </a:pPr>
            <a:r>
              <a:rPr lang="zh-CN" altLang="en-US" sz="1800">
                <a:ln w="10160">
                  <a:noFill/>
                  <a:prstDash val="solid"/>
                </a:ln>
                <a:solidFill>
                  <a:schemeClr val="tx1"/>
                </a:solidFill>
                <a:effectLst>
                  <a:outerShdw blurRad="38100" dist="22860" dir="5400000" algn="tl" rotWithShape="0">
                    <a:srgbClr val="000000">
                      <a:alpha val="30000"/>
                    </a:srgbClr>
                  </a:outerShdw>
                </a:effectLst>
                <a:sym typeface="+mn-ea"/>
              </a:rPr>
              <a:t>初始速度</a:t>
            </a:r>
            <a:endParaRPr lang="zh-CN" altLang="en-US" sz="1800">
              <a:ln w="10160">
                <a:noFill/>
                <a:prstDash val="solid"/>
              </a:ln>
              <a:solidFill>
                <a:schemeClr val="tx1"/>
              </a:solidFill>
              <a:effectLst>
                <a:outerShdw blurRad="38100" dist="22860" dir="5400000" algn="tl" rotWithShape="0">
                  <a:srgbClr val="000000">
                    <a:alpha val="30000"/>
                  </a:srgbClr>
                </a:outerShdw>
              </a:effectLst>
              <a:sym typeface="+mn-ea"/>
            </a:endParaRPr>
          </a:p>
        </p:txBody>
      </p:sp>
      <p:sp>
        <p:nvSpPr>
          <p:cNvPr id="10" name="文本框 9"/>
          <p:cNvSpPr txBox="1"/>
          <p:nvPr/>
        </p:nvSpPr>
        <p:spPr bwMode="auto">
          <a:xfrm>
            <a:off x="5835650" y="1574778"/>
            <a:ext cx="1584000" cy="339725"/>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lstStyle/>
          <a:p>
            <a:pPr lvl="0" algn="ctr">
              <a:buClrTx/>
              <a:buSzTx/>
              <a:buFontTx/>
            </a:pPr>
            <a:r>
              <a:rPr lang="zh-CN" altLang="en-US" sz="1800">
                <a:ln w="10160">
                  <a:noFill/>
                  <a:prstDash val="solid"/>
                </a:ln>
                <a:solidFill>
                  <a:schemeClr val="tx1"/>
                </a:solidFill>
                <a:effectLst>
                  <a:outerShdw blurRad="38100" dist="22860" dir="5400000" algn="tl" rotWithShape="0">
                    <a:srgbClr val="000000">
                      <a:alpha val="30000"/>
                    </a:srgbClr>
                  </a:outerShdw>
                </a:effectLst>
                <a:sym typeface="+mn-ea"/>
              </a:rPr>
              <a:t>断控层析速度</a:t>
            </a:r>
            <a:endParaRPr lang="zh-CN" altLang="en-US" sz="1800">
              <a:ln w="10160">
                <a:solidFill>
                  <a:schemeClr val="accent5"/>
                </a:solidFill>
                <a:prstDash val="solid"/>
              </a:ln>
              <a:solidFill>
                <a:schemeClr val="accent1"/>
              </a:solidFill>
              <a:effectLst>
                <a:outerShdw blurRad="38100" dist="22860" dir="5400000" algn="tl" rotWithShape="0">
                  <a:srgbClr val="000000">
                    <a:alpha val="30000"/>
                  </a:srgbClr>
                </a:outerShdw>
              </a:effectLst>
              <a:sym typeface="+mn-ea"/>
            </a:endParaRPr>
          </a:p>
        </p:txBody>
      </p:sp>
      <p:sp>
        <p:nvSpPr>
          <p:cNvPr id="11" name="文本框 10"/>
          <p:cNvSpPr txBox="1"/>
          <p:nvPr/>
        </p:nvSpPr>
        <p:spPr bwMode="auto">
          <a:xfrm>
            <a:off x="3780155" y="6193767"/>
            <a:ext cx="1584000" cy="339725"/>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lstStyle/>
          <a:p>
            <a:pPr lvl="0" algn="ctr">
              <a:buClrTx/>
              <a:buSzTx/>
              <a:buFontTx/>
            </a:pPr>
            <a:r>
              <a:rPr lang="zh-CN" altLang="en-US" sz="1800">
                <a:ln w="10160">
                  <a:noFill/>
                  <a:prstDash val="solid"/>
                </a:ln>
                <a:solidFill>
                  <a:schemeClr val="tx1"/>
                </a:solidFill>
                <a:effectLst>
                  <a:outerShdw blurRad="38100" dist="22860" dir="5400000" algn="tl" rotWithShape="0">
                    <a:srgbClr val="000000">
                      <a:alpha val="30000"/>
                    </a:srgbClr>
                  </a:outerShdw>
                </a:effectLst>
                <a:sym typeface="+mn-ea"/>
              </a:rPr>
              <a:t>速度改变量</a:t>
            </a:r>
            <a:endParaRPr lang="zh-CN" altLang="en-US" sz="1800">
              <a:ln w="10160">
                <a:solidFill>
                  <a:schemeClr val="accent5"/>
                </a:solidFill>
                <a:prstDash val="solid"/>
              </a:ln>
              <a:solidFill>
                <a:schemeClr val="accent1"/>
              </a:solidFill>
              <a:effectLst>
                <a:outerShdw blurRad="38100" dist="22860" dir="5400000" algn="tl" rotWithShape="0">
                  <a:srgbClr val="000000">
                    <a:alpha val="30000"/>
                  </a:srgbClr>
                </a:outerShdw>
              </a:effectLst>
              <a:sym typeface="+mn-ea"/>
            </a:endParaRPr>
          </a:p>
        </p:txBody>
      </p:sp>
      <p:sp>
        <p:nvSpPr>
          <p:cNvPr id="3"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315" y="891540"/>
            <a:ext cx="1918970" cy="339725"/>
          </a:xfrm>
          <a:prstGeom prst="rect">
            <a:avLst/>
          </a:prstGeom>
          <a:noFill/>
        </p:spPr>
        <p:txBody>
          <a:bodyPr wrap="none" rtlCol="0" anchor="t">
            <a:spAutoFit/>
          </a:bodyPr>
          <a:lstStyle/>
          <a:p>
            <a:r>
              <a:rPr lang="en-US" altLang="zh-CN" dirty="0">
                <a:ea typeface="宋体" panose="02010600030101010101" pitchFamily="2" charset="-122"/>
                <a:sym typeface="+mn-ea"/>
              </a:rPr>
              <a:t>4</a:t>
            </a:r>
            <a:r>
              <a:rPr lang="zh-CN" altLang="en-US" dirty="0">
                <a:ea typeface="宋体" panose="02010600030101010101" pitchFamily="2" charset="-122"/>
                <a:sym typeface="+mn-ea"/>
              </a:rPr>
              <a:t>、偏移效果对比</a:t>
            </a:r>
            <a:endParaRPr lang="zh-CN" altLang="en-US"/>
          </a:p>
        </p:txBody>
      </p:sp>
      <p:sp>
        <p:nvSpPr>
          <p:cNvPr id="10" name="文本框 9"/>
          <p:cNvSpPr txBox="1"/>
          <p:nvPr/>
        </p:nvSpPr>
        <p:spPr>
          <a:xfrm>
            <a:off x="1812290" y="6169343"/>
            <a:ext cx="1331595" cy="339725"/>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lstStyle/>
          <a:p>
            <a:pPr lvl="0" algn="ctr">
              <a:buClrTx/>
              <a:buSzTx/>
              <a:buFontTx/>
            </a:pPr>
            <a:r>
              <a:rPr lang="zh-CN" altLang="en-US" sz="1800">
                <a:ln w="10160">
                  <a:noFill/>
                  <a:prstDash val="solid"/>
                </a:ln>
                <a:solidFill>
                  <a:schemeClr val="tx1"/>
                </a:solidFill>
                <a:effectLst>
                  <a:outerShdw blurRad="38100" dist="22860" dir="5400000" algn="tl" rotWithShape="0">
                    <a:srgbClr val="000000">
                      <a:alpha val="30000"/>
                    </a:srgbClr>
                  </a:outerShdw>
                </a:effectLst>
                <a:sym typeface="+mn-ea"/>
              </a:rPr>
              <a:t>初始偏移</a:t>
            </a:r>
            <a:endParaRPr lang="zh-CN" altLang="en-US">
              <a:ln w="10160">
                <a:solidFill>
                  <a:schemeClr val="accent5"/>
                </a:solidFill>
                <a:prstDash val="solid"/>
              </a:ln>
              <a:solidFill>
                <a:schemeClr val="accent1"/>
              </a:solidFill>
              <a:effectLst>
                <a:outerShdw blurRad="38100" dist="22860" dir="5400000" algn="tl" rotWithShape="0">
                  <a:srgbClr val="000000">
                    <a:alpha val="30000"/>
                  </a:srgbClr>
                </a:outerShdw>
              </a:effectLst>
              <a:sym typeface="+mn-ea"/>
            </a:endParaRPr>
          </a:p>
        </p:txBody>
      </p:sp>
      <p:sp>
        <p:nvSpPr>
          <p:cNvPr id="11" name="文本框 10"/>
          <p:cNvSpPr txBox="1"/>
          <p:nvPr/>
        </p:nvSpPr>
        <p:spPr>
          <a:xfrm>
            <a:off x="5948045" y="6162993"/>
            <a:ext cx="1565275" cy="339725"/>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lstStyle/>
          <a:p>
            <a:pPr lvl="0" algn="ctr">
              <a:buClrTx/>
              <a:buSzTx/>
              <a:buFontTx/>
            </a:pPr>
            <a:r>
              <a:rPr lang="zh-CN" altLang="en-US" sz="1800">
                <a:ln w="10160">
                  <a:noFill/>
                  <a:prstDash val="solid"/>
                </a:ln>
                <a:solidFill>
                  <a:schemeClr val="tx1"/>
                </a:solidFill>
                <a:effectLst>
                  <a:outerShdw blurRad="38100" dist="22860" dir="5400000" algn="tl" rotWithShape="0">
                    <a:srgbClr val="000000">
                      <a:alpha val="30000"/>
                    </a:srgbClr>
                  </a:outerShdw>
                </a:effectLst>
                <a:sym typeface="+mn-ea"/>
              </a:rPr>
              <a:t>断控层析偏移</a:t>
            </a:r>
            <a:endParaRPr lang="zh-CN" altLang="en-US">
              <a:ln w="10160">
                <a:solidFill>
                  <a:schemeClr val="accent5"/>
                </a:solidFill>
                <a:prstDash val="solid"/>
              </a:ln>
              <a:solidFill>
                <a:schemeClr val="accent1"/>
              </a:solidFill>
              <a:effectLst>
                <a:outerShdw blurRad="38100" dist="22860" dir="5400000" algn="tl" rotWithShape="0">
                  <a:srgbClr val="000000">
                    <a:alpha val="30000"/>
                  </a:srgbClr>
                </a:outerShdw>
              </a:effectLst>
              <a:sym typeface="+mn-ea"/>
            </a:endParaRPr>
          </a:p>
        </p:txBody>
      </p:sp>
      <p:pic>
        <p:nvPicPr>
          <p:cNvPr id="6" name="图片 5" descr="960-11"/>
          <p:cNvPicPr/>
          <p:nvPr/>
        </p:nvPicPr>
        <p:blipFill>
          <a:blip r:embed="rId1"/>
          <a:stretch>
            <a:fillRect/>
          </a:stretch>
        </p:blipFill>
        <p:spPr>
          <a:xfrm>
            <a:off x="10800" y="1994400"/>
            <a:ext cx="4680000" cy="4086000"/>
          </a:xfrm>
          <a:prstGeom prst="rect">
            <a:avLst/>
          </a:prstGeom>
        </p:spPr>
      </p:pic>
      <p:pic>
        <p:nvPicPr>
          <p:cNvPr id="5" name="图片 4" descr="960-12"/>
          <p:cNvPicPr/>
          <p:nvPr/>
        </p:nvPicPr>
        <p:blipFill>
          <a:blip r:embed="rId2"/>
          <a:stretch>
            <a:fillRect/>
          </a:stretch>
        </p:blipFill>
        <p:spPr>
          <a:xfrm>
            <a:off x="4465955" y="1997710"/>
            <a:ext cx="4680000" cy="4086000"/>
          </a:xfrm>
          <a:prstGeom prst="rect">
            <a:avLst/>
          </a:prstGeom>
        </p:spPr>
      </p:pic>
      <p:sp>
        <p:nvSpPr>
          <p:cNvPr id="3"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16000" y="1008000"/>
            <a:ext cx="8641080" cy="5400000"/>
            <a:chOff x="393" y="1554"/>
            <a:chExt cx="13608" cy="7453"/>
          </a:xfrm>
        </p:grpSpPr>
        <p:pic>
          <p:nvPicPr>
            <p:cNvPr id="5" name="图片 4" descr="48"/>
            <p:cNvPicPr>
              <a:picLocks noChangeAspect="1"/>
            </p:cNvPicPr>
            <p:nvPr/>
          </p:nvPicPr>
          <p:blipFill>
            <a:blip r:embed="rId1"/>
            <a:stretch>
              <a:fillRect/>
            </a:stretch>
          </p:blipFill>
          <p:spPr>
            <a:xfrm>
              <a:off x="10599" y="1563"/>
              <a:ext cx="3402" cy="7444"/>
            </a:xfrm>
            <a:prstGeom prst="rect">
              <a:avLst/>
            </a:prstGeom>
          </p:spPr>
        </p:pic>
        <p:pic>
          <p:nvPicPr>
            <p:cNvPr id="6" name="图片 5" descr="45"/>
            <p:cNvPicPr>
              <a:picLocks noChangeAspect="1"/>
            </p:cNvPicPr>
            <p:nvPr/>
          </p:nvPicPr>
          <p:blipFill>
            <a:blip r:embed="rId2"/>
            <a:stretch>
              <a:fillRect/>
            </a:stretch>
          </p:blipFill>
          <p:spPr>
            <a:xfrm>
              <a:off x="393" y="1554"/>
              <a:ext cx="3402" cy="7444"/>
            </a:xfrm>
            <a:prstGeom prst="rect">
              <a:avLst/>
            </a:prstGeom>
          </p:spPr>
        </p:pic>
        <p:pic>
          <p:nvPicPr>
            <p:cNvPr id="7" name="图片 6" descr="46"/>
            <p:cNvPicPr>
              <a:picLocks noChangeAspect="1"/>
            </p:cNvPicPr>
            <p:nvPr/>
          </p:nvPicPr>
          <p:blipFill>
            <a:blip r:embed="rId3"/>
            <a:stretch>
              <a:fillRect/>
            </a:stretch>
          </p:blipFill>
          <p:spPr>
            <a:xfrm>
              <a:off x="3795" y="1563"/>
              <a:ext cx="3402" cy="7435"/>
            </a:xfrm>
            <a:prstGeom prst="rect">
              <a:avLst/>
            </a:prstGeom>
          </p:spPr>
        </p:pic>
        <p:pic>
          <p:nvPicPr>
            <p:cNvPr id="8" name="图片 7" descr="47"/>
            <p:cNvPicPr>
              <a:picLocks noChangeAspect="1"/>
            </p:cNvPicPr>
            <p:nvPr/>
          </p:nvPicPr>
          <p:blipFill>
            <a:blip r:embed="rId4"/>
            <a:stretch>
              <a:fillRect/>
            </a:stretch>
          </p:blipFill>
          <p:spPr>
            <a:xfrm>
              <a:off x="7197" y="1563"/>
              <a:ext cx="3402" cy="7444"/>
            </a:xfrm>
            <a:prstGeom prst="rect">
              <a:avLst/>
            </a:prstGeom>
          </p:spPr>
        </p:pic>
      </p:grpSp>
      <p:pic>
        <p:nvPicPr>
          <p:cNvPr id="13" name="图片 12" descr="6000"/>
          <p:cNvPicPr>
            <a:picLocks noChangeAspect="1"/>
          </p:cNvPicPr>
          <p:nvPr/>
        </p:nvPicPr>
        <p:blipFill>
          <a:blip r:embed="rId5"/>
          <a:stretch>
            <a:fillRect/>
          </a:stretch>
        </p:blipFill>
        <p:spPr>
          <a:xfrm>
            <a:off x="8648700" y="1080770"/>
            <a:ext cx="447675" cy="5398770"/>
          </a:xfrm>
          <a:prstGeom prst="rect">
            <a:avLst/>
          </a:prstGeom>
        </p:spPr>
      </p:pic>
      <p:sp>
        <p:nvSpPr>
          <p:cNvPr id="2" name="文本框 1"/>
          <p:cNvSpPr txBox="1"/>
          <p:nvPr/>
        </p:nvSpPr>
        <p:spPr>
          <a:xfrm>
            <a:off x="3025775" y="6454140"/>
            <a:ext cx="3091815" cy="3397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threePt" dir="t"/>
            </a:scene3d>
          </a:bodyPr>
          <a:p>
            <a:pPr algn="ctr"/>
            <a:r>
              <a:rPr lang="zh-CN" altLang="en-US" sz="1800">
                <a:ln w="10160">
                  <a:noFill/>
                  <a:prstDash val="solid"/>
                </a:ln>
                <a:solidFill>
                  <a:schemeClr val="tx1"/>
                </a:solidFill>
                <a:effectLst>
                  <a:outerShdw blurRad="38100" dist="22860" dir="5400000" algn="tl" rotWithShape="0">
                    <a:srgbClr val="000000">
                      <a:alpha val="30000"/>
                    </a:srgbClr>
                  </a:outerShdw>
                </a:effectLst>
              </a:rPr>
              <a:t>断控层析道集</a:t>
            </a:r>
            <a:endParaRPr lang="zh-CN" altLang="en-US">
              <a:ln w="10160">
                <a:solidFill>
                  <a:schemeClr val="accent5"/>
                </a:solidFill>
                <a:prstDash val="solid"/>
              </a:ln>
              <a:solidFill>
                <a:schemeClr val="accent1"/>
              </a:solidFill>
              <a:effectLst>
                <a:outerShdw blurRad="38100" dist="22860" dir="5400000" algn="tl" rotWithShape="0">
                  <a:srgbClr val="000000">
                    <a:alpha val="30000"/>
                  </a:srgbClr>
                </a:outerShdw>
              </a:effectLst>
            </a:endParaRPr>
          </a:p>
        </p:txBody>
      </p:sp>
      <p:sp>
        <p:nvSpPr>
          <p:cNvPr id="3"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a:solidFill>
                  <a:srgbClr val="FF0000"/>
                </a:solidFill>
                <a:latin typeface="微软雅黑" panose="020B0503020204020204" charset="-122"/>
                <a:ea typeface="微软雅黑" panose="020B0503020204020204" charset="-122"/>
                <a:sym typeface="Arial" panose="020B0604020202020204" pitchFamily="34" charset="0"/>
              </a:rPr>
              <a:t>1</a:t>
            </a: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 </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断层约束层析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5445" y="910590"/>
            <a:ext cx="8229600" cy="4525963"/>
          </a:xfrm>
        </p:spPr>
        <p:txBody>
          <a:bodyPr/>
          <a:lstStyle/>
          <a:p>
            <a:pPr marL="0" indent="0">
              <a:buNone/>
            </a:pPr>
            <a:r>
              <a:rPr lang="zh-CN" altLang="en-US" sz="3200" kern="1200" dirty="0">
                <a:latin typeface="Arial" panose="020B0604020202020204" pitchFamily="34" charset="0"/>
                <a:ea typeface="黑体" panose="02010609060101010101" pitchFamily="49" charset="-122"/>
              </a:rPr>
              <a:t>一、技术背景</a:t>
            </a:r>
            <a:r>
              <a:rPr lang="zh-CN" altLang="en-US" dirty="0"/>
              <a:t>：</a:t>
            </a:r>
            <a:endParaRPr lang="zh-CN" altLang="en-US" dirty="0"/>
          </a:p>
          <a:p>
            <a:pPr marL="0" indent="0">
              <a:buNone/>
            </a:pPr>
            <a:endParaRPr lang="zh-CN" altLang="en-US" dirty="0"/>
          </a:p>
          <a:p>
            <a:pPr marL="0" indent="0">
              <a:buNone/>
            </a:pPr>
            <a:r>
              <a:rPr lang="zh-CN" altLang="en-US" dirty="0"/>
              <a:t>       传统网格层析使用的</a:t>
            </a:r>
            <a:r>
              <a:rPr lang="en-US" altLang="zh-CN" dirty="0"/>
              <a:t>CIP</a:t>
            </a:r>
            <a:r>
              <a:rPr lang="zh-CN" altLang="en-US" dirty="0"/>
              <a:t>道集，将来自</a:t>
            </a:r>
            <a:r>
              <a:rPr lang="zh-CN" altLang="en-US" dirty="0">
                <a:solidFill>
                  <a:srgbClr val="FF0000"/>
                </a:solidFill>
              </a:rPr>
              <a:t>所有方位角</a:t>
            </a:r>
            <a:r>
              <a:rPr lang="zh-CN" altLang="en-US" dirty="0"/>
              <a:t>的能量都叠加在一起。带来的问题：</a:t>
            </a:r>
            <a:endParaRPr lang="zh-CN" altLang="en-US" dirty="0"/>
          </a:p>
          <a:p>
            <a:pPr marL="0" indent="0">
              <a:buNone/>
            </a:pPr>
            <a:r>
              <a:rPr lang="zh-CN" altLang="en-US" dirty="0"/>
              <a:t>       </a:t>
            </a:r>
            <a:endParaRPr lang="zh-CN" altLang="en-US" dirty="0"/>
          </a:p>
          <a:p>
            <a:pPr marL="0" indent="0">
              <a:buNone/>
            </a:pPr>
            <a:r>
              <a:rPr lang="zh-CN" altLang="en-US" dirty="0"/>
              <a:t>       1、无法区分来自不同方位的能量对道集上同相轴的贡献大小。</a:t>
            </a:r>
            <a:endParaRPr lang="zh-CN" altLang="en-US" dirty="0"/>
          </a:p>
          <a:p>
            <a:pPr marL="0" indent="0">
              <a:buNone/>
            </a:pPr>
            <a:r>
              <a:rPr lang="zh-CN" altLang="en-US" dirty="0"/>
              <a:t>       2、无法准确判断出反演出的速度更新量放置于哪个方位？</a:t>
            </a:r>
            <a:endParaRPr lang="zh-CN" altLang="en-US" dirty="0"/>
          </a:p>
        </p:txBody>
      </p:sp>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2. OVT</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pic>
        <p:nvPicPr>
          <p:cNvPr id="6" name="图片 5"/>
          <p:cNvPicPr>
            <a:picLocks noChangeAspect="1"/>
          </p:cNvPicPr>
          <p:nvPr>
            <p:custDataLst>
              <p:tags r:id="rId1"/>
            </p:custDataLst>
          </p:nvPr>
        </p:nvPicPr>
        <p:blipFill>
          <a:blip r:embed="rId2"/>
          <a:stretch>
            <a:fillRect/>
          </a:stretch>
        </p:blipFill>
        <p:spPr>
          <a:xfrm>
            <a:off x="899091" y="3788794"/>
            <a:ext cx="3995936" cy="2640172"/>
          </a:xfrm>
          <a:prstGeom prst="rect">
            <a:avLst/>
          </a:prstGeom>
        </p:spPr>
      </p:pic>
      <p:sp>
        <p:nvSpPr>
          <p:cNvPr id="15" name="右箭头 14"/>
          <p:cNvSpPr/>
          <p:nvPr/>
        </p:nvSpPr>
        <p:spPr>
          <a:xfrm rot="20340000">
            <a:off x="4478655" y="4712970"/>
            <a:ext cx="1635760" cy="128905"/>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7" name="椭圆 6"/>
          <p:cNvSpPr/>
          <p:nvPr/>
        </p:nvSpPr>
        <p:spPr>
          <a:xfrm>
            <a:off x="3995420" y="5013325"/>
            <a:ext cx="575945" cy="360045"/>
          </a:xfrm>
          <a:prstGeom prst="ellipse">
            <a:avLst/>
          </a:prstGeom>
          <a:noFill/>
          <a:ln w="28575" cap="flat" cmpd="sng" algn="ctr">
            <a:solidFill>
              <a:srgbClr val="FF0000"/>
            </a:solidFill>
            <a:prstDash val="solid"/>
            <a:round/>
            <a:headEnd type="none" w="med" len="med"/>
            <a:tailEnd type="triangle" w="med" len="med"/>
          </a:ln>
        </p:spPr>
        <p:txBody>
          <a:bodyPr vert="horz" wrap="square" lIns="90000" tIns="46800" rIns="90000" bIns="46800" numCol="1" anchor="t" anchorCtr="0" compatLnSpc="1">
            <a:spAutoFit/>
          </a:bodyPr>
          <a:p>
            <a:pPr marL="0" marR="0" indent="0" algn="ctr" defTabSz="914400" rtl="0" eaLnBrk="1" fontAlgn="base" latinLnBrk="0" hangingPunct="1">
              <a:lnSpc>
                <a:spcPct val="90000"/>
              </a:lnSpc>
              <a:spcBef>
                <a:spcPct val="5000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文本框 7"/>
          <p:cNvSpPr txBox="1"/>
          <p:nvPr/>
        </p:nvSpPr>
        <p:spPr>
          <a:xfrm>
            <a:off x="6036310" y="3784600"/>
            <a:ext cx="1936115" cy="1288415"/>
          </a:xfrm>
          <a:prstGeom prst="rect">
            <a:avLst/>
          </a:prstGeom>
          <a:noFill/>
        </p:spPr>
        <p:txBody>
          <a:bodyPr wrap="square" rtlCol="0">
            <a:noAutofit/>
          </a:bodyPr>
          <a:p>
            <a:r>
              <a:rPr lang="zh-CN" altLang="en-US">
                <a:solidFill>
                  <a:srgbClr val="FF0000"/>
                </a:solidFill>
              </a:rPr>
              <a:t>能量来自哪个方位？</a:t>
            </a:r>
            <a:endParaRPr lang="zh-CN" altLang="en-US">
              <a:solidFill>
                <a:srgbClr val="FF0000"/>
              </a:solidFill>
            </a:endParaRPr>
          </a:p>
          <a:p>
            <a:r>
              <a:rPr lang="zh-CN" altLang="en-US">
                <a:solidFill>
                  <a:srgbClr val="FF0000"/>
                </a:solidFill>
              </a:rPr>
              <a:t>更新量反演到那个方位？</a:t>
            </a:r>
            <a:endParaRPr lang="zh-CN" altLang="en-US">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a:spLocks noChangeArrowheads="1"/>
          </p:cNvSpPr>
          <p:nvPr/>
        </p:nvSpPr>
        <p:spPr bwMode="auto">
          <a:xfrm>
            <a:off x="571500" y="767398"/>
            <a:ext cx="7858125" cy="1562735"/>
          </a:xfrm>
          <a:prstGeom prst="rect">
            <a:avLst/>
          </a:prstGeom>
          <a:noFill/>
          <a:ln w="9525">
            <a:noFill/>
            <a:miter lim="800000"/>
          </a:ln>
        </p:spPr>
        <p:txBody>
          <a:bodyPr lIns="90000" tIns="46800" rIns="90000" bIns="46800">
            <a:spAutoFit/>
          </a:bodyPr>
          <a:lstStyle/>
          <a:p>
            <a:pPr marR="0" defTabSz="914400" eaLnBrk="1" hangingPunct="1">
              <a:lnSpc>
                <a:spcPct val="110000"/>
              </a:lnSpc>
              <a:spcBef>
                <a:spcPct val="50000"/>
              </a:spcBef>
              <a:buClrTx/>
              <a:buSzTx/>
              <a:buFontTx/>
              <a:buNone/>
              <a:defRPr/>
            </a:pPr>
            <a:r>
              <a:rPr kumimoji="0" lang="zh-CN" altLang="en-US" sz="28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二、解决方案：</a:t>
            </a:r>
            <a:endParaRPr kumimoji="0" lang="en-US" altLang="zh-CN" sz="28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endParaRPr>
          </a:p>
          <a:p>
            <a:pPr marR="0" defTabSz="914400" eaLnBrk="1" hangingPunct="1">
              <a:lnSpc>
                <a:spcPct val="110000"/>
              </a:lnSpc>
              <a:spcBef>
                <a:spcPct val="50000"/>
              </a:spcBef>
              <a:buClrTx/>
              <a:buSzTx/>
              <a:buFontTx/>
              <a:buNone/>
              <a:defRPr/>
            </a:pPr>
            <a:r>
              <a:rPr kumimoji="0" lang="en-US" altLang="zh-CN" sz="24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    </a:t>
            </a:r>
            <a:r>
              <a:rPr kumimoji="0" lang="en-US" altLang="zh-CN" sz="2400"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OVT</a:t>
            </a:r>
            <a:r>
              <a:rPr kumimoji="0" lang="zh-CN" altLang="en-US" sz="2400"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偏移道集保留了成像道集中炮检点之间的方位角信息，使得我们在道集上能够区分各道能量的来源。</a:t>
            </a:r>
            <a:endParaRPr kumimoji="0" lang="zh-CN" altLang="en-US" sz="2400"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endParaRPr>
          </a:p>
        </p:txBody>
      </p:sp>
      <p:pic>
        <p:nvPicPr>
          <p:cNvPr id="3076" name="Picture 1"/>
          <p:cNvPicPr>
            <a:picLocks noChangeAspect="1"/>
          </p:cNvPicPr>
          <p:nvPr/>
        </p:nvPicPr>
        <p:blipFill>
          <a:blip r:embed="rId1"/>
          <a:stretch>
            <a:fillRect/>
          </a:stretch>
        </p:blipFill>
        <p:spPr>
          <a:xfrm>
            <a:off x="1285875" y="2686685"/>
            <a:ext cx="6429375" cy="3427413"/>
          </a:xfrm>
          <a:prstGeom prst="rect">
            <a:avLst/>
          </a:prstGeom>
          <a:noFill/>
          <a:ln w="9525">
            <a:noFill/>
          </a:ln>
        </p:spPr>
      </p:pic>
      <p:sp>
        <p:nvSpPr>
          <p:cNvPr id="6" name="Text Box 3"/>
          <p:cNvSpPr txBox="1">
            <a:spLocks noChangeArrowheads="1"/>
          </p:cNvSpPr>
          <p:nvPr/>
        </p:nvSpPr>
        <p:spPr bwMode="auto">
          <a:xfrm>
            <a:off x="1143000" y="6072188"/>
            <a:ext cx="6929438" cy="398463"/>
          </a:xfrm>
          <a:prstGeom prst="rect">
            <a:avLst/>
          </a:prstGeom>
          <a:noFill/>
          <a:ln w="9525">
            <a:noFill/>
            <a:miter lim="800000"/>
          </a:ln>
        </p:spPr>
        <p:txBody>
          <a:bodyPr lIns="90000" tIns="46800" rIns="90000" bIns="46800">
            <a:spAutoFit/>
          </a:bodyPr>
          <a:lstStyle/>
          <a:p>
            <a:pPr marR="0" algn="ctr" defTabSz="914400" eaLnBrk="1" hangingPunct="1">
              <a:lnSpc>
                <a:spcPct val="110000"/>
              </a:lnSpc>
              <a:spcBef>
                <a:spcPct val="50000"/>
              </a:spcBef>
              <a:buClrTx/>
              <a:buSzTx/>
              <a:buFontTx/>
              <a:buNone/>
              <a:defRPr/>
            </a:pPr>
            <a:r>
              <a:rPr kumimoji="0" lang="zh-CN" altLang="en-US" sz="18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左：全方位数据玫瑰图   右：十字排列</a:t>
            </a:r>
            <a:r>
              <a:rPr kumimoji="0" lang="en-US" altLang="zh-CN" sz="18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OVT</a:t>
            </a:r>
            <a:r>
              <a:rPr kumimoji="0" lang="zh-CN" altLang="en-US" sz="18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rPr>
              <a:t>划分</a:t>
            </a:r>
            <a:endParaRPr kumimoji="0" lang="zh-CN" altLang="en-US" sz="1800" b="1" kern="1200" cap="none" spc="0" normalizeH="0" baseline="0" noProof="0" dirty="0">
              <a:solidFill>
                <a:schemeClr val="bg2">
                  <a:lumMod val="10000"/>
                </a:schemeClr>
              </a:solidFill>
              <a:latin typeface="黑体" panose="02010609060101010101" pitchFamily="49" charset="-122"/>
              <a:ea typeface="黑体" panose="02010609060101010101" pitchFamily="49" charset="-122"/>
              <a:cs typeface="+mn-cs"/>
            </a:endParaRPr>
          </a:p>
        </p:txBody>
      </p:sp>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2. OVT</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5"/>
          <p:cNvSpPr/>
          <p:nvPr/>
        </p:nvSpPr>
        <p:spPr>
          <a:xfrm>
            <a:off x="428625" y="929005"/>
            <a:ext cx="5652770" cy="865505"/>
          </a:xfrm>
          <a:prstGeom prst="rect">
            <a:avLst/>
          </a:prstGeom>
          <a:noFill/>
          <a:ln w="9525">
            <a:noFill/>
          </a:ln>
        </p:spPr>
        <p:txBody>
          <a:bodyPr wrap="square">
            <a:spAutoFit/>
          </a:bodyPr>
          <a:p>
            <a:pPr eaLnBrk="1" hangingPunct="1"/>
            <a:r>
              <a:rPr lang="zh-CN" altLang="en-US" sz="2800" noProof="0" dirty="0">
                <a:solidFill>
                  <a:schemeClr val="bg2">
                    <a:lumMod val="10000"/>
                  </a:schemeClr>
                </a:solidFill>
                <a:latin typeface="黑体" panose="02010609060101010101" pitchFamily="49" charset="-122"/>
                <a:ea typeface="黑体" panose="02010609060101010101" pitchFamily="49" charset="-122"/>
                <a:sym typeface="+mn-ea"/>
              </a:rPr>
              <a:t>我们可以</a:t>
            </a:r>
            <a:r>
              <a:rPr lang="zh-CN" sz="2800" noProof="0" dirty="0">
                <a:solidFill>
                  <a:schemeClr val="bg2">
                    <a:lumMod val="10000"/>
                  </a:schemeClr>
                </a:solidFill>
                <a:latin typeface="黑体" panose="02010609060101010101" pitchFamily="49" charset="-122"/>
                <a:ea typeface="黑体" panose="02010609060101010101" pitchFamily="49" charset="-122"/>
                <a:sym typeface="+mn-ea"/>
              </a:rPr>
              <a:t>考虑使用</a:t>
            </a:r>
            <a:r>
              <a:rPr lang="en-US" altLang="zh-CN" sz="2800" noProof="0" dirty="0">
                <a:solidFill>
                  <a:schemeClr val="bg2">
                    <a:lumMod val="10000"/>
                  </a:schemeClr>
                </a:solidFill>
                <a:latin typeface="黑体" panose="02010609060101010101" pitchFamily="49" charset="-122"/>
                <a:ea typeface="黑体" panose="02010609060101010101" pitchFamily="49" charset="-122"/>
                <a:sym typeface="+mn-ea"/>
              </a:rPr>
              <a:t>OVT</a:t>
            </a:r>
            <a:r>
              <a:rPr lang="zh-CN" altLang="en-US" sz="2800" noProof="0" dirty="0">
                <a:solidFill>
                  <a:schemeClr val="bg2">
                    <a:lumMod val="10000"/>
                  </a:schemeClr>
                </a:solidFill>
                <a:latin typeface="黑体" panose="02010609060101010101" pitchFamily="49" charset="-122"/>
                <a:ea typeface="黑体" panose="02010609060101010101" pitchFamily="49" charset="-122"/>
                <a:sym typeface="+mn-ea"/>
              </a:rPr>
              <a:t>道集进行层析计算</a:t>
            </a:r>
            <a:endParaRPr lang="en-US" altLang="zh-CN" sz="2800" b="1" dirty="0">
              <a:solidFill>
                <a:srgbClr val="000000"/>
              </a:solidFill>
              <a:latin typeface="黑体" panose="02010609060101010101" pitchFamily="49" charset="-122"/>
              <a:ea typeface="黑体" panose="02010609060101010101" pitchFamily="49" charset="-122"/>
            </a:endParaRPr>
          </a:p>
        </p:txBody>
      </p:sp>
      <p:sp>
        <p:nvSpPr>
          <p:cNvPr id="4099" name="矩形 4"/>
          <p:cNvSpPr>
            <a:spLocks noChangeArrowheads="1"/>
          </p:cNvSpPr>
          <p:nvPr/>
        </p:nvSpPr>
        <p:spPr bwMode="auto">
          <a:xfrm>
            <a:off x="428625" y="1643063"/>
            <a:ext cx="5786438" cy="4246245"/>
          </a:xfrm>
          <a:prstGeom prst="rect">
            <a:avLst/>
          </a:prstGeom>
          <a:noFill/>
          <a:ln w="9525">
            <a:noFill/>
            <a:miter lim="800000"/>
          </a:ln>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1</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、做 </a:t>
            </a: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OVT</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域的叠前深度偏移，得到包含所有方位的</a:t>
            </a: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CIP</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道集；</a:t>
            </a:r>
            <a:endPar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2</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、对生成的</a:t>
            </a: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OVT</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道集按照不同的方位角，分别拾取剩余时差；</a:t>
            </a:r>
            <a:endPar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3</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、根据每个方位的剩余时差各自进行射线追踪建立层析方程组；</a:t>
            </a:r>
            <a:endPar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4</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、将所有方位角的方程组联立在一起统一求解，得到速度模型的更新量；</a:t>
            </a:r>
            <a:endPar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5</a:t>
            </a:r>
            <a:r>
              <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rPr>
              <a:t>、进行下一轮的偏移和速度反演 。</a:t>
            </a:r>
            <a:endParaRPr kumimoji="0" lang="zh-CN" altLang="en-US" sz="2000" b="0" i="0" u="none" strike="noStrike" kern="1200" cap="none" spc="0" normalizeH="0" baseline="0" noProof="0" dirty="0">
              <a:ln>
                <a:noFill/>
              </a:ln>
              <a:solidFill>
                <a:schemeClr val="bg2">
                  <a:lumMod val="10000"/>
                </a:schemeClr>
              </a:solidFill>
              <a:effectLst/>
              <a:uLnTx/>
              <a:uFillTx/>
              <a:latin typeface="黑体" panose="02010609060101010101" pitchFamily="49" charset="-122"/>
              <a:ea typeface="黑体" panose="02010609060101010101" pitchFamily="49" charset="-122"/>
              <a:cs typeface="+mn-cs"/>
            </a:endParaRPr>
          </a:p>
        </p:txBody>
      </p:sp>
      <p:sp>
        <p:nvSpPr>
          <p:cNvPr id="6" name="流程图: 可选过程 5"/>
          <p:cNvSpPr/>
          <p:nvPr/>
        </p:nvSpPr>
        <p:spPr bwMode="auto">
          <a:xfrm>
            <a:off x="6546850" y="1143000"/>
            <a:ext cx="1871663" cy="504825"/>
          </a:xfrm>
          <a:prstGeom prst="flowChartAlternateProcess">
            <a:avLst/>
          </a:prstGeom>
          <a:solidFill>
            <a:schemeClr val="tx1">
              <a:lumMod val="60000"/>
              <a:lumOff val="40000"/>
            </a:schemeClr>
          </a:solidFill>
          <a:ln w="3175" cap="flat" cmpd="sng" algn="ctr">
            <a:noFill/>
            <a:prstDash val="solid"/>
            <a:round/>
            <a:headEnd type="none" w="med" len="med"/>
            <a:tailEnd type="none" w="med" len="med"/>
          </a:ln>
          <a:effectLst/>
        </p:spPr>
        <p:txBody>
          <a:bodyPr lIns="90000" tIns="46800" rIns="90000" bIns="46800"/>
          <a:lstStyle/>
          <a:p>
            <a:pPr marL="0" marR="0" lvl="0" indent="0" algn="ctr" defTabSz="914400" rtl="0" eaLnBrk="1" fontAlgn="base" latinLnBrk="0" hangingPunct="1">
              <a:lnSpc>
                <a:spcPct val="120000"/>
              </a:lnSpc>
              <a:spcBef>
                <a:spcPct val="50000"/>
              </a:spcBef>
              <a:spcAft>
                <a:spcPct val="0"/>
              </a:spcAft>
              <a:buClr>
                <a:srgbClr val="FF0000"/>
              </a:buClr>
              <a:buSzTx/>
              <a:buFont typeface="Wingdings" panose="05000000000000000000" pitchFamily="2" charset="2"/>
              <a:buNone/>
              <a:defRPr/>
            </a:pPr>
            <a:r>
              <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初始速度建模</a:t>
            </a:r>
            <a:endPar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endParaRPr>
          </a:p>
        </p:txBody>
      </p:sp>
      <p:sp>
        <p:nvSpPr>
          <p:cNvPr id="7" name="流程图: 可选过程 6"/>
          <p:cNvSpPr/>
          <p:nvPr/>
        </p:nvSpPr>
        <p:spPr bwMode="auto">
          <a:xfrm>
            <a:off x="6546850" y="1827213"/>
            <a:ext cx="1871663" cy="504825"/>
          </a:xfrm>
          <a:prstGeom prst="flowChartAlternateProcess">
            <a:avLst/>
          </a:prstGeom>
          <a:solidFill>
            <a:schemeClr val="tx1">
              <a:lumMod val="60000"/>
              <a:lumOff val="40000"/>
            </a:schemeClr>
          </a:solidFill>
          <a:ln w="3175" cap="flat" cmpd="sng" algn="ctr">
            <a:noFill/>
            <a:prstDash val="solid"/>
            <a:round/>
            <a:headEnd type="none" w="med" len="med"/>
            <a:tailEnd type="none" w="med" len="med"/>
          </a:ln>
          <a:effectLst/>
        </p:spPr>
        <p:txBody>
          <a:bodyPr lIns="90000" tIns="46800" rIns="90000" bIns="46800"/>
          <a:lstStyle/>
          <a:p>
            <a:pPr marL="0" marR="0" lvl="0" indent="0" algn="ctr" defTabSz="914400" rtl="0" eaLnBrk="1" fontAlgn="base" latinLnBrk="0" hangingPunct="1">
              <a:lnSpc>
                <a:spcPct val="120000"/>
              </a:lnSpc>
              <a:spcBef>
                <a:spcPct val="50000"/>
              </a:spcBef>
              <a:spcAft>
                <a:spcPct val="0"/>
              </a:spcAft>
              <a:buClr>
                <a:srgbClr val="FF0000"/>
              </a:buClr>
              <a:buSzTx/>
              <a:buFont typeface="Wingdings" panose="05000000000000000000" pitchFamily="2" charset="2"/>
              <a:buNone/>
              <a:defRPr/>
            </a:pP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OVT</a:t>
            </a:r>
            <a:r>
              <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域</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PSDM</a:t>
            </a:r>
            <a:endPar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endParaRPr>
          </a:p>
        </p:txBody>
      </p:sp>
      <p:sp>
        <p:nvSpPr>
          <p:cNvPr id="8" name="流程图: 可选过程 7"/>
          <p:cNvSpPr/>
          <p:nvPr/>
        </p:nvSpPr>
        <p:spPr bwMode="auto">
          <a:xfrm>
            <a:off x="6557963" y="2582863"/>
            <a:ext cx="1871663" cy="936625"/>
          </a:xfrm>
          <a:prstGeom prst="flowChartAlternateProcess">
            <a:avLst/>
          </a:prstGeom>
          <a:solidFill>
            <a:schemeClr val="tx1">
              <a:lumMod val="60000"/>
              <a:lumOff val="40000"/>
            </a:schemeClr>
          </a:solidFill>
          <a:ln w="3175" cap="flat" cmpd="sng" algn="ctr">
            <a:noFill/>
            <a:prstDash val="solid"/>
            <a:round/>
            <a:headEnd type="none" w="med" len="med"/>
            <a:tailEnd type="none" w="med" len="med"/>
          </a:ln>
          <a:effectLst/>
        </p:spPr>
        <p:txBody>
          <a:bodyPr lIns="90000" tIns="46800" rIns="90000" bIns="46800"/>
          <a:lstStyle/>
          <a:p>
            <a:pPr marL="0" marR="0" lvl="0" indent="0" algn="ctr" defTabSz="914400" rtl="0" eaLnBrk="1" fontAlgn="base" latinLnBrk="0" hangingPunct="1">
              <a:lnSpc>
                <a:spcPct val="120000"/>
              </a:lnSpc>
              <a:spcBef>
                <a:spcPct val="50000"/>
              </a:spcBef>
              <a:spcAft>
                <a:spcPct val="0"/>
              </a:spcAft>
              <a:buClr>
                <a:srgbClr val="FF0000"/>
              </a:buClr>
              <a:buSzTx/>
              <a:buFont typeface="Wingdings" panose="05000000000000000000" pitchFamily="2" charset="2"/>
              <a:buNone/>
              <a:defRPr/>
            </a:pPr>
            <a:r>
              <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分方位剩余时差拾取</a:t>
            </a:r>
            <a:endPar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endParaRPr>
          </a:p>
        </p:txBody>
      </p:sp>
      <p:sp>
        <p:nvSpPr>
          <p:cNvPr id="9" name="流程图: 可选过程 8"/>
          <p:cNvSpPr/>
          <p:nvPr/>
        </p:nvSpPr>
        <p:spPr bwMode="auto">
          <a:xfrm>
            <a:off x="6557963" y="3735388"/>
            <a:ext cx="1871663" cy="936625"/>
          </a:xfrm>
          <a:prstGeom prst="flowChartAlternateProcess">
            <a:avLst/>
          </a:prstGeom>
          <a:solidFill>
            <a:schemeClr val="tx1">
              <a:lumMod val="60000"/>
              <a:lumOff val="40000"/>
            </a:schemeClr>
          </a:solidFill>
          <a:ln w="3175" cap="flat" cmpd="sng" algn="ctr">
            <a:noFill/>
            <a:prstDash val="solid"/>
            <a:round/>
            <a:headEnd type="none" w="med" len="med"/>
            <a:tailEnd type="none" w="med" len="med"/>
          </a:ln>
          <a:effectLst/>
        </p:spPr>
        <p:txBody>
          <a:bodyPr lIns="90000" tIns="46800" rIns="90000" bIns="46800"/>
          <a:lstStyle/>
          <a:p>
            <a:pPr marL="0" marR="0" lvl="0" indent="0" algn="ctr" defTabSz="914400" rtl="0" eaLnBrk="1" fontAlgn="base" latinLnBrk="0" hangingPunct="1">
              <a:lnSpc>
                <a:spcPct val="120000"/>
              </a:lnSpc>
              <a:spcBef>
                <a:spcPct val="50000"/>
              </a:spcBef>
              <a:spcAft>
                <a:spcPct val="0"/>
              </a:spcAft>
              <a:buClr>
                <a:srgbClr val="FF0000"/>
              </a:buClr>
              <a:buSzTx/>
              <a:buFont typeface="Wingdings" panose="05000000000000000000" pitchFamily="2" charset="2"/>
              <a:buNone/>
              <a:defRPr/>
            </a:pPr>
            <a:r>
              <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分方位射线追踪建立方程</a:t>
            </a:r>
            <a:endPar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endParaRPr>
          </a:p>
        </p:txBody>
      </p:sp>
      <p:sp>
        <p:nvSpPr>
          <p:cNvPr id="10" name="流程图: 可选过程 9"/>
          <p:cNvSpPr/>
          <p:nvPr/>
        </p:nvSpPr>
        <p:spPr bwMode="auto">
          <a:xfrm>
            <a:off x="6557963" y="4887913"/>
            <a:ext cx="1871663" cy="503238"/>
          </a:xfrm>
          <a:prstGeom prst="flowChartAlternateProcess">
            <a:avLst/>
          </a:prstGeom>
          <a:solidFill>
            <a:schemeClr val="tx1">
              <a:lumMod val="60000"/>
              <a:lumOff val="40000"/>
            </a:schemeClr>
          </a:solidFill>
          <a:ln w="3175" cap="flat" cmpd="sng" algn="ctr">
            <a:noFill/>
            <a:prstDash val="solid"/>
            <a:round/>
            <a:headEnd type="none" w="med" len="med"/>
            <a:tailEnd type="none" w="med" len="med"/>
          </a:ln>
          <a:effectLst/>
        </p:spPr>
        <p:txBody>
          <a:bodyPr lIns="90000" tIns="46800" rIns="90000" bIns="46800"/>
          <a:lstStyle/>
          <a:p>
            <a:pPr marL="0" marR="0" lvl="0" indent="0" algn="ctr" defTabSz="914400" rtl="0" eaLnBrk="1" fontAlgn="base" latinLnBrk="0" hangingPunct="1">
              <a:lnSpc>
                <a:spcPct val="120000"/>
              </a:lnSpc>
              <a:spcBef>
                <a:spcPct val="50000"/>
              </a:spcBef>
              <a:spcAft>
                <a:spcPct val="0"/>
              </a:spcAft>
              <a:buClr>
                <a:srgbClr val="FF0000"/>
              </a:buClr>
              <a:buSzTx/>
              <a:buFont typeface="Wingdings" panose="05000000000000000000" pitchFamily="2" charset="2"/>
              <a:buNone/>
              <a:defRPr/>
            </a:pPr>
            <a:r>
              <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统一层析反演</a:t>
            </a:r>
            <a:endPar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endParaRPr>
          </a:p>
        </p:txBody>
      </p:sp>
      <p:sp>
        <p:nvSpPr>
          <p:cNvPr id="11" name="流程图: 可选过程 10"/>
          <p:cNvSpPr/>
          <p:nvPr/>
        </p:nvSpPr>
        <p:spPr bwMode="auto">
          <a:xfrm>
            <a:off x="6557963" y="5607050"/>
            <a:ext cx="1871663" cy="504825"/>
          </a:xfrm>
          <a:prstGeom prst="flowChartAlternateProcess">
            <a:avLst/>
          </a:prstGeom>
          <a:solidFill>
            <a:schemeClr val="tx1">
              <a:lumMod val="60000"/>
              <a:lumOff val="40000"/>
            </a:schemeClr>
          </a:solidFill>
          <a:ln w="3175" cap="flat" cmpd="sng" algn="ctr">
            <a:noFill/>
            <a:prstDash val="solid"/>
            <a:round/>
            <a:headEnd type="none" w="med" len="med"/>
            <a:tailEnd type="none" w="med" len="med"/>
          </a:ln>
          <a:effectLst/>
        </p:spPr>
        <p:txBody>
          <a:bodyPr lIns="90000" tIns="46800" rIns="90000" bIns="46800"/>
          <a:lstStyle/>
          <a:p>
            <a:pPr marL="0" marR="0" lvl="0" indent="0" algn="ctr" defTabSz="914400" rtl="0" eaLnBrk="1" fontAlgn="base" latinLnBrk="0" hangingPunct="1">
              <a:lnSpc>
                <a:spcPct val="120000"/>
              </a:lnSpc>
              <a:spcBef>
                <a:spcPct val="50000"/>
              </a:spcBef>
              <a:spcAft>
                <a:spcPct val="0"/>
              </a:spcAft>
              <a:buClr>
                <a:srgbClr val="FF0000"/>
              </a:buClr>
              <a:buSzTx/>
              <a:buFont typeface="Wingdings" panose="05000000000000000000" pitchFamily="2" charset="2"/>
              <a:buNone/>
              <a:defRPr/>
            </a:pPr>
            <a:r>
              <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更新速度场</a:t>
            </a:r>
            <a:endParaRPr kumimoji="0" lang="zh-CN" altLang="en-US" sz="20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endParaRPr>
          </a:p>
        </p:txBody>
      </p:sp>
      <p:sp>
        <p:nvSpPr>
          <p:cNvPr id="4106" name="下箭头 11"/>
          <p:cNvSpPr/>
          <p:nvPr/>
        </p:nvSpPr>
        <p:spPr>
          <a:xfrm>
            <a:off x="7339013" y="1647825"/>
            <a:ext cx="153987" cy="215900"/>
          </a:xfrm>
          <a:prstGeom prst="downArrow">
            <a:avLst>
              <a:gd name="adj1" fmla="val 50000"/>
              <a:gd name="adj2" fmla="val 50305"/>
            </a:avLst>
          </a:prstGeom>
          <a:solidFill>
            <a:srgbClr val="C00000"/>
          </a:solidFill>
          <a:ln w="3175">
            <a:noFill/>
          </a:ln>
        </p:spPr>
        <p:txBody>
          <a:bodyPr lIns="90000" tIns="46800" rIns="90000" bIns="46800"/>
          <a:p>
            <a:pPr eaLnBrk="1" hangingPunct="1">
              <a:lnSpc>
                <a:spcPct val="120000"/>
              </a:lnSpc>
              <a:spcBef>
                <a:spcPct val="50000"/>
              </a:spcBef>
              <a:buClr>
                <a:srgbClr val="FF0000"/>
              </a:buClr>
              <a:buFont typeface="Wingdings" panose="05000000000000000000" pitchFamily="2" charset="2"/>
            </a:pP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4107" name="下箭头 12"/>
          <p:cNvSpPr/>
          <p:nvPr/>
        </p:nvSpPr>
        <p:spPr>
          <a:xfrm>
            <a:off x="7339013" y="2366963"/>
            <a:ext cx="153987" cy="215900"/>
          </a:xfrm>
          <a:prstGeom prst="downArrow">
            <a:avLst>
              <a:gd name="adj1" fmla="val 50000"/>
              <a:gd name="adj2" fmla="val 50305"/>
            </a:avLst>
          </a:prstGeom>
          <a:solidFill>
            <a:srgbClr val="C00000"/>
          </a:solidFill>
          <a:ln w="3175">
            <a:noFill/>
          </a:ln>
        </p:spPr>
        <p:txBody>
          <a:bodyPr lIns="90000" tIns="46800" rIns="90000" bIns="46800"/>
          <a:p>
            <a:pPr eaLnBrk="1" hangingPunct="1">
              <a:lnSpc>
                <a:spcPct val="120000"/>
              </a:lnSpc>
              <a:spcBef>
                <a:spcPct val="50000"/>
              </a:spcBef>
              <a:buClr>
                <a:srgbClr val="FF0000"/>
              </a:buClr>
              <a:buFont typeface="Wingdings" panose="05000000000000000000" pitchFamily="2" charset="2"/>
            </a:pP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4108" name="下箭头 13"/>
          <p:cNvSpPr/>
          <p:nvPr/>
        </p:nvSpPr>
        <p:spPr>
          <a:xfrm>
            <a:off x="7339013" y="3519488"/>
            <a:ext cx="153987" cy="215900"/>
          </a:xfrm>
          <a:prstGeom prst="downArrow">
            <a:avLst>
              <a:gd name="adj1" fmla="val 50000"/>
              <a:gd name="adj2" fmla="val 50305"/>
            </a:avLst>
          </a:prstGeom>
          <a:solidFill>
            <a:srgbClr val="C00000"/>
          </a:solidFill>
          <a:ln w="3175">
            <a:noFill/>
          </a:ln>
        </p:spPr>
        <p:txBody>
          <a:bodyPr lIns="90000" tIns="46800" rIns="90000" bIns="46800"/>
          <a:p>
            <a:pPr eaLnBrk="1" hangingPunct="1">
              <a:lnSpc>
                <a:spcPct val="120000"/>
              </a:lnSpc>
              <a:spcBef>
                <a:spcPct val="50000"/>
              </a:spcBef>
              <a:buClr>
                <a:srgbClr val="FF0000"/>
              </a:buClr>
              <a:buFont typeface="Wingdings" panose="05000000000000000000" pitchFamily="2" charset="2"/>
            </a:pP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4109" name="下箭头 14"/>
          <p:cNvSpPr/>
          <p:nvPr/>
        </p:nvSpPr>
        <p:spPr>
          <a:xfrm>
            <a:off x="7339013" y="4672013"/>
            <a:ext cx="153987" cy="215900"/>
          </a:xfrm>
          <a:prstGeom prst="downArrow">
            <a:avLst>
              <a:gd name="adj1" fmla="val 50000"/>
              <a:gd name="adj2" fmla="val 50305"/>
            </a:avLst>
          </a:prstGeom>
          <a:solidFill>
            <a:srgbClr val="C00000"/>
          </a:solidFill>
          <a:ln w="3175">
            <a:noFill/>
          </a:ln>
        </p:spPr>
        <p:txBody>
          <a:bodyPr lIns="90000" tIns="46800" rIns="90000" bIns="46800"/>
          <a:p>
            <a:pPr eaLnBrk="1" hangingPunct="1">
              <a:lnSpc>
                <a:spcPct val="120000"/>
              </a:lnSpc>
              <a:spcBef>
                <a:spcPct val="50000"/>
              </a:spcBef>
              <a:buClr>
                <a:srgbClr val="FF0000"/>
              </a:buClr>
              <a:buFont typeface="Wingdings" panose="05000000000000000000" pitchFamily="2" charset="2"/>
            </a:pP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4110" name="下箭头 15"/>
          <p:cNvSpPr/>
          <p:nvPr/>
        </p:nvSpPr>
        <p:spPr>
          <a:xfrm>
            <a:off x="7339013" y="5403850"/>
            <a:ext cx="153987" cy="217488"/>
          </a:xfrm>
          <a:prstGeom prst="downArrow">
            <a:avLst>
              <a:gd name="adj1" fmla="val 50000"/>
              <a:gd name="adj2" fmla="val 50675"/>
            </a:avLst>
          </a:prstGeom>
          <a:solidFill>
            <a:srgbClr val="C00000"/>
          </a:solidFill>
          <a:ln w="3175">
            <a:noFill/>
          </a:ln>
        </p:spPr>
        <p:txBody>
          <a:bodyPr lIns="90000" tIns="46800" rIns="90000" bIns="46800"/>
          <a:p>
            <a:pPr eaLnBrk="1" hangingPunct="1">
              <a:lnSpc>
                <a:spcPct val="120000"/>
              </a:lnSpc>
              <a:spcBef>
                <a:spcPct val="50000"/>
              </a:spcBef>
              <a:buClr>
                <a:srgbClr val="FF0000"/>
              </a:buClr>
              <a:buFont typeface="Wingdings" panose="05000000000000000000" pitchFamily="2" charset="2"/>
            </a:pPr>
            <a:endParaRPr lang="zh-CN" altLang="en-US" sz="2000" b="1" dirty="0">
              <a:solidFill>
                <a:srgbClr val="0000FF"/>
              </a:solidFill>
              <a:latin typeface="Arial" panose="020B0604020202020204" pitchFamily="34" charset="0"/>
              <a:ea typeface="黑体" panose="02010609060101010101" pitchFamily="49" charset="-122"/>
            </a:endParaRPr>
          </a:p>
        </p:txBody>
      </p:sp>
      <p:sp>
        <p:nvSpPr>
          <p:cNvPr id="5" name="Rectangle 62"/>
          <p:cNvSpPr>
            <a:spLocks noChangeArrowheads="1"/>
          </p:cNvSpPr>
          <p:nvPr/>
        </p:nvSpPr>
        <p:spPr bwMode="auto">
          <a:xfrm>
            <a:off x="107315" y="188595"/>
            <a:ext cx="3322955" cy="478155"/>
          </a:xfrm>
          <a:prstGeom prst="rect">
            <a:avLst/>
          </a:prstGeom>
          <a:noFill/>
          <a:ln w="9525">
            <a:noFill/>
            <a:miter lim="800000"/>
          </a:ln>
        </p:spPr>
        <p:txBody>
          <a:bodyPr wrap="square">
            <a:spAutoFit/>
          </a:bodyPr>
          <a:lstStyle/>
          <a:p>
            <a:pPr eaLnBrk="0" hangingPunct="0">
              <a:spcBef>
                <a:spcPct val="20000"/>
              </a:spcBef>
            </a:pPr>
            <a:r>
              <a:rPr lang="en-US" altLang="zh-CN" sz="2800" dirty="0" smtClean="0">
                <a:solidFill>
                  <a:srgbClr val="FF0000"/>
                </a:solidFill>
                <a:latin typeface="微软雅黑" panose="020B0503020204020204" charset="-122"/>
                <a:ea typeface="微软雅黑" panose="020B0503020204020204" charset="-122"/>
                <a:sym typeface="Arial" panose="020B0604020202020204" pitchFamily="34" charset="0"/>
              </a:rPr>
              <a:t>2. OVT</a:t>
            </a:r>
            <a:r>
              <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rPr>
              <a:t>层析</a:t>
            </a:r>
            <a:endParaRPr lang="zh-CN" altLang="en-US" sz="2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4522" y="857250"/>
            <a:ext cx="8514955" cy="5143500"/>
          </a:xfrm>
          <a:prstGeom prst="rect">
            <a:avLst/>
          </a:prstGeom>
        </p:spPr>
      </p:pic>
      <p:sp>
        <p:nvSpPr>
          <p:cNvPr id="7" name="文本框 6"/>
          <p:cNvSpPr txBox="1"/>
          <p:nvPr/>
        </p:nvSpPr>
        <p:spPr>
          <a:xfrm>
            <a:off x="3879056" y="5522119"/>
            <a:ext cx="1500188" cy="423545"/>
          </a:xfrm>
          <a:prstGeom prst="rect">
            <a:avLst/>
          </a:prstGeom>
          <a:solidFill>
            <a:schemeClr val="tx2">
              <a:lumMod val="20000"/>
              <a:lumOff val="80000"/>
            </a:schemeClr>
          </a:solidFill>
        </p:spPr>
        <p:txBody>
          <a:bodyPr wrap="square" rtlCol="0">
            <a:spAutoFit/>
          </a:bodyPr>
          <a:lstStyle/>
          <a:p>
            <a:r>
              <a:rPr lang="zh-CN" altLang="en-US" sz="2400" dirty="0" smtClean="0"/>
              <a:t>初始偏移</a:t>
            </a:r>
            <a:endParaRPr lang="zh-CN" altLang="en-US" sz="2400" dirty="0"/>
          </a:p>
        </p:txBody>
      </p:sp>
      <p:sp>
        <p:nvSpPr>
          <p:cNvPr id="8" name="文本框 7"/>
          <p:cNvSpPr txBox="1"/>
          <p:nvPr/>
        </p:nvSpPr>
        <p:spPr>
          <a:xfrm>
            <a:off x="4107656" y="857250"/>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4522" y="857250"/>
            <a:ext cx="8514955" cy="5143500"/>
          </a:xfrm>
          <a:prstGeom prst="rect">
            <a:avLst/>
          </a:prstGeom>
        </p:spPr>
      </p:pic>
      <p:sp>
        <p:nvSpPr>
          <p:cNvPr id="3" name="文本框 2"/>
          <p:cNvSpPr txBox="1"/>
          <p:nvPr/>
        </p:nvSpPr>
        <p:spPr>
          <a:xfrm>
            <a:off x="3602355" y="5561965"/>
            <a:ext cx="2270760" cy="423545"/>
          </a:xfrm>
          <a:prstGeom prst="rect">
            <a:avLst/>
          </a:prstGeom>
          <a:solidFill>
            <a:schemeClr val="tx2">
              <a:lumMod val="20000"/>
              <a:lumOff val="80000"/>
            </a:schemeClr>
          </a:solidFill>
        </p:spPr>
        <p:txBody>
          <a:bodyPr wrap="square" rtlCol="0">
            <a:spAutoFit/>
          </a:bodyPr>
          <a:lstStyle/>
          <a:p>
            <a:r>
              <a:rPr lang="en-US" altLang="zh-CN" sz="2400" dirty="0" smtClean="0"/>
              <a:t>OVT</a:t>
            </a:r>
            <a:r>
              <a:rPr lang="zh-CN" altLang="en-US" sz="2400" dirty="0" smtClean="0"/>
              <a:t>层析结果</a:t>
            </a:r>
            <a:endParaRPr lang="zh-CN" altLang="en-US" sz="2400" dirty="0">
              <a:solidFill>
                <a:srgbClr val="FF0000"/>
              </a:solidFill>
            </a:endParaRPr>
          </a:p>
        </p:txBody>
      </p:sp>
      <p:sp>
        <p:nvSpPr>
          <p:cNvPr id="4" name="文本框 3"/>
          <p:cNvSpPr txBox="1"/>
          <p:nvPr/>
        </p:nvSpPr>
        <p:spPr>
          <a:xfrm>
            <a:off x="4107656" y="857250"/>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grpSp>
        <p:nvGrpSpPr>
          <p:cNvPr id="60" name="组合 59"/>
          <p:cNvGrpSpPr/>
          <p:nvPr/>
        </p:nvGrpSpPr>
        <p:grpSpPr>
          <a:xfrm>
            <a:off x="822960" y="1868170"/>
            <a:ext cx="3108782" cy="734806"/>
            <a:chOff x="1502" y="2283"/>
            <a:chExt cx="5290" cy="1251"/>
          </a:xfrm>
        </p:grpSpPr>
        <p:sp>
          <p:nvSpPr>
            <p:cNvPr id="61" name="圆角矩形 60"/>
            <p:cNvSpPr/>
            <p:nvPr/>
          </p:nvSpPr>
          <p:spPr>
            <a:xfrm>
              <a:off x="150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62" name="圆角矩形 61"/>
            <p:cNvSpPr/>
            <p:nvPr/>
          </p:nvSpPr>
          <p:spPr>
            <a:xfrm>
              <a:off x="463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计算</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倾角场</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70" name="右箭头 69"/>
            <p:cNvSpPr/>
            <p:nvPr/>
          </p:nvSpPr>
          <p:spPr>
            <a:xfrm>
              <a:off x="3768"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grpSp>
      <p:sp>
        <p:nvSpPr>
          <p:cNvPr id="90" name="文本框 89"/>
          <p:cNvSpPr txBox="1"/>
          <p:nvPr/>
        </p:nvSpPr>
        <p:spPr>
          <a:xfrm>
            <a:off x="452755" y="1071245"/>
            <a:ext cx="5923280" cy="339725"/>
          </a:xfrm>
          <a:prstGeom prst="rect">
            <a:avLst/>
          </a:prstGeom>
          <a:noFill/>
        </p:spPr>
        <p:txBody>
          <a:bodyPr wrap="square" rtlCol="0">
            <a:spAutoFit/>
          </a:bodyPr>
          <a:p>
            <a:r>
              <a:rPr lang="zh-CN" altLang="en-US" sz="1800"/>
              <a:t>层析反演总体流程：</a:t>
            </a:r>
            <a:endParaRPr lang="zh-CN" altLang="en-US"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6" name="文本框 5"/>
          <p:cNvSpPr txBox="1"/>
          <p:nvPr/>
        </p:nvSpPr>
        <p:spPr>
          <a:xfrm>
            <a:off x="3879056" y="5522119"/>
            <a:ext cx="1500188" cy="423545"/>
          </a:xfrm>
          <a:prstGeom prst="rect">
            <a:avLst/>
          </a:prstGeom>
          <a:solidFill>
            <a:schemeClr val="tx2">
              <a:lumMod val="20000"/>
              <a:lumOff val="80000"/>
            </a:schemeClr>
          </a:solidFill>
        </p:spPr>
        <p:txBody>
          <a:bodyPr wrap="square" rtlCol="0">
            <a:spAutoFit/>
          </a:bodyPr>
          <a:lstStyle/>
          <a:p>
            <a:r>
              <a:rPr lang="zh-CN" altLang="en-US" sz="2400" dirty="0" smtClean="0"/>
              <a:t>初始偏移</a:t>
            </a:r>
            <a:endParaRPr lang="zh-CN" altLang="en-US" sz="2400" dirty="0"/>
          </a:p>
        </p:txBody>
      </p:sp>
      <p:sp>
        <p:nvSpPr>
          <p:cNvPr id="5" name="文本框 4"/>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8" name="文本框 7"/>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CDP3070</a:t>
            </a:r>
            <a:endParaRPr lang="zh-CN" altLang="en-US" sz="1200" dirty="0"/>
          </a:p>
        </p:txBody>
      </p:sp>
      <p:sp>
        <p:nvSpPr>
          <p:cNvPr id="9" name="文本框 8"/>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CDP3170</a:t>
            </a:r>
            <a:endParaRPr lang="zh-CN" altLang="en-US" sz="1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3" name="文本框 2"/>
          <p:cNvSpPr txBox="1"/>
          <p:nvPr/>
        </p:nvSpPr>
        <p:spPr>
          <a:xfrm>
            <a:off x="3432571" y="5562169"/>
            <a:ext cx="2278857" cy="423545"/>
          </a:xfrm>
          <a:prstGeom prst="rect">
            <a:avLst/>
          </a:prstGeom>
          <a:solidFill>
            <a:schemeClr val="tx2">
              <a:lumMod val="20000"/>
              <a:lumOff val="80000"/>
            </a:schemeClr>
          </a:solidFill>
        </p:spPr>
        <p:txBody>
          <a:bodyPr wrap="square" rtlCol="0">
            <a:spAutoFit/>
          </a:bodyPr>
          <a:lstStyle>
            <a:defPPr>
              <a:defRPr lang="zh-CN"/>
            </a:defPPr>
            <a:lvl1pPr algn="ctr">
              <a:defRPr sz="3200"/>
            </a:lvl1pPr>
          </a:lstStyle>
          <a:p>
            <a:r>
              <a:rPr lang="en-US" altLang="zh-CN" sz="2400" dirty="0"/>
              <a:t>OVT</a:t>
            </a:r>
            <a:r>
              <a:rPr lang="zh-CN" altLang="en-US" sz="2400" dirty="0"/>
              <a:t>层析结果</a:t>
            </a:r>
            <a:endParaRPr lang="zh-CN" altLang="en-US" sz="2400" dirty="0">
              <a:solidFill>
                <a:srgbClr val="FF0000"/>
              </a:solidFill>
            </a:endParaRPr>
          </a:p>
        </p:txBody>
      </p:sp>
      <p:sp>
        <p:nvSpPr>
          <p:cNvPr id="5" name="文本框 4"/>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6" name="文本框 5"/>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CDP3070</a:t>
            </a:r>
            <a:endParaRPr lang="zh-CN" altLang="en-US" sz="1200" dirty="0"/>
          </a:p>
        </p:txBody>
      </p:sp>
      <p:sp>
        <p:nvSpPr>
          <p:cNvPr id="7" name="文本框 6"/>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CDP3170</a:t>
            </a:r>
            <a:endParaRPr lang="zh-CN" alt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6" name="文本框 5"/>
          <p:cNvSpPr txBox="1"/>
          <p:nvPr/>
        </p:nvSpPr>
        <p:spPr>
          <a:xfrm>
            <a:off x="3879056" y="5522119"/>
            <a:ext cx="1500188" cy="460375"/>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初始偏移</a:t>
            </a:r>
            <a:endPar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文本框 4"/>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7" name="文本框 6"/>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CDP3270</a:t>
            </a:r>
            <a:endParaRPr lang="zh-CN" altLang="en-US" sz="1200" dirty="0"/>
          </a:p>
        </p:txBody>
      </p:sp>
      <p:sp>
        <p:nvSpPr>
          <p:cNvPr id="8" name="文本框 7"/>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CDP3370</a:t>
            </a:r>
            <a:endParaRPr lang="zh-CN" altLang="en-U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3" name="文本框 2"/>
          <p:cNvSpPr txBox="1"/>
          <p:nvPr/>
        </p:nvSpPr>
        <p:spPr>
          <a:xfrm>
            <a:off x="3432571" y="5562169"/>
            <a:ext cx="2278857" cy="460375"/>
          </a:xfrm>
          <a:prstGeom prst="rect">
            <a:avLst/>
          </a:prstGeom>
          <a:solidFill>
            <a:schemeClr val="tx2">
              <a:lumMod val="20000"/>
              <a:lumOff val="80000"/>
            </a:schemeClr>
          </a:solidFill>
        </p:spPr>
        <p:txBody>
          <a:bodyPr wrap="square" rtlCol="0">
            <a:spAutoFit/>
          </a:bodyPr>
          <a:lstStyle>
            <a:defPPr>
              <a:defRPr lang="zh-CN"/>
            </a:defPPr>
            <a:lvl1pPr algn="ctr">
              <a:defRPr sz="3200"/>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OVT</a:t>
            </a: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层析结果</a:t>
            </a:r>
            <a:endParaRPr kumimoji="0" lang="zh-CN" altLang="en-US" sz="2400" b="0" i="0" u="none" strike="noStrike" kern="1200" cap="none" spc="0" normalizeH="0" baseline="0" noProof="0" dirty="0" smtClean="0">
              <a:ln>
                <a:noFill/>
              </a:ln>
              <a:solidFill>
                <a:srgbClr val="FF0000"/>
              </a:solidFill>
              <a:effectLst/>
              <a:uLnTx/>
              <a:uFillTx/>
              <a:latin typeface="等线" panose="02010600030101010101" pitchFamily="2" charset="-122"/>
              <a:ea typeface="等线" panose="02010600030101010101" pitchFamily="2" charset="-122"/>
              <a:cs typeface="+mn-cs"/>
            </a:endParaRPr>
          </a:p>
        </p:txBody>
      </p:sp>
      <p:sp>
        <p:nvSpPr>
          <p:cNvPr id="5" name="文本框 4"/>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6" name="文本框 5"/>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CDP3270</a:t>
            </a:r>
            <a:endParaRPr lang="zh-CN" altLang="en-US" sz="1200" dirty="0"/>
          </a:p>
        </p:txBody>
      </p:sp>
      <p:sp>
        <p:nvSpPr>
          <p:cNvPr id="7" name="文本框 6"/>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CDP3370</a:t>
            </a:r>
            <a:endParaRPr lang="zh-CN" altLang="en-US"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6" name="文本框 5"/>
          <p:cNvSpPr txBox="1"/>
          <p:nvPr/>
        </p:nvSpPr>
        <p:spPr>
          <a:xfrm>
            <a:off x="3879056" y="5522119"/>
            <a:ext cx="1500188" cy="460375"/>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初始偏移</a:t>
            </a:r>
            <a:endPar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文本框 4"/>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7" name="文本框 6"/>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CDP3470</a:t>
            </a:r>
            <a:endParaRPr lang="zh-CN" altLang="en-US" sz="1200" dirty="0"/>
          </a:p>
        </p:txBody>
      </p:sp>
      <p:sp>
        <p:nvSpPr>
          <p:cNvPr id="8" name="文本框 7"/>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CDP3570</a:t>
            </a:r>
            <a:endParaRPr lang="zh-CN" alt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3" name="文本框 2"/>
          <p:cNvSpPr txBox="1"/>
          <p:nvPr/>
        </p:nvSpPr>
        <p:spPr>
          <a:xfrm>
            <a:off x="3432571" y="5562169"/>
            <a:ext cx="2278857" cy="460375"/>
          </a:xfrm>
          <a:prstGeom prst="rect">
            <a:avLst/>
          </a:prstGeom>
          <a:solidFill>
            <a:schemeClr val="tx2">
              <a:lumMod val="20000"/>
              <a:lumOff val="80000"/>
            </a:schemeClr>
          </a:solidFill>
        </p:spPr>
        <p:txBody>
          <a:bodyPr wrap="square" rtlCol="0">
            <a:spAutoFit/>
          </a:bodyPr>
          <a:lstStyle>
            <a:defPPr>
              <a:defRPr lang="zh-CN"/>
            </a:defPPr>
            <a:lvl1pPr algn="ctr">
              <a:defRPr sz="3200"/>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OVT</a:t>
            </a: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层析结果</a:t>
            </a:r>
            <a:endParaRPr kumimoji="0" lang="zh-CN" altLang="en-US" sz="2400" b="0" i="0" u="none" strike="noStrike" kern="1200" cap="none" spc="0" normalizeH="0" baseline="0" noProof="0" dirty="0" smtClean="0">
              <a:ln>
                <a:noFill/>
              </a:ln>
              <a:solidFill>
                <a:srgbClr val="FF0000"/>
              </a:solidFill>
              <a:effectLs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7" name="文本框 6"/>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CDP3470</a:t>
            </a:r>
            <a:endParaRPr lang="zh-CN" altLang="en-US" sz="1200" dirty="0"/>
          </a:p>
        </p:txBody>
      </p:sp>
      <p:sp>
        <p:nvSpPr>
          <p:cNvPr id="8" name="文本框 7"/>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CDP3570</a:t>
            </a:r>
            <a:endParaRPr lang="zh-CN" alt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6" name="文本框 5"/>
          <p:cNvSpPr txBox="1"/>
          <p:nvPr/>
        </p:nvSpPr>
        <p:spPr>
          <a:xfrm>
            <a:off x="3879056" y="5522119"/>
            <a:ext cx="1500188" cy="460375"/>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初始偏移</a:t>
            </a:r>
            <a:endPar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文本框 4"/>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7" name="文本框 6"/>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CDP3670</a:t>
            </a:r>
            <a:endParaRPr lang="zh-CN" altLang="en-US" sz="1200" dirty="0"/>
          </a:p>
        </p:txBody>
      </p:sp>
      <p:sp>
        <p:nvSpPr>
          <p:cNvPr id="8" name="文本框 7"/>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CDP3770</a:t>
            </a:r>
            <a:endParaRPr lang="zh-CN" altLang="en-U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3" name="文本框 2"/>
          <p:cNvSpPr txBox="1"/>
          <p:nvPr/>
        </p:nvSpPr>
        <p:spPr>
          <a:xfrm>
            <a:off x="3432571" y="5562169"/>
            <a:ext cx="2278857" cy="460375"/>
          </a:xfrm>
          <a:prstGeom prst="rect">
            <a:avLst/>
          </a:prstGeom>
          <a:solidFill>
            <a:schemeClr val="tx2">
              <a:lumMod val="20000"/>
              <a:lumOff val="80000"/>
            </a:schemeClr>
          </a:solidFill>
        </p:spPr>
        <p:txBody>
          <a:bodyPr wrap="square" rtlCol="0">
            <a:spAutoFit/>
          </a:bodyPr>
          <a:lstStyle>
            <a:defPPr>
              <a:defRPr lang="zh-CN"/>
            </a:defPPr>
            <a:lvl1pPr algn="ctr">
              <a:defRPr sz="3200"/>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OVT</a:t>
            </a: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层析结果</a:t>
            </a:r>
            <a:endParaRPr kumimoji="0" lang="zh-CN" altLang="en-US" sz="2400" b="0" i="0" u="none" strike="noStrike" kern="1200" cap="none" spc="0" normalizeH="0" baseline="0" noProof="0" dirty="0" smtClean="0">
              <a:ln>
                <a:noFill/>
              </a:ln>
              <a:solidFill>
                <a:srgbClr val="FF0000"/>
              </a:solidFill>
              <a:effectLs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7" name="文本框 6"/>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CDP3670</a:t>
            </a:r>
            <a:endParaRPr lang="zh-CN" altLang="en-US" sz="1200" dirty="0"/>
          </a:p>
        </p:txBody>
      </p:sp>
      <p:sp>
        <p:nvSpPr>
          <p:cNvPr id="8" name="文本框 7"/>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CDP3770</a:t>
            </a:r>
            <a:endParaRPr lang="zh-CN" alt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6" name="文本框 5"/>
          <p:cNvSpPr txBox="1"/>
          <p:nvPr/>
        </p:nvSpPr>
        <p:spPr>
          <a:xfrm>
            <a:off x="3879056" y="5522119"/>
            <a:ext cx="1500188" cy="460375"/>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初始偏移</a:t>
            </a:r>
            <a:endPar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 name="文本框 3"/>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5" name="文本框 4"/>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CDP3870</a:t>
            </a:r>
            <a:endParaRPr lang="zh-CN" altLang="en-US" sz="1200" dirty="0"/>
          </a:p>
        </p:txBody>
      </p:sp>
      <p:sp>
        <p:nvSpPr>
          <p:cNvPr id="7" name="文本框 6"/>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CDP3970</a:t>
            </a:r>
            <a:endParaRPr lang="zh-CN" altLang="en-US" sz="1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9386"/>
            <a:ext cx="9144000" cy="5119228"/>
          </a:xfrm>
          <a:prstGeom prst="rect">
            <a:avLst/>
          </a:prstGeom>
        </p:spPr>
      </p:pic>
      <p:sp>
        <p:nvSpPr>
          <p:cNvPr id="3" name="文本框 2"/>
          <p:cNvSpPr txBox="1"/>
          <p:nvPr/>
        </p:nvSpPr>
        <p:spPr>
          <a:xfrm>
            <a:off x="3432571" y="5562169"/>
            <a:ext cx="2278857" cy="460375"/>
          </a:xfrm>
          <a:prstGeom prst="rect">
            <a:avLst/>
          </a:prstGeom>
          <a:solidFill>
            <a:schemeClr val="tx2">
              <a:lumMod val="20000"/>
              <a:lumOff val="80000"/>
            </a:schemeClr>
          </a:solidFill>
        </p:spPr>
        <p:txBody>
          <a:bodyPr wrap="square" rtlCol="0">
            <a:spAutoFit/>
          </a:bodyPr>
          <a:lstStyle>
            <a:defPPr>
              <a:defRPr lang="zh-CN"/>
            </a:defPPr>
            <a:lvl1pPr algn="ctr">
              <a:defRPr sz="3200"/>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OVT</a:t>
            </a:r>
            <a:r>
              <a:rPr kumimoji="0" lang="zh-CN" altLang="en-US" sz="2400" b="0" i="0" u="none" strike="noStrike" kern="1200" cap="none" spc="0" normalizeH="0" baseline="0" noProof="0" dirty="0" smtClean="0">
                <a:ln>
                  <a:noFill/>
                </a:ln>
                <a:solidFill>
                  <a:prstClr val="black"/>
                </a:solidFill>
                <a:effectLst/>
                <a:uLnTx/>
                <a:uFillTx/>
                <a:latin typeface="等线" panose="02010600030101010101" pitchFamily="2" charset="-122"/>
                <a:ea typeface="等线" panose="02010600030101010101" pitchFamily="2" charset="-122"/>
                <a:cs typeface="+mn-cs"/>
              </a:rPr>
              <a:t>层析结果</a:t>
            </a:r>
            <a:endParaRPr kumimoji="0" lang="zh-CN" altLang="en-US" sz="2400" b="0" i="0" u="none" strike="noStrike" kern="1200" cap="none" spc="0" normalizeH="0" baseline="0" noProof="0" dirty="0" smtClean="0">
              <a:ln>
                <a:noFill/>
              </a:ln>
              <a:solidFill>
                <a:srgbClr val="FF0000"/>
              </a:solidFill>
              <a:effectLst/>
              <a:uLnTx/>
              <a:uFillTx/>
              <a:latin typeface="等线" panose="02010600030101010101" pitchFamily="2" charset="-122"/>
              <a:ea typeface="等线" panose="02010600030101010101" pitchFamily="2" charset="-122"/>
              <a:cs typeface="+mn-cs"/>
            </a:endParaRPr>
          </a:p>
        </p:txBody>
      </p:sp>
      <p:sp>
        <p:nvSpPr>
          <p:cNvPr id="4" name="文本框 3"/>
          <p:cNvSpPr txBox="1"/>
          <p:nvPr/>
        </p:nvSpPr>
        <p:spPr>
          <a:xfrm>
            <a:off x="8215313" y="5723751"/>
            <a:ext cx="928688" cy="104775"/>
          </a:xfrm>
          <a:prstGeom prst="rect">
            <a:avLst/>
          </a:prstGeom>
          <a:solidFill>
            <a:schemeClr val="accent2">
              <a:lumMod val="20000"/>
              <a:lumOff val="80000"/>
              <a:alpha val="97000"/>
            </a:schemeClr>
          </a:solidFill>
        </p:spPr>
        <p:txBody>
          <a:bodyPr wrap="square" rtlCol="0">
            <a:spAutoFit/>
          </a:bodyPr>
          <a:lstStyle/>
          <a:p>
            <a:r>
              <a:rPr lang="en-US" altLang="zh-CN" sz="100" dirty="0" smtClean="0"/>
              <a:t>Line2881</a:t>
            </a:r>
            <a:endParaRPr lang="zh-CN" altLang="en-US" sz="100" dirty="0"/>
          </a:p>
        </p:txBody>
      </p:sp>
      <p:sp>
        <p:nvSpPr>
          <p:cNvPr id="5" name="文本框 4"/>
          <p:cNvSpPr txBox="1"/>
          <p:nvPr/>
        </p:nvSpPr>
        <p:spPr>
          <a:xfrm>
            <a:off x="1714500"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CDP3870</a:t>
            </a:r>
            <a:endParaRPr lang="zh-CN" altLang="en-US" sz="1200" dirty="0"/>
          </a:p>
        </p:txBody>
      </p:sp>
      <p:sp>
        <p:nvSpPr>
          <p:cNvPr id="6" name="文本框 5"/>
          <p:cNvSpPr txBox="1"/>
          <p:nvPr/>
        </p:nvSpPr>
        <p:spPr>
          <a:xfrm>
            <a:off x="6050756" y="857249"/>
            <a:ext cx="928688" cy="257175"/>
          </a:xfrm>
          <a:prstGeom prst="rect">
            <a:avLst/>
          </a:prstGeom>
          <a:solidFill>
            <a:schemeClr val="accent2">
              <a:lumMod val="20000"/>
              <a:lumOff val="80000"/>
              <a:alpha val="97000"/>
            </a:schemeClr>
          </a:solidFill>
        </p:spPr>
        <p:txBody>
          <a:bodyPr wrap="square" rtlCol="0">
            <a:spAutoFit/>
          </a:bodyPr>
          <a:lstStyle/>
          <a:p>
            <a:r>
              <a:rPr lang="en-US" altLang="zh-CN" sz="1200" dirty="0" smtClean="0"/>
              <a:t>CDP3970</a:t>
            </a:r>
            <a:endParaRPr lang="zh-CN" alt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grpSp>
        <p:nvGrpSpPr>
          <p:cNvPr id="60" name="组合 59"/>
          <p:cNvGrpSpPr/>
          <p:nvPr/>
        </p:nvGrpSpPr>
        <p:grpSpPr>
          <a:xfrm>
            <a:off x="822960" y="1868170"/>
            <a:ext cx="6666545" cy="734806"/>
            <a:chOff x="1502" y="2283"/>
            <a:chExt cx="11344" cy="1251"/>
          </a:xfrm>
        </p:grpSpPr>
        <p:sp>
          <p:nvSpPr>
            <p:cNvPr id="61" name="圆角矩形 60"/>
            <p:cNvSpPr/>
            <p:nvPr/>
          </p:nvSpPr>
          <p:spPr>
            <a:xfrm>
              <a:off x="150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62" name="圆角矩形 61"/>
            <p:cNvSpPr/>
            <p:nvPr/>
          </p:nvSpPr>
          <p:spPr>
            <a:xfrm>
              <a:off x="463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计算</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倾角场</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3" name="圆角矩形 62"/>
            <p:cNvSpPr/>
            <p:nvPr/>
          </p:nvSpPr>
          <p:spPr>
            <a:xfrm>
              <a:off x="7659"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拾取</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道集残差</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4" name="圆角矩形 63"/>
            <p:cNvSpPr/>
            <p:nvPr/>
          </p:nvSpPr>
          <p:spPr>
            <a:xfrm>
              <a:off x="10686"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优化残差</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70" name="右箭头 69"/>
            <p:cNvSpPr/>
            <p:nvPr/>
          </p:nvSpPr>
          <p:spPr>
            <a:xfrm>
              <a:off x="3768"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1" name="右箭头 70"/>
            <p:cNvSpPr/>
            <p:nvPr/>
          </p:nvSpPr>
          <p:spPr>
            <a:xfrm>
              <a:off x="6854"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2" name="右箭头 71"/>
            <p:cNvSpPr/>
            <p:nvPr/>
          </p:nvSpPr>
          <p:spPr>
            <a:xfrm>
              <a:off x="9881" y="2737"/>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grpSp>
      <p:sp>
        <p:nvSpPr>
          <p:cNvPr id="90" name="文本框 89"/>
          <p:cNvSpPr txBox="1"/>
          <p:nvPr/>
        </p:nvSpPr>
        <p:spPr>
          <a:xfrm>
            <a:off x="452755" y="1071245"/>
            <a:ext cx="5923280" cy="339725"/>
          </a:xfrm>
          <a:prstGeom prst="rect">
            <a:avLst/>
          </a:prstGeom>
          <a:noFill/>
        </p:spPr>
        <p:txBody>
          <a:bodyPr wrap="square" rtlCol="0">
            <a:spAutoFit/>
          </a:bodyPr>
          <a:p>
            <a:r>
              <a:rPr lang="zh-CN" altLang="en-US" sz="1800"/>
              <a:t>层析反演总体流程：</a:t>
            </a:r>
            <a:endParaRPr lang="zh-CN"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2494" y="1549718"/>
            <a:ext cx="4648676" cy="146685"/>
          </a:xfrm>
          <a:prstGeom prst="rect">
            <a:avLst/>
          </a:prstGeom>
          <a:noFill/>
        </p:spPr>
        <p:txBody>
          <a:bodyPr wrap="square" rtlCol="0">
            <a:spAutoFit/>
          </a:bodyPr>
          <a:p>
            <a:r>
              <a:rPr lang="zh-CN" altLang="en-US" sz="100" b="1"/>
              <a:t>多方位层析处理后的偏移剖面：</a:t>
            </a:r>
            <a:endParaRPr lang="zh-CN" altLang="en-US" sz="100" b="1"/>
          </a:p>
          <a:p>
            <a:endParaRPr lang="zh-CN" altLang="en-US" sz="100" b="1"/>
          </a:p>
          <a:p>
            <a:endParaRPr lang="zh-CN" altLang="en-US" sz="100" b="1" dirty="0">
              <a:latin typeface="微软雅黑" panose="020B0503020204020204" charset="-122"/>
              <a:ea typeface="微软雅黑" panose="020B0503020204020204" charset="-122"/>
              <a:sym typeface="+mn-ea"/>
            </a:endParaRPr>
          </a:p>
        </p:txBody>
      </p:sp>
      <p:grpSp>
        <p:nvGrpSpPr>
          <p:cNvPr id="9" name="组合 8"/>
          <p:cNvGrpSpPr/>
          <p:nvPr/>
        </p:nvGrpSpPr>
        <p:grpSpPr>
          <a:xfrm>
            <a:off x="443865" y="1929289"/>
            <a:ext cx="8178641" cy="3629334"/>
            <a:chOff x="1497" y="2703"/>
            <a:chExt cx="16139" cy="6369"/>
          </a:xfrm>
        </p:grpSpPr>
        <p:pic>
          <p:nvPicPr>
            <p:cNvPr id="755" name="图片 754"/>
            <p:cNvPicPr/>
            <p:nvPr>
              <p:custDataLst>
                <p:tags r:id="rId1"/>
              </p:custDataLst>
            </p:nvPr>
          </p:nvPicPr>
          <p:blipFill>
            <a:blip r:embed="rId2"/>
            <a:stretch>
              <a:fillRect/>
            </a:stretch>
          </p:blipFill>
          <p:spPr>
            <a:xfrm>
              <a:off x="1497" y="2834"/>
              <a:ext cx="7706" cy="5689"/>
            </a:xfrm>
            <a:prstGeom prst="rect">
              <a:avLst/>
            </a:prstGeom>
            <a:ln>
              <a:noFill/>
            </a:ln>
          </p:spPr>
        </p:pic>
        <p:pic>
          <p:nvPicPr>
            <p:cNvPr id="756" name="图片 755"/>
            <p:cNvPicPr/>
            <p:nvPr>
              <p:custDataLst>
                <p:tags r:id="rId3"/>
              </p:custDataLst>
            </p:nvPr>
          </p:nvPicPr>
          <p:blipFill>
            <a:blip r:embed="rId4"/>
            <a:stretch>
              <a:fillRect/>
            </a:stretch>
          </p:blipFill>
          <p:spPr>
            <a:xfrm>
              <a:off x="9857" y="2703"/>
              <a:ext cx="7779" cy="5821"/>
            </a:xfrm>
            <a:prstGeom prst="rect">
              <a:avLst/>
            </a:prstGeom>
            <a:ln>
              <a:noFill/>
            </a:ln>
          </p:spPr>
        </p:pic>
        <p:sp>
          <p:nvSpPr>
            <p:cNvPr id="4" name="文本框 3"/>
            <p:cNvSpPr txBox="1"/>
            <p:nvPr>
              <p:custDataLst>
                <p:tags r:id="rId5"/>
              </p:custDataLst>
            </p:nvPr>
          </p:nvSpPr>
          <p:spPr>
            <a:xfrm>
              <a:off x="3434" y="8473"/>
              <a:ext cx="4311" cy="596"/>
            </a:xfrm>
            <a:prstGeom prst="rect">
              <a:avLst/>
            </a:prstGeom>
            <a:noFill/>
          </p:spPr>
          <p:txBody>
            <a:bodyPr wrap="square" rtlCol="0">
              <a:spAutoFit/>
            </a:bodyPr>
            <a:p>
              <a:pPr algn="ctr" defTabSz="1219200"/>
              <a:r>
                <a:rPr lang="zh-CN" altLang="en-US" sz="1800" dirty="0">
                  <a:solidFill>
                    <a:srgbClr val="000000"/>
                  </a:solidFill>
                  <a:latin typeface="黑体" panose="02010609060101010101" pitchFamily="49" charset="-122"/>
                  <a:ea typeface="黑体" panose="02010609060101010101" pitchFamily="49" charset="-122"/>
                </a:rPr>
                <a:t>普通层析偏移剖面</a:t>
              </a:r>
              <a:endParaRPr lang="zh-CN" altLang="en-US" sz="1800" dirty="0">
                <a:solidFill>
                  <a:srgbClr val="000000"/>
                </a:solidFill>
                <a:latin typeface="黑体" panose="02010609060101010101" pitchFamily="49" charset="-122"/>
                <a:ea typeface="黑体" panose="02010609060101010101" pitchFamily="49" charset="-122"/>
              </a:endParaRPr>
            </a:p>
          </p:txBody>
        </p:sp>
        <p:sp>
          <p:nvSpPr>
            <p:cNvPr id="2" name="文本框 1"/>
            <p:cNvSpPr txBox="1"/>
            <p:nvPr>
              <p:custDataLst>
                <p:tags r:id="rId6"/>
              </p:custDataLst>
            </p:nvPr>
          </p:nvSpPr>
          <p:spPr>
            <a:xfrm>
              <a:off x="11006" y="8476"/>
              <a:ext cx="5580" cy="596"/>
            </a:xfrm>
            <a:prstGeom prst="rect">
              <a:avLst/>
            </a:prstGeom>
            <a:noFill/>
          </p:spPr>
          <p:txBody>
            <a:bodyPr wrap="square" rtlCol="0">
              <a:spAutoFit/>
            </a:bodyPr>
            <a:p>
              <a:pPr algn="ctr" defTabSz="1219200"/>
              <a:r>
                <a:rPr lang="en-US" altLang="zh-CN" sz="1800" dirty="0">
                  <a:solidFill>
                    <a:srgbClr val="000000"/>
                  </a:solidFill>
                  <a:latin typeface="黑体" panose="02010609060101010101" pitchFamily="49" charset="-122"/>
                  <a:ea typeface="黑体" panose="02010609060101010101" pitchFamily="49" charset="-122"/>
                </a:rPr>
                <a:t>OVT</a:t>
              </a:r>
              <a:r>
                <a:rPr lang="zh-CN" altLang="en-US" sz="1800" dirty="0">
                  <a:solidFill>
                    <a:srgbClr val="000000"/>
                  </a:solidFill>
                  <a:latin typeface="黑体" panose="02010609060101010101" pitchFamily="49" charset="-122"/>
                  <a:ea typeface="黑体" panose="02010609060101010101" pitchFamily="49" charset="-122"/>
                </a:rPr>
                <a:t>网格层析偏移剖面</a:t>
              </a:r>
              <a:endParaRPr lang="zh-CN" altLang="en-US" sz="1800" dirty="0">
                <a:solidFill>
                  <a:srgbClr val="000000"/>
                </a:solidFill>
                <a:latin typeface="黑体" panose="02010609060101010101" pitchFamily="49" charset="-122"/>
                <a:ea typeface="黑体" panose="02010609060101010101" pitchFamily="49" charset="-122"/>
              </a:endParaRPr>
            </a:p>
          </p:txBody>
        </p:sp>
        <p:sp>
          <p:nvSpPr>
            <p:cNvPr id="3" name="椭圆 2"/>
            <p:cNvSpPr/>
            <p:nvPr>
              <p:custDataLst>
                <p:tags r:id="rId7"/>
              </p:custDataLst>
            </p:nvPr>
          </p:nvSpPr>
          <p:spPr>
            <a:xfrm>
              <a:off x="4724" y="4065"/>
              <a:ext cx="3792" cy="196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endParaRPr lang="zh-CN" altLang="en-US" sz="1800">
                <a:solidFill>
                  <a:srgbClr val="FFFFFF"/>
                </a:solidFill>
                <a:latin typeface="Times New Roman" panose="02020603050405020304"/>
                <a:ea typeface="宋体" panose="02010600030101010101" pitchFamily="2" charset="-122"/>
              </a:endParaRPr>
            </a:p>
          </p:txBody>
        </p:sp>
        <p:sp>
          <p:nvSpPr>
            <p:cNvPr id="5" name="椭圆 4"/>
            <p:cNvSpPr/>
            <p:nvPr>
              <p:custDataLst>
                <p:tags r:id="rId8"/>
              </p:custDataLst>
            </p:nvPr>
          </p:nvSpPr>
          <p:spPr>
            <a:xfrm>
              <a:off x="13143" y="4030"/>
              <a:ext cx="3792" cy="199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endParaRPr lang="zh-CN" altLang="en-US" sz="1800">
                <a:solidFill>
                  <a:srgbClr val="FFFFFF"/>
                </a:solidFill>
                <a:latin typeface="Times New Roman" panose="02020603050405020304"/>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sp>
        <p:nvSpPr>
          <p:cNvPr id="1709060" name="Text Box 4"/>
          <p:cNvSpPr txBox="1">
            <a:spLocks noChangeArrowheads="1"/>
          </p:cNvSpPr>
          <p:nvPr/>
        </p:nvSpPr>
        <p:spPr bwMode="auto">
          <a:xfrm>
            <a:off x="2419986" y="2565400"/>
            <a:ext cx="4653280" cy="1445260"/>
          </a:xfrm>
          <a:prstGeom prst="rect">
            <a:avLst/>
          </a:prstGeom>
          <a:noFill/>
          <a:ln w="9525">
            <a:noFill/>
            <a:miter lim="800000"/>
          </a:ln>
          <a:effectLst/>
        </p:spPr>
        <p:txBody>
          <a:bodyPr wrap="none">
            <a:spAutoFit/>
          </a:bodyPr>
          <a:lstStyle/>
          <a:p>
            <a:pPr marR="0" algn="ctr" defTabSz="914400">
              <a:lnSpc>
                <a:spcPct val="100000"/>
              </a:lnSpc>
              <a:spcBef>
                <a:spcPct val="0"/>
              </a:spcBef>
              <a:buClrTx/>
              <a:buSzTx/>
              <a:buFontTx/>
              <a:defRPr/>
            </a:pPr>
            <a:r>
              <a:rPr lang="zh-CN" altLang="en-US" sz="4400" dirty="0">
                <a:solidFill>
                  <a:srgbClr val="FF0000"/>
                </a:solidFill>
                <a:latin typeface="华文行楷" pitchFamily="2" charset="-122"/>
                <a:ea typeface="华文行楷" pitchFamily="2" charset="-122"/>
                <a:sym typeface="+mn-ea"/>
              </a:rPr>
              <a:t>谢谢！</a:t>
            </a:r>
            <a:endParaRPr lang="zh-CN" altLang="en-US" sz="4400" dirty="0">
              <a:solidFill>
                <a:srgbClr val="FF0000"/>
              </a:solidFill>
              <a:latin typeface="华文行楷" pitchFamily="2" charset="-122"/>
              <a:ea typeface="华文行楷" pitchFamily="2" charset="-122"/>
              <a:sym typeface="+mn-ea"/>
            </a:endParaRPr>
          </a:p>
          <a:p>
            <a:pPr marR="0" algn="ctr" defTabSz="914400">
              <a:lnSpc>
                <a:spcPct val="100000"/>
              </a:lnSpc>
              <a:spcBef>
                <a:spcPct val="0"/>
              </a:spcBef>
              <a:buClrTx/>
              <a:buSzTx/>
              <a:buFontTx/>
              <a:defRPr/>
            </a:pPr>
            <a:r>
              <a:rPr lang="zh-CN" altLang="en-US" sz="4400" dirty="0">
                <a:solidFill>
                  <a:srgbClr val="FF0000"/>
                </a:solidFill>
                <a:latin typeface="华文行楷" pitchFamily="2" charset="-122"/>
                <a:ea typeface="华文行楷" pitchFamily="2" charset="-122"/>
                <a:sym typeface="+mn-ea"/>
              </a:rPr>
              <a:t>敬请大家批评指正</a:t>
            </a:r>
            <a:endParaRPr kumimoji="0" lang="zh-CN" altLang="en-US" sz="4400" b="0" kern="1200" cap="none" spc="0" normalizeH="0" baseline="0" noProof="0" dirty="0">
              <a:solidFill>
                <a:srgbClr val="FF0000"/>
              </a:solidFill>
              <a:effectLst>
                <a:outerShdw blurRad="38100" dist="38100" dir="2700000" algn="tl">
                  <a:srgbClr val="C0C0C0"/>
                </a:outerShdw>
              </a:effectLst>
              <a:latin typeface="华文行楷" pitchFamily="2" charset="-122"/>
              <a:ea typeface="华文行楷" pitchFamily="2" charset="-122"/>
              <a:cs typeface="+mn-cs"/>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grpSp>
        <p:nvGrpSpPr>
          <p:cNvPr id="60" name="组合 59"/>
          <p:cNvGrpSpPr/>
          <p:nvPr/>
        </p:nvGrpSpPr>
        <p:grpSpPr>
          <a:xfrm>
            <a:off x="822960" y="1868170"/>
            <a:ext cx="7112000" cy="2989739"/>
            <a:chOff x="1502" y="2283"/>
            <a:chExt cx="12102" cy="5090"/>
          </a:xfrm>
        </p:grpSpPr>
        <p:sp>
          <p:nvSpPr>
            <p:cNvPr id="61" name="圆角矩形 60"/>
            <p:cNvSpPr/>
            <p:nvPr/>
          </p:nvSpPr>
          <p:spPr>
            <a:xfrm>
              <a:off x="150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62" name="圆角矩形 61"/>
            <p:cNvSpPr/>
            <p:nvPr/>
          </p:nvSpPr>
          <p:spPr>
            <a:xfrm>
              <a:off x="463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计算</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倾角场</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3" name="圆角矩形 62"/>
            <p:cNvSpPr/>
            <p:nvPr/>
          </p:nvSpPr>
          <p:spPr>
            <a:xfrm>
              <a:off x="7659"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拾取</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道集残差</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4" name="圆角矩形 63"/>
            <p:cNvSpPr/>
            <p:nvPr/>
          </p:nvSpPr>
          <p:spPr>
            <a:xfrm>
              <a:off x="10686"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优化残差</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5" name="圆角矩形 64"/>
            <p:cNvSpPr/>
            <p:nvPr/>
          </p:nvSpPr>
          <p:spPr>
            <a:xfrm>
              <a:off x="10686" y="5152"/>
              <a:ext cx="2918" cy="222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400">
                  <a:solidFill>
                    <a:schemeClr val="tx1"/>
                  </a:solidFill>
                  <a:effectLst>
                    <a:outerShdw blurRad="38100" dist="19050" dir="2700000" algn="tl" rotWithShape="0">
                      <a:schemeClr val="dk1">
                        <a:alpha val="40000"/>
                      </a:schemeClr>
                    </a:outerShdw>
                  </a:effectLst>
                  <a:sym typeface="+mn-ea"/>
                </a:rPr>
                <a:t>使用残差和速度，</a:t>
              </a:r>
              <a:r>
                <a:rPr lang="zh-CN" altLang="en-US" sz="1400">
                  <a:solidFill>
                    <a:schemeClr val="tx1"/>
                  </a:solidFill>
                  <a:effectLst>
                    <a:outerShdw blurRad="38100" dist="19050" dir="2700000" algn="tl" rotWithShape="0">
                      <a:schemeClr val="dk1">
                        <a:alpha val="40000"/>
                      </a:schemeClr>
                    </a:outerShdw>
                  </a:effectLst>
                  <a:sym typeface="+mn-ea"/>
                </a:rPr>
                <a:t>进行射线追踪并建立方程组</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70" name="右箭头 69"/>
            <p:cNvSpPr/>
            <p:nvPr/>
          </p:nvSpPr>
          <p:spPr>
            <a:xfrm>
              <a:off x="3768"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1" name="右箭头 70"/>
            <p:cNvSpPr/>
            <p:nvPr/>
          </p:nvSpPr>
          <p:spPr>
            <a:xfrm>
              <a:off x="6854"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2" name="右箭头 71"/>
            <p:cNvSpPr/>
            <p:nvPr/>
          </p:nvSpPr>
          <p:spPr>
            <a:xfrm>
              <a:off x="9881" y="2737"/>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3" name="右箭头 72"/>
            <p:cNvSpPr/>
            <p:nvPr/>
          </p:nvSpPr>
          <p:spPr>
            <a:xfrm rot="5400000">
              <a:off x="11071" y="4170"/>
              <a:ext cx="1391"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graphicFrame>
          <p:nvGraphicFramePr>
            <p:cNvPr id="85" name="对象 -2147482624"/>
            <p:cNvGraphicFramePr>
              <a:graphicFrameLocks noChangeAspect="1"/>
            </p:cNvGraphicFramePr>
            <p:nvPr/>
          </p:nvGraphicFramePr>
          <p:xfrm>
            <a:off x="10870" y="6611"/>
            <a:ext cx="2481" cy="741"/>
          </p:xfrm>
          <a:graphic>
            <a:graphicData uri="http://schemas.openxmlformats.org/presentationml/2006/ole">
              <mc:AlternateContent xmlns:mc="http://schemas.openxmlformats.org/markup-compatibility/2006">
                <mc:Choice xmlns:v="urn:schemas-microsoft-com:vml" Requires="v">
                  <p:oleObj spid="_x0000_s86" name="" r:id="rId1" imgW="1739900" imgH="545465" progId="Equation.3">
                    <p:embed/>
                  </p:oleObj>
                </mc:Choice>
                <mc:Fallback>
                  <p:oleObj name="" r:id="rId1" imgW="1739900" imgH="545465" progId="Equation.3">
                    <p:embed/>
                    <p:pic>
                      <p:nvPicPr>
                        <p:cNvPr id="0" name="图片 3075"/>
                        <p:cNvPicPr/>
                        <p:nvPr/>
                      </p:nvPicPr>
                      <p:blipFill>
                        <a:blip r:embed="rId2"/>
                        <a:stretch>
                          <a:fillRect/>
                        </a:stretch>
                      </p:blipFill>
                      <p:spPr>
                        <a:xfrm>
                          <a:off x="10870" y="6611"/>
                          <a:ext cx="2481" cy="741"/>
                        </a:xfrm>
                        <a:prstGeom prst="rect">
                          <a:avLst/>
                        </a:prstGeom>
                        <a:noFill/>
                        <a:ln w="38100">
                          <a:noFill/>
                          <a:miter/>
                        </a:ln>
                      </p:spPr>
                    </p:pic>
                  </p:oleObj>
                </mc:Fallback>
              </mc:AlternateContent>
            </a:graphicData>
          </a:graphic>
        </p:graphicFrame>
      </p:grpSp>
      <p:sp>
        <p:nvSpPr>
          <p:cNvPr id="90" name="文本框 89"/>
          <p:cNvSpPr txBox="1"/>
          <p:nvPr/>
        </p:nvSpPr>
        <p:spPr>
          <a:xfrm>
            <a:off x="452755" y="1071245"/>
            <a:ext cx="5923280" cy="339725"/>
          </a:xfrm>
          <a:prstGeom prst="rect">
            <a:avLst/>
          </a:prstGeom>
          <a:noFill/>
        </p:spPr>
        <p:txBody>
          <a:bodyPr wrap="square" rtlCol="0">
            <a:spAutoFit/>
          </a:bodyPr>
          <a:p>
            <a:r>
              <a:rPr lang="zh-CN" altLang="en-US" sz="1800"/>
              <a:t>层析反演总体流程：</a:t>
            </a:r>
            <a:endParaRPr lang="zh-CN" altLang="en-US"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grpSp>
        <p:nvGrpSpPr>
          <p:cNvPr id="60" name="组合 59"/>
          <p:cNvGrpSpPr/>
          <p:nvPr/>
        </p:nvGrpSpPr>
        <p:grpSpPr>
          <a:xfrm>
            <a:off x="822960" y="1868170"/>
            <a:ext cx="7112000" cy="2989739"/>
            <a:chOff x="1502" y="2283"/>
            <a:chExt cx="12102" cy="5090"/>
          </a:xfrm>
        </p:grpSpPr>
        <p:sp>
          <p:nvSpPr>
            <p:cNvPr id="61" name="圆角矩形 60"/>
            <p:cNvSpPr/>
            <p:nvPr/>
          </p:nvSpPr>
          <p:spPr>
            <a:xfrm>
              <a:off x="150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62" name="圆角矩形 61"/>
            <p:cNvSpPr/>
            <p:nvPr/>
          </p:nvSpPr>
          <p:spPr>
            <a:xfrm>
              <a:off x="463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计算</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倾角场</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3" name="圆角矩形 62"/>
            <p:cNvSpPr/>
            <p:nvPr/>
          </p:nvSpPr>
          <p:spPr>
            <a:xfrm>
              <a:off x="7659"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拾取</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道集残差</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4" name="圆角矩形 63"/>
            <p:cNvSpPr/>
            <p:nvPr/>
          </p:nvSpPr>
          <p:spPr>
            <a:xfrm>
              <a:off x="10686"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优化残差</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5" name="圆角矩形 64"/>
            <p:cNvSpPr/>
            <p:nvPr/>
          </p:nvSpPr>
          <p:spPr>
            <a:xfrm>
              <a:off x="10686" y="5152"/>
              <a:ext cx="2918" cy="222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400">
                  <a:solidFill>
                    <a:schemeClr val="tx1"/>
                  </a:solidFill>
                  <a:effectLst>
                    <a:outerShdw blurRad="38100" dist="19050" dir="2700000" algn="tl" rotWithShape="0">
                      <a:schemeClr val="dk1">
                        <a:alpha val="40000"/>
                      </a:schemeClr>
                    </a:outerShdw>
                  </a:effectLst>
                  <a:sym typeface="+mn-ea"/>
                </a:rPr>
                <a:t>使用残差和速度，</a:t>
              </a:r>
              <a:r>
                <a:rPr lang="zh-CN" altLang="en-US" sz="1400">
                  <a:solidFill>
                    <a:schemeClr val="tx1"/>
                  </a:solidFill>
                  <a:effectLst>
                    <a:outerShdw blurRad="38100" dist="19050" dir="2700000" algn="tl" rotWithShape="0">
                      <a:schemeClr val="dk1">
                        <a:alpha val="40000"/>
                      </a:schemeClr>
                    </a:outerShdw>
                  </a:effectLst>
                  <a:sym typeface="+mn-ea"/>
                </a:rPr>
                <a:t>进行射线追踪并建立方程组</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6" name="圆角矩形 65"/>
            <p:cNvSpPr/>
            <p:nvPr/>
          </p:nvSpPr>
          <p:spPr>
            <a:xfrm>
              <a:off x="7658" y="5166"/>
              <a:ext cx="2160" cy="2185"/>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求解方程组</a:t>
              </a:r>
              <a:endParaRPr lang="zh-CN" altLang="en-US" sz="14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并更新速度</a:t>
              </a:r>
              <a:endParaRPr lang="zh-CN" altLang="en-US" sz="1400">
                <a:solidFill>
                  <a:schemeClr val="tx1"/>
                </a:solidFill>
                <a:effectLst>
                  <a:outerShdw blurRad="38100" dist="19050" dir="2700000" algn="tl" rotWithShape="0">
                    <a:schemeClr val="dk1">
                      <a:alpha val="40000"/>
                    </a:schemeClr>
                  </a:outerShdw>
                </a:effectLst>
                <a:sym typeface="+mn-ea"/>
              </a:endParaRPr>
            </a:p>
          </p:txBody>
        </p:sp>
        <p:sp>
          <p:nvSpPr>
            <p:cNvPr id="70" name="右箭头 69"/>
            <p:cNvSpPr/>
            <p:nvPr/>
          </p:nvSpPr>
          <p:spPr>
            <a:xfrm>
              <a:off x="3768"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1" name="右箭头 70"/>
            <p:cNvSpPr/>
            <p:nvPr/>
          </p:nvSpPr>
          <p:spPr>
            <a:xfrm>
              <a:off x="6854"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2" name="右箭头 71"/>
            <p:cNvSpPr/>
            <p:nvPr/>
          </p:nvSpPr>
          <p:spPr>
            <a:xfrm>
              <a:off x="9881" y="2737"/>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3" name="右箭头 72"/>
            <p:cNvSpPr/>
            <p:nvPr/>
          </p:nvSpPr>
          <p:spPr>
            <a:xfrm rot="5400000">
              <a:off x="11071" y="4170"/>
              <a:ext cx="1391"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4" name="右箭头 73"/>
            <p:cNvSpPr/>
            <p:nvPr/>
          </p:nvSpPr>
          <p:spPr>
            <a:xfrm rot="10800000">
              <a:off x="9865" y="5619"/>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graphicFrame>
          <p:nvGraphicFramePr>
            <p:cNvPr id="85" name="对象 -2147482624"/>
            <p:cNvGraphicFramePr>
              <a:graphicFrameLocks noChangeAspect="1"/>
            </p:cNvGraphicFramePr>
            <p:nvPr/>
          </p:nvGraphicFramePr>
          <p:xfrm>
            <a:off x="10870" y="6611"/>
            <a:ext cx="2481" cy="741"/>
          </p:xfrm>
          <a:graphic>
            <a:graphicData uri="http://schemas.openxmlformats.org/presentationml/2006/ole">
              <mc:AlternateContent xmlns:mc="http://schemas.openxmlformats.org/markup-compatibility/2006">
                <mc:Choice xmlns:v="urn:schemas-microsoft-com:vml" Requires="v">
                  <p:oleObj spid="_x0000_s86" name="" r:id="rId1" imgW="1739900" imgH="545465" progId="Equation.3">
                    <p:embed/>
                  </p:oleObj>
                </mc:Choice>
                <mc:Fallback>
                  <p:oleObj name="" r:id="rId1" imgW="1739900" imgH="545465" progId="Equation.3">
                    <p:embed/>
                    <p:pic>
                      <p:nvPicPr>
                        <p:cNvPr id="0" name="图片 3075"/>
                        <p:cNvPicPr/>
                        <p:nvPr/>
                      </p:nvPicPr>
                      <p:blipFill>
                        <a:blip r:embed="rId2"/>
                        <a:stretch>
                          <a:fillRect/>
                        </a:stretch>
                      </p:blipFill>
                      <p:spPr>
                        <a:xfrm>
                          <a:off x="10870" y="6611"/>
                          <a:ext cx="2481" cy="741"/>
                        </a:xfrm>
                        <a:prstGeom prst="rect">
                          <a:avLst/>
                        </a:prstGeom>
                        <a:noFill/>
                        <a:ln w="38100">
                          <a:noFill/>
                          <a:miter/>
                        </a:ln>
                      </p:spPr>
                    </p:pic>
                  </p:oleObj>
                </mc:Fallback>
              </mc:AlternateContent>
            </a:graphicData>
          </a:graphic>
        </p:graphicFrame>
      </p:grpSp>
      <p:sp>
        <p:nvSpPr>
          <p:cNvPr id="90" name="文本框 89"/>
          <p:cNvSpPr txBox="1"/>
          <p:nvPr/>
        </p:nvSpPr>
        <p:spPr>
          <a:xfrm>
            <a:off x="452755" y="1071245"/>
            <a:ext cx="5923280" cy="339725"/>
          </a:xfrm>
          <a:prstGeom prst="rect">
            <a:avLst/>
          </a:prstGeom>
          <a:noFill/>
        </p:spPr>
        <p:txBody>
          <a:bodyPr wrap="square" rtlCol="0">
            <a:spAutoFit/>
          </a:bodyPr>
          <a:p>
            <a:r>
              <a:rPr lang="zh-CN" altLang="en-US" sz="1800"/>
              <a:t>层析反演总体流程：</a:t>
            </a:r>
            <a:endParaRPr lang="zh-CN" altLang="en-US"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grpSp>
        <p:nvGrpSpPr>
          <p:cNvPr id="60" name="组合 59"/>
          <p:cNvGrpSpPr/>
          <p:nvPr/>
        </p:nvGrpSpPr>
        <p:grpSpPr>
          <a:xfrm>
            <a:off x="822960" y="1868170"/>
            <a:ext cx="7112000" cy="2989739"/>
            <a:chOff x="1502" y="2283"/>
            <a:chExt cx="12102" cy="5090"/>
          </a:xfrm>
        </p:grpSpPr>
        <p:sp>
          <p:nvSpPr>
            <p:cNvPr id="61" name="圆角矩形 60"/>
            <p:cNvSpPr/>
            <p:nvPr/>
          </p:nvSpPr>
          <p:spPr>
            <a:xfrm>
              <a:off x="150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62" name="圆角矩形 61"/>
            <p:cNvSpPr/>
            <p:nvPr/>
          </p:nvSpPr>
          <p:spPr>
            <a:xfrm>
              <a:off x="463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计算</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倾角场</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3" name="圆角矩形 62"/>
            <p:cNvSpPr/>
            <p:nvPr/>
          </p:nvSpPr>
          <p:spPr>
            <a:xfrm>
              <a:off x="7659"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拾取</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道集残差</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4" name="圆角矩形 63"/>
            <p:cNvSpPr/>
            <p:nvPr/>
          </p:nvSpPr>
          <p:spPr>
            <a:xfrm>
              <a:off x="10686"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优化残差</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5" name="圆角矩形 64"/>
            <p:cNvSpPr/>
            <p:nvPr/>
          </p:nvSpPr>
          <p:spPr>
            <a:xfrm>
              <a:off x="10686" y="5152"/>
              <a:ext cx="2918" cy="222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400">
                  <a:solidFill>
                    <a:schemeClr val="tx1"/>
                  </a:solidFill>
                  <a:effectLst>
                    <a:outerShdw blurRad="38100" dist="19050" dir="2700000" algn="tl" rotWithShape="0">
                      <a:schemeClr val="dk1">
                        <a:alpha val="40000"/>
                      </a:schemeClr>
                    </a:outerShdw>
                  </a:effectLst>
                  <a:sym typeface="+mn-ea"/>
                </a:rPr>
                <a:t>使用残差和速度，</a:t>
              </a:r>
              <a:r>
                <a:rPr lang="zh-CN" altLang="en-US" sz="1400">
                  <a:solidFill>
                    <a:schemeClr val="tx1"/>
                  </a:solidFill>
                  <a:effectLst>
                    <a:outerShdw blurRad="38100" dist="19050" dir="2700000" algn="tl" rotWithShape="0">
                      <a:schemeClr val="dk1">
                        <a:alpha val="40000"/>
                      </a:schemeClr>
                    </a:outerShdw>
                  </a:effectLst>
                  <a:sym typeface="+mn-ea"/>
                </a:rPr>
                <a:t>进行射线追踪并建立方程组</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6" name="圆角矩形 65"/>
            <p:cNvSpPr/>
            <p:nvPr/>
          </p:nvSpPr>
          <p:spPr>
            <a:xfrm>
              <a:off x="7658" y="5166"/>
              <a:ext cx="2160" cy="2185"/>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求解方程组</a:t>
              </a:r>
              <a:endParaRPr lang="zh-CN" altLang="en-US" sz="14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并更新速度</a:t>
              </a:r>
              <a:endParaRPr lang="zh-CN" altLang="en-US" sz="1400">
                <a:solidFill>
                  <a:schemeClr val="tx1"/>
                </a:solidFill>
                <a:effectLst>
                  <a:outerShdw blurRad="38100" dist="19050" dir="2700000" algn="tl" rotWithShape="0">
                    <a:schemeClr val="dk1">
                      <a:alpha val="40000"/>
                    </a:schemeClr>
                  </a:outerShdw>
                </a:effectLst>
                <a:sym typeface="+mn-ea"/>
              </a:endParaRPr>
            </a:p>
          </p:txBody>
        </p:sp>
        <p:sp>
          <p:nvSpPr>
            <p:cNvPr id="67" name="圆角矩形 66"/>
            <p:cNvSpPr/>
            <p:nvPr/>
          </p:nvSpPr>
          <p:spPr>
            <a:xfrm>
              <a:off x="4632" y="5166"/>
              <a:ext cx="2160" cy="2138"/>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用新速度</a:t>
              </a:r>
              <a:endParaRPr lang="zh-CN" altLang="en-US" sz="14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进行偏移</a:t>
              </a:r>
              <a:endParaRPr lang="zh-CN" altLang="en-US" sz="1400">
                <a:solidFill>
                  <a:schemeClr val="tx1"/>
                </a:solidFill>
                <a:effectLst>
                  <a:outerShdw blurRad="38100" dist="19050" dir="2700000" algn="tl" rotWithShape="0">
                    <a:schemeClr val="dk1">
                      <a:alpha val="40000"/>
                    </a:schemeClr>
                  </a:outerShdw>
                </a:effectLst>
                <a:sym typeface="+mn-ea"/>
              </a:endParaRPr>
            </a:p>
          </p:txBody>
        </p:sp>
        <p:sp>
          <p:nvSpPr>
            <p:cNvPr id="70" name="右箭头 69"/>
            <p:cNvSpPr/>
            <p:nvPr/>
          </p:nvSpPr>
          <p:spPr>
            <a:xfrm>
              <a:off x="3768"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1" name="右箭头 70"/>
            <p:cNvSpPr/>
            <p:nvPr/>
          </p:nvSpPr>
          <p:spPr>
            <a:xfrm>
              <a:off x="6854"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2" name="右箭头 71"/>
            <p:cNvSpPr/>
            <p:nvPr/>
          </p:nvSpPr>
          <p:spPr>
            <a:xfrm>
              <a:off x="9881" y="2737"/>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3" name="右箭头 72"/>
            <p:cNvSpPr/>
            <p:nvPr/>
          </p:nvSpPr>
          <p:spPr>
            <a:xfrm rot="5400000">
              <a:off x="11071" y="4170"/>
              <a:ext cx="1391"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4" name="右箭头 73"/>
            <p:cNvSpPr/>
            <p:nvPr/>
          </p:nvSpPr>
          <p:spPr>
            <a:xfrm rot="10800000">
              <a:off x="9865" y="5619"/>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5" name="右箭头 74"/>
            <p:cNvSpPr/>
            <p:nvPr/>
          </p:nvSpPr>
          <p:spPr>
            <a:xfrm rot="10800000">
              <a:off x="6854" y="5654"/>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graphicFrame>
          <p:nvGraphicFramePr>
            <p:cNvPr id="85" name="对象 -2147482624"/>
            <p:cNvGraphicFramePr>
              <a:graphicFrameLocks noChangeAspect="1"/>
            </p:cNvGraphicFramePr>
            <p:nvPr/>
          </p:nvGraphicFramePr>
          <p:xfrm>
            <a:off x="10870" y="6611"/>
            <a:ext cx="2481" cy="741"/>
          </p:xfrm>
          <a:graphic>
            <a:graphicData uri="http://schemas.openxmlformats.org/presentationml/2006/ole">
              <mc:AlternateContent xmlns:mc="http://schemas.openxmlformats.org/markup-compatibility/2006">
                <mc:Choice xmlns:v="urn:schemas-microsoft-com:vml" Requires="v">
                  <p:oleObj spid="_x0000_s86" name="" r:id="rId1" imgW="1739900" imgH="545465" progId="Equation.3">
                    <p:embed/>
                  </p:oleObj>
                </mc:Choice>
                <mc:Fallback>
                  <p:oleObj name="" r:id="rId1" imgW="1739900" imgH="545465" progId="Equation.3">
                    <p:embed/>
                    <p:pic>
                      <p:nvPicPr>
                        <p:cNvPr id="0" name="图片 3075"/>
                        <p:cNvPicPr/>
                        <p:nvPr/>
                      </p:nvPicPr>
                      <p:blipFill>
                        <a:blip r:embed="rId2"/>
                        <a:stretch>
                          <a:fillRect/>
                        </a:stretch>
                      </p:blipFill>
                      <p:spPr>
                        <a:xfrm>
                          <a:off x="10870" y="6611"/>
                          <a:ext cx="2481" cy="741"/>
                        </a:xfrm>
                        <a:prstGeom prst="rect">
                          <a:avLst/>
                        </a:prstGeom>
                        <a:noFill/>
                        <a:ln w="38100">
                          <a:noFill/>
                          <a:miter/>
                        </a:ln>
                      </p:spPr>
                    </p:pic>
                  </p:oleObj>
                </mc:Fallback>
              </mc:AlternateContent>
            </a:graphicData>
          </a:graphic>
        </p:graphicFrame>
      </p:grpSp>
      <p:sp>
        <p:nvSpPr>
          <p:cNvPr id="90" name="文本框 89"/>
          <p:cNvSpPr txBox="1"/>
          <p:nvPr/>
        </p:nvSpPr>
        <p:spPr>
          <a:xfrm>
            <a:off x="452755" y="1071245"/>
            <a:ext cx="5923280" cy="339725"/>
          </a:xfrm>
          <a:prstGeom prst="rect">
            <a:avLst/>
          </a:prstGeom>
          <a:noFill/>
        </p:spPr>
        <p:txBody>
          <a:bodyPr wrap="square" rtlCol="0">
            <a:spAutoFit/>
          </a:bodyPr>
          <a:p>
            <a:r>
              <a:rPr lang="zh-CN" altLang="en-US" sz="1800"/>
              <a:t>层析反演总体流程：</a:t>
            </a:r>
            <a:endParaRPr lang="zh-CN"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灯片编号占位符 3"/>
          <p:cNvSpPr>
            <a:spLocks noGrp="1"/>
          </p:cNvSpPr>
          <p:nvPr>
            <p:ph type="sldNum" sz="quarter" idx="10"/>
          </p:nvPr>
        </p:nvSpPr>
        <p:spPr/>
        <p:txBody>
          <a:bodyPr wrap="square" lIns="91440" tIns="45720" rIns="91440" bIns="45720" anchor="t" anchorCtr="0"/>
          <a:lstStyle>
            <a:lvl1pPr marL="0" lvl="0" indent="0" algn="l" defTabSz="914400" rtl="0" eaLnBrk="1" fontAlgn="base" latinLnBrk="0" hangingPunct="1">
              <a:lnSpc>
                <a:spcPct val="90000"/>
              </a:lnSpc>
              <a:spcBef>
                <a:spcPct val="50000"/>
              </a:spcBef>
              <a:spcAft>
                <a:spcPct val="0"/>
              </a:spcAft>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90000"/>
              </a:lnSpc>
              <a:spcBef>
                <a:spcPct val="5000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0" hangingPunct="0">
              <a:lnSpc>
                <a:spcPct val="100000"/>
              </a:lnSpc>
              <a:spcBef>
                <a:spcPct val="0"/>
              </a:spcBef>
            </a:pPr>
            <a:fld id="{9A0DB2DC-4C9A-4742-B13C-FB6460FD3503}" type="slidenum">
              <a:rPr lang="zh-CN" altLang="en-US" sz="1400" b="0" dirty="0">
                <a:solidFill>
                  <a:schemeClr val="bg1"/>
                </a:solidFill>
                <a:latin typeface="Times New Roman" panose="02020603050405020304" pitchFamily="18" charset="0"/>
              </a:rPr>
            </a:fld>
            <a:endParaRPr lang="zh-CN" altLang="en-US" sz="1400" b="0" dirty="0">
              <a:solidFill>
                <a:schemeClr val="bg1"/>
              </a:solidFill>
              <a:latin typeface="Times New Roman" panose="02020603050405020304" pitchFamily="18" charset="0"/>
            </a:endParaRPr>
          </a:p>
        </p:txBody>
      </p:sp>
      <p:grpSp>
        <p:nvGrpSpPr>
          <p:cNvPr id="60" name="组合 59"/>
          <p:cNvGrpSpPr/>
          <p:nvPr/>
        </p:nvGrpSpPr>
        <p:grpSpPr>
          <a:xfrm>
            <a:off x="822960" y="1868170"/>
            <a:ext cx="7112000" cy="3947160"/>
            <a:chOff x="1502" y="2283"/>
            <a:chExt cx="12102" cy="6720"/>
          </a:xfrm>
        </p:grpSpPr>
        <p:sp>
          <p:nvSpPr>
            <p:cNvPr id="61" name="圆角矩形 60"/>
            <p:cNvSpPr/>
            <p:nvPr/>
          </p:nvSpPr>
          <p:spPr>
            <a:xfrm>
              <a:off x="150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rtlCol="0" anchor="ctr"/>
            <a:p>
              <a:pPr algn="ctr"/>
              <a:r>
                <a:rPr lang="zh-CN" altLang="en-US" sz="1400">
                  <a:solidFill>
                    <a:schemeClr val="tx1"/>
                  </a:solidFill>
                  <a:effectLst>
                    <a:outerShdw blurRad="38100" dist="19050" dir="2700000" algn="tl" rotWithShape="0">
                      <a:schemeClr val="dk1">
                        <a:alpha val="40000"/>
                      </a:schemeClr>
                    </a:outerShdw>
                  </a:effectLst>
                </a:rPr>
                <a:t>输入</a:t>
              </a:r>
              <a:r>
                <a:rPr lang="en-US" altLang="zh-CN" sz="1400">
                  <a:solidFill>
                    <a:schemeClr val="tx1"/>
                  </a:solidFill>
                  <a:effectLst>
                    <a:outerShdw blurRad="38100" dist="19050" dir="2700000" algn="tl" rotWithShape="0">
                      <a:schemeClr val="dk1">
                        <a:alpha val="40000"/>
                      </a:schemeClr>
                    </a:outerShdw>
                  </a:effectLst>
                </a:rPr>
                <a:t>CIP</a:t>
              </a:r>
              <a:r>
                <a:rPr lang="zh-CN" altLang="en-US" sz="1400">
                  <a:solidFill>
                    <a:schemeClr val="tx1"/>
                  </a:solidFill>
                  <a:effectLst>
                    <a:outerShdw blurRad="38100" dist="19050" dir="2700000" algn="tl" rotWithShape="0">
                      <a:schemeClr val="dk1">
                        <a:alpha val="40000"/>
                      </a:schemeClr>
                    </a:outerShdw>
                  </a:effectLst>
                </a:rPr>
                <a:t>道集、剖面、速度</a:t>
              </a:r>
              <a:endParaRPr lang="zh-CN" altLang="en-US" sz="1400">
                <a:solidFill>
                  <a:schemeClr val="tx1"/>
                </a:solidFill>
                <a:effectLst>
                  <a:outerShdw blurRad="38100" dist="19050" dir="2700000" algn="tl" rotWithShape="0">
                    <a:schemeClr val="dk1">
                      <a:alpha val="40000"/>
                    </a:schemeClr>
                  </a:outerShdw>
                </a:effectLst>
              </a:endParaRPr>
            </a:p>
          </p:txBody>
        </p:sp>
        <p:sp>
          <p:nvSpPr>
            <p:cNvPr id="62" name="圆角矩形 61"/>
            <p:cNvSpPr/>
            <p:nvPr/>
          </p:nvSpPr>
          <p:spPr>
            <a:xfrm>
              <a:off x="4632"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计算</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倾角场</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3" name="圆角矩形 62"/>
            <p:cNvSpPr/>
            <p:nvPr/>
          </p:nvSpPr>
          <p:spPr>
            <a:xfrm>
              <a:off x="7659"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拾取</a:t>
              </a:r>
              <a:endParaRPr lang="zh-CN" altLang="en-US" sz="16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道集残差</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ctr">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4" name="圆角矩形 63"/>
            <p:cNvSpPr/>
            <p:nvPr/>
          </p:nvSpPr>
          <p:spPr>
            <a:xfrm>
              <a:off x="10686" y="2283"/>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a:solidFill>
                    <a:schemeClr val="tx1"/>
                  </a:solidFill>
                  <a:effectLst>
                    <a:outerShdw blurRad="38100" dist="19050" dir="2700000" algn="tl" rotWithShape="0">
                      <a:schemeClr val="dk1">
                        <a:alpha val="40000"/>
                      </a:schemeClr>
                    </a:outerShdw>
                  </a:effectLst>
                  <a:sym typeface="+mn-ea"/>
                </a:rPr>
                <a:t>优化残差</a:t>
              </a:r>
              <a:endParaRPr lang="zh-CN" altLang="en-US" sz="1600">
                <a:solidFill>
                  <a:schemeClr val="tx1"/>
                </a:solidFill>
                <a:effectLst>
                  <a:outerShdw blurRad="38100" dist="19050" dir="2700000" algn="tl" rotWithShape="0">
                    <a:schemeClr val="dk1">
                      <a:alpha val="40000"/>
                    </a:schemeClr>
                  </a:outerShdw>
                </a:effectLst>
                <a:sym typeface="+mn-ea"/>
              </a:endParaRPr>
            </a:p>
          </p:txBody>
        </p:sp>
        <p:sp>
          <p:nvSpPr>
            <p:cNvPr id="65" name="圆角矩形 64"/>
            <p:cNvSpPr/>
            <p:nvPr/>
          </p:nvSpPr>
          <p:spPr>
            <a:xfrm>
              <a:off x="10686" y="5152"/>
              <a:ext cx="2918" cy="222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400">
                  <a:solidFill>
                    <a:schemeClr val="tx1"/>
                  </a:solidFill>
                  <a:effectLst>
                    <a:outerShdw blurRad="38100" dist="19050" dir="2700000" algn="tl" rotWithShape="0">
                      <a:schemeClr val="dk1">
                        <a:alpha val="40000"/>
                      </a:schemeClr>
                    </a:outerShdw>
                  </a:effectLst>
                  <a:sym typeface="+mn-ea"/>
                </a:rPr>
                <a:t>使用残差和速度，</a:t>
              </a:r>
              <a:r>
                <a:rPr lang="zh-CN" altLang="en-US" sz="1400">
                  <a:solidFill>
                    <a:schemeClr val="tx1"/>
                  </a:solidFill>
                  <a:effectLst>
                    <a:outerShdw blurRad="38100" dist="19050" dir="2700000" algn="tl" rotWithShape="0">
                      <a:schemeClr val="dk1">
                        <a:alpha val="40000"/>
                      </a:schemeClr>
                    </a:outerShdw>
                  </a:effectLst>
                  <a:sym typeface="+mn-ea"/>
                </a:rPr>
                <a:t>进行射线追踪并建立方程组</a:t>
              </a: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a:p>
              <a:pPr lvl="0" algn="just">
                <a:buClrTx/>
                <a:buSzTx/>
                <a:buFontTx/>
              </a:pPr>
              <a:endParaRPr lang="zh-CN" altLang="en-US" sz="1000">
                <a:solidFill>
                  <a:schemeClr val="tx1"/>
                </a:solidFill>
                <a:effectLst>
                  <a:outerShdw blurRad="38100" dist="19050" dir="2700000" algn="tl" rotWithShape="0">
                    <a:schemeClr val="dk1">
                      <a:alpha val="40000"/>
                    </a:schemeClr>
                  </a:outerShdw>
                </a:effectLst>
                <a:sym typeface="+mn-ea"/>
              </a:endParaRPr>
            </a:p>
          </p:txBody>
        </p:sp>
        <p:sp>
          <p:nvSpPr>
            <p:cNvPr id="66" name="圆角矩形 65"/>
            <p:cNvSpPr/>
            <p:nvPr/>
          </p:nvSpPr>
          <p:spPr>
            <a:xfrm>
              <a:off x="7658" y="5166"/>
              <a:ext cx="2160" cy="2185"/>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求解方程组</a:t>
              </a:r>
              <a:endParaRPr lang="zh-CN" altLang="en-US" sz="14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并更新速度</a:t>
              </a:r>
              <a:endParaRPr lang="zh-CN" altLang="en-US" sz="1400">
                <a:solidFill>
                  <a:schemeClr val="tx1"/>
                </a:solidFill>
                <a:effectLst>
                  <a:outerShdw blurRad="38100" dist="19050" dir="2700000" algn="tl" rotWithShape="0">
                    <a:schemeClr val="dk1">
                      <a:alpha val="40000"/>
                    </a:schemeClr>
                  </a:outerShdw>
                </a:effectLst>
                <a:sym typeface="+mn-ea"/>
              </a:endParaRPr>
            </a:p>
          </p:txBody>
        </p:sp>
        <p:sp>
          <p:nvSpPr>
            <p:cNvPr id="67" name="圆角矩形 66"/>
            <p:cNvSpPr/>
            <p:nvPr/>
          </p:nvSpPr>
          <p:spPr>
            <a:xfrm>
              <a:off x="4632" y="5166"/>
              <a:ext cx="2160" cy="2138"/>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用新速度</a:t>
              </a:r>
              <a:endParaRPr lang="zh-CN" altLang="en-US" sz="1400">
                <a:solidFill>
                  <a:schemeClr val="tx1"/>
                </a:solidFill>
                <a:effectLst>
                  <a:outerShdw blurRad="38100" dist="19050" dir="2700000" algn="tl" rotWithShape="0">
                    <a:schemeClr val="dk1">
                      <a:alpha val="40000"/>
                    </a:schemeClr>
                  </a:outerShdw>
                </a:effectLst>
                <a:sym typeface="+mn-ea"/>
              </a:endParaRPr>
            </a:p>
            <a:p>
              <a:pPr lvl="0" algn="ctr">
                <a:buClrTx/>
                <a:buSzTx/>
                <a:buFontTx/>
              </a:pPr>
              <a:r>
                <a:rPr lang="zh-CN" altLang="en-US" sz="1400">
                  <a:solidFill>
                    <a:schemeClr val="tx1"/>
                  </a:solidFill>
                  <a:effectLst>
                    <a:outerShdw blurRad="38100" dist="19050" dir="2700000" algn="tl" rotWithShape="0">
                      <a:schemeClr val="dk1">
                        <a:alpha val="40000"/>
                      </a:schemeClr>
                    </a:outerShdw>
                  </a:effectLst>
                  <a:sym typeface="+mn-ea"/>
                </a:rPr>
                <a:t>进行偏移</a:t>
              </a:r>
              <a:endParaRPr lang="zh-CN" altLang="en-US" sz="1400">
                <a:solidFill>
                  <a:schemeClr val="tx1"/>
                </a:solidFill>
                <a:effectLst>
                  <a:outerShdw blurRad="38100" dist="19050" dir="2700000" algn="tl" rotWithShape="0">
                    <a:schemeClr val="dk1">
                      <a:alpha val="40000"/>
                    </a:schemeClr>
                  </a:outerShdw>
                </a:effectLst>
                <a:sym typeface="+mn-ea"/>
              </a:endParaRPr>
            </a:p>
          </p:txBody>
        </p:sp>
        <p:sp>
          <p:nvSpPr>
            <p:cNvPr id="68" name="圆角矩形 67"/>
            <p:cNvSpPr/>
            <p:nvPr/>
          </p:nvSpPr>
          <p:spPr>
            <a:xfrm>
              <a:off x="1502" y="7752"/>
              <a:ext cx="2160" cy="1251"/>
            </a:xfrm>
            <a:prstGeom prst="roundRect">
              <a:avLst/>
            </a:prstGeom>
            <a:noFill/>
            <a:ln w="25400">
              <a:solidFill>
                <a:schemeClr val="accent1"/>
              </a:solidFill>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000">
                  <a:solidFill>
                    <a:schemeClr val="tx1"/>
                  </a:solidFill>
                  <a:effectLst>
                    <a:outerShdw blurRad="38100" dist="19050" dir="2700000" algn="tl" rotWithShape="0">
                      <a:schemeClr val="dk1">
                        <a:alpha val="40000"/>
                      </a:schemeClr>
                    </a:outerShdw>
                  </a:effectLst>
                  <a:sym typeface="+mn-ea"/>
                </a:rPr>
                <a:t>结束</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69" name="菱形 68"/>
            <p:cNvSpPr/>
            <p:nvPr/>
          </p:nvSpPr>
          <p:spPr>
            <a:xfrm>
              <a:off x="1736" y="5166"/>
              <a:ext cx="1884" cy="1388"/>
            </a:xfrm>
            <a:prstGeom prst="diamond">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solidFill>
                    <a:schemeClr val="tx1"/>
                  </a:solidFill>
                </a:rPr>
                <a:t>道集拉平？</a:t>
              </a:r>
              <a:endParaRPr lang="zh-CN" altLang="en-US" sz="1400">
                <a:solidFill>
                  <a:schemeClr val="tx1"/>
                </a:solidFill>
              </a:endParaRPr>
            </a:p>
          </p:txBody>
        </p:sp>
        <p:sp>
          <p:nvSpPr>
            <p:cNvPr id="70" name="右箭头 69"/>
            <p:cNvSpPr/>
            <p:nvPr/>
          </p:nvSpPr>
          <p:spPr>
            <a:xfrm>
              <a:off x="3768"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1" name="右箭头 70"/>
            <p:cNvSpPr/>
            <p:nvPr/>
          </p:nvSpPr>
          <p:spPr>
            <a:xfrm>
              <a:off x="6854" y="2710"/>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2" name="右箭头 71"/>
            <p:cNvSpPr/>
            <p:nvPr/>
          </p:nvSpPr>
          <p:spPr>
            <a:xfrm>
              <a:off x="9881" y="2737"/>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3" name="右箭头 72"/>
            <p:cNvSpPr/>
            <p:nvPr/>
          </p:nvSpPr>
          <p:spPr>
            <a:xfrm rot="5400000">
              <a:off x="11071" y="4170"/>
              <a:ext cx="1391"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4" name="右箭头 73"/>
            <p:cNvSpPr/>
            <p:nvPr/>
          </p:nvSpPr>
          <p:spPr>
            <a:xfrm rot="10800000">
              <a:off x="9865" y="5619"/>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5" name="右箭头 74"/>
            <p:cNvSpPr/>
            <p:nvPr/>
          </p:nvSpPr>
          <p:spPr>
            <a:xfrm rot="10800000">
              <a:off x="6854" y="5654"/>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6" name="右箭头 75"/>
            <p:cNvSpPr/>
            <p:nvPr/>
          </p:nvSpPr>
          <p:spPr>
            <a:xfrm rot="10800000">
              <a:off x="3723" y="5654"/>
              <a:ext cx="743"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7" name="右箭头 76"/>
            <p:cNvSpPr/>
            <p:nvPr/>
          </p:nvSpPr>
          <p:spPr>
            <a:xfrm rot="5400000">
              <a:off x="2148" y="6986"/>
              <a:ext cx="976"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78" name="右箭头 77"/>
            <p:cNvSpPr/>
            <p:nvPr/>
          </p:nvSpPr>
          <p:spPr>
            <a:xfrm rot="16200000">
              <a:off x="1936" y="4177"/>
              <a:ext cx="1402" cy="34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800"/>
            </a:p>
          </p:txBody>
        </p:sp>
        <p:sp>
          <p:nvSpPr>
            <p:cNvPr id="81" name="文本框 80"/>
            <p:cNvSpPr txBox="1"/>
            <p:nvPr/>
          </p:nvSpPr>
          <p:spPr>
            <a:xfrm>
              <a:off x="2902" y="4259"/>
              <a:ext cx="731" cy="578"/>
            </a:xfrm>
            <a:prstGeom prst="rect">
              <a:avLst/>
            </a:prstGeom>
            <a:noFill/>
          </p:spPr>
          <p:txBody>
            <a:bodyPr wrap="square" rtlCol="0">
              <a:spAutoFit/>
            </a:bodyPr>
            <a:p>
              <a:r>
                <a:rPr lang="zh-CN" altLang="en-US" sz="1800"/>
                <a:t>否</a:t>
              </a:r>
              <a:endParaRPr lang="zh-CN" altLang="en-US" sz="1800"/>
            </a:p>
          </p:txBody>
        </p:sp>
        <p:sp>
          <p:nvSpPr>
            <p:cNvPr id="82" name="文本框 81"/>
            <p:cNvSpPr txBox="1"/>
            <p:nvPr/>
          </p:nvSpPr>
          <p:spPr>
            <a:xfrm>
              <a:off x="2892" y="6727"/>
              <a:ext cx="731" cy="578"/>
            </a:xfrm>
            <a:prstGeom prst="rect">
              <a:avLst/>
            </a:prstGeom>
            <a:noFill/>
          </p:spPr>
          <p:txBody>
            <a:bodyPr wrap="square" rtlCol="0">
              <a:spAutoFit/>
            </a:bodyPr>
            <a:p>
              <a:r>
                <a:rPr lang="zh-CN" altLang="en-US" sz="1800"/>
                <a:t>是</a:t>
              </a:r>
              <a:endParaRPr lang="zh-CN" altLang="en-US" sz="1800"/>
            </a:p>
          </p:txBody>
        </p:sp>
        <p:graphicFrame>
          <p:nvGraphicFramePr>
            <p:cNvPr id="85" name="对象 -2147482624"/>
            <p:cNvGraphicFramePr>
              <a:graphicFrameLocks noChangeAspect="1"/>
            </p:cNvGraphicFramePr>
            <p:nvPr/>
          </p:nvGraphicFramePr>
          <p:xfrm>
            <a:off x="10870" y="6611"/>
            <a:ext cx="2481" cy="741"/>
          </p:xfrm>
          <a:graphic>
            <a:graphicData uri="http://schemas.openxmlformats.org/presentationml/2006/ole">
              <mc:AlternateContent xmlns:mc="http://schemas.openxmlformats.org/markup-compatibility/2006">
                <mc:Choice xmlns:v="urn:schemas-microsoft-com:vml" Requires="v">
                  <p:oleObj spid="_x0000_s86" name="" r:id="rId1" imgW="1739900" imgH="545465" progId="Equation.3">
                    <p:embed/>
                  </p:oleObj>
                </mc:Choice>
                <mc:Fallback>
                  <p:oleObj name="" r:id="rId1" imgW="1739900" imgH="545465" progId="Equation.3">
                    <p:embed/>
                    <p:pic>
                      <p:nvPicPr>
                        <p:cNvPr id="0" name="图片 3075"/>
                        <p:cNvPicPr/>
                        <p:nvPr/>
                      </p:nvPicPr>
                      <p:blipFill>
                        <a:blip r:embed="rId2"/>
                        <a:stretch>
                          <a:fillRect/>
                        </a:stretch>
                      </p:blipFill>
                      <p:spPr>
                        <a:xfrm>
                          <a:off x="10870" y="6611"/>
                          <a:ext cx="2481" cy="741"/>
                        </a:xfrm>
                        <a:prstGeom prst="rect">
                          <a:avLst/>
                        </a:prstGeom>
                        <a:noFill/>
                        <a:ln w="38100">
                          <a:noFill/>
                          <a:miter/>
                        </a:ln>
                      </p:spPr>
                    </p:pic>
                  </p:oleObj>
                </mc:Fallback>
              </mc:AlternateContent>
            </a:graphicData>
          </a:graphic>
        </p:graphicFrame>
      </p:grpSp>
      <p:sp>
        <p:nvSpPr>
          <p:cNvPr id="90" name="文本框 89"/>
          <p:cNvSpPr txBox="1"/>
          <p:nvPr/>
        </p:nvSpPr>
        <p:spPr>
          <a:xfrm>
            <a:off x="452755" y="1071245"/>
            <a:ext cx="5923280" cy="339725"/>
          </a:xfrm>
          <a:prstGeom prst="rect">
            <a:avLst/>
          </a:prstGeom>
          <a:noFill/>
        </p:spPr>
        <p:txBody>
          <a:bodyPr wrap="square" rtlCol="0">
            <a:spAutoFit/>
          </a:bodyPr>
          <a:p>
            <a:r>
              <a:rPr lang="zh-CN" altLang="en-US" sz="1800"/>
              <a:t>层析反演总体流程：</a:t>
            </a:r>
            <a:endParaRPr lang="zh-CN" altLang="en-US" sz="1800"/>
          </a:p>
        </p:txBody>
      </p:sp>
    </p:spTree>
  </p:cSld>
  <p:clrMapOvr>
    <a:masterClrMapping/>
  </p:clrMapOvr>
</p:sld>
</file>

<file path=ppt/tags/tag1.xml><?xml version="1.0" encoding="utf-8"?>
<p:tagLst xmlns:p="http://schemas.openxmlformats.org/presentationml/2006/main">
  <p:tag name="THINKCELLSHAPEDONOTDELETE" val="YCsmFd4ZDUSfN3a_u63bWQ"/>
</p:tagLst>
</file>

<file path=ppt/tags/tag2.xml><?xml version="1.0" encoding="utf-8"?>
<p:tagLst xmlns:p="http://schemas.openxmlformats.org/presentationml/2006/main">
  <p:tag name="KSO_WM_SLIDE_MODEL_TYPE" val="cover"/>
</p:tagLst>
</file>

<file path=ppt/tags/tag3.xml><?xml version="1.0" encoding="utf-8"?>
<p:tagLst xmlns:p="http://schemas.openxmlformats.org/presentationml/2006/main">
  <p:tag name="KSO_WM_DIAGRAM_VIRTUALLY_FRAME" val="{&quot;height&quot;:261.86976377952755,&quot;left&quot;:4.658267716535433,&quot;top&quot;:140.18023622047244,&quot;width&quot;:703.070236220472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黑体"/>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triangle" w="med" len="med"/>
        </a:ln>
      </a:spPr>
      <a:bodyPr vert="horz" wrap="square" lIns="90000" tIns="46800" rIns="90000" bIns="46800" numCol="1" anchor="t" anchorCtr="0" compatLnSpc="1">
        <a:spAutoFit/>
      </a:bodyPr>
      <a:lstStyle>
        <a:defPPr marL="0" marR="0" indent="0" algn="ctr" defTabSz="914400" rtl="0" eaLnBrk="1" fontAlgn="base" latinLnBrk="0" hangingPunct="1">
          <a:lnSpc>
            <a:spcPct val="90000"/>
          </a:lnSpc>
          <a:spcBef>
            <a:spcPct val="5000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triangle" w="med" len="med"/>
        </a:ln>
      </a:spPr>
      <a:bodyPr vert="horz" wrap="square" lIns="90000" tIns="46800" rIns="90000" bIns="46800" numCol="1" anchor="t" anchorCtr="0" compatLnSpc="1">
        <a:spAutoFit/>
      </a:bodyPr>
      <a:lstStyle>
        <a:defPPr marL="0" marR="0" indent="0" algn="ctr" defTabSz="914400" rtl="0" eaLnBrk="1" fontAlgn="base" latinLnBrk="0" hangingPunct="1">
          <a:lnSpc>
            <a:spcPct val="90000"/>
          </a:lnSpc>
          <a:spcBef>
            <a:spcPct val="5000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HRMS V1</Template>
  <TotalTime>0</TotalTime>
  <Words>3065</Words>
  <Application>WPS 演示</Application>
  <PresentationFormat>全屏显示(4:3)</PresentationFormat>
  <Paragraphs>476</Paragraphs>
  <Slides>51</Slides>
  <Notes>1</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5</vt:i4>
      </vt:variant>
      <vt:variant>
        <vt:lpstr>幻灯片标题</vt:lpstr>
      </vt:variant>
      <vt:variant>
        <vt:i4>51</vt:i4>
      </vt:variant>
    </vt:vector>
  </HeadingPairs>
  <TitlesOfParts>
    <vt:vector size="73" baseType="lpstr">
      <vt:lpstr>Arial</vt:lpstr>
      <vt:lpstr>宋体</vt:lpstr>
      <vt:lpstr>Wingdings</vt:lpstr>
      <vt:lpstr>Times New Roman</vt:lpstr>
      <vt:lpstr>黑体</vt:lpstr>
      <vt:lpstr>方正楷体简体</vt:lpstr>
      <vt:lpstr>华文中宋</vt:lpstr>
      <vt:lpstr>等线</vt:lpstr>
      <vt:lpstr>微软雅黑</vt:lpstr>
      <vt:lpstr>Arial Unicode MS</vt:lpstr>
      <vt:lpstr>Calibri</vt:lpstr>
      <vt:lpstr>Batang</vt:lpstr>
      <vt:lpstr>Wingdings</vt:lpstr>
      <vt:lpstr>Times New Roman</vt:lpstr>
      <vt:lpstr>华文行楷</vt:lpstr>
      <vt:lpstr>Constantia</vt:lpstr>
      <vt:lpstr>自定义设计方案</vt:lpstr>
      <vt:lpstr>Equation.3</vt:lpstr>
      <vt:lpstr>Equation.3</vt:lpstr>
      <vt:lpstr>Equation.3</vt:lpstr>
      <vt:lpstr>Equation.3</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OVT网格层析模块原理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BGP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ERP与内控体系的关系</dc:title>
  <dc:creator>陆春阳</dc:creator>
  <dc:subject>ERP</dc:subject>
  <cp:lastModifiedBy>朽瓜</cp:lastModifiedBy>
  <cp:revision>1546</cp:revision>
  <cp:lastPrinted>2001-10-18T16:19:00Z</cp:lastPrinted>
  <dcterms:created xsi:type="dcterms:W3CDTF">2006-06-06T06:08:00Z</dcterms:created>
  <dcterms:modified xsi:type="dcterms:W3CDTF">2025-12-17T08:48:40Z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8D6444236165452AB64D9375FCBFD7C1</vt:lpwstr>
  </property>
</Properties>
</file>