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1" r:id="rId2"/>
    <p:sldMasterId id="2147483654" r:id="rId3"/>
    <p:sldMasterId id="2147483667" r:id="rId4"/>
  </p:sldMasterIdLst>
  <p:notesMasterIdLst>
    <p:notesMasterId r:id="rId34"/>
  </p:notesMasterIdLst>
  <p:handoutMasterIdLst>
    <p:handoutMasterId r:id="rId35"/>
  </p:handoutMasterIdLst>
  <p:sldIdLst>
    <p:sldId id="258" r:id="rId5"/>
    <p:sldId id="1821" r:id="rId6"/>
    <p:sldId id="1887" r:id="rId7"/>
    <p:sldId id="1858" r:id="rId8"/>
    <p:sldId id="1940" r:id="rId9"/>
    <p:sldId id="1892" r:id="rId10"/>
    <p:sldId id="1895" r:id="rId11"/>
    <p:sldId id="1896" r:id="rId12"/>
    <p:sldId id="1925" r:id="rId13"/>
    <p:sldId id="1898" r:id="rId14"/>
    <p:sldId id="1899" r:id="rId15"/>
    <p:sldId id="1900" r:id="rId16"/>
    <p:sldId id="1903" r:id="rId17"/>
    <p:sldId id="1859" r:id="rId18"/>
    <p:sldId id="1905" r:id="rId19"/>
    <p:sldId id="1906" r:id="rId20"/>
    <p:sldId id="1929" r:id="rId21"/>
    <p:sldId id="1862" r:id="rId22"/>
    <p:sldId id="1910" r:id="rId23"/>
    <p:sldId id="1930" r:id="rId24"/>
    <p:sldId id="1941" r:id="rId25"/>
    <p:sldId id="1942" r:id="rId26"/>
    <p:sldId id="1945" r:id="rId27"/>
    <p:sldId id="1943" r:id="rId28"/>
    <p:sldId id="1944" r:id="rId29"/>
    <p:sldId id="1921" r:id="rId30"/>
    <p:sldId id="1860" r:id="rId31"/>
    <p:sldId id="1861" r:id="rId32"/>
    <p:sldId id="26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TKO" initials="x" lastIdx="1" clrIdx="0">
    <p:extLst>
      <p:ext uri="{19B8F6BF-5375-455C-9EA6-DF929625EA0E}">
        <p15:presenceInfo xmlns:p15="http://schemas.microsoft.com/office/powerpoint/2012/main" userId="NTK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EBFB"/>
    <a:srgbClr val="2C4FA2"/>
    <a:srgbClr val="D5B398"/>
    <a:srgbClr val="000066"/>
    <a:srgbClr val="EE7612"/>
    <a:srgbClr val="CF9B60"/>
    <a:srgbClr val="93D6FF"/>
    <a:srgbClr val="FFFF00"/>
    <a:srgbClr val="4242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3" autoAdjust="0"/>
    <p:restoredTop sz="94762" autoAdjust="0"/>
  </p:normalViewPr>
  <p:slideViewPr>
    <p:cSldViewPr snapToGrid="0">
      <p:cViewPr varScale="1">
        <p:scale>
          <a:sx n="155" d="100"/>
          <a:sy n="155" d="100"/>
        </p:scale>
        <p:origin x="876" y="120"/>
      </p:cViewPr>
      <p:guideLst>
        <p:guide orient="horz" pos="2160"/>
        <p:guide pos="384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CE59E-5C78-4446-85C4-6E5AFC386A8C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8BBB1-ADA6-47CC-A9C3-FE8FA10431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110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AAE386-C65B-4400-AFD2-ACEE4982A689}" type="datetimeFigureOut">
              <a:rPr lang="zh-CN" altLang="en-US" smtClean="0"/>
              <a:t>2025/12/3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60E7-A92B-4FB8-B179-A6F96A7E4A9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b="1" dirty="0" smtClean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830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1943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0503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54407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6455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9377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302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947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43249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1400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50958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1568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89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5623697" y="13636990"/>
            <a:ext cx="4302231" cy="71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38769" tIns="69385" rIns="138769" bIns="69385" anchor="b"/>
          <a:lstStyle/>
          <a:p>
            <a:pPr algn="r">
              <a:lnSpc>
                <a:spcPct val="100000"/>
              </a:lnSpc>
            </a:pPr>
            <a:fld id="{D863FA22-4C26-4074-BA70-F5D2EFEE22F0}" type="slidenum">
              <a:rPr lang="en-US" altLang="zh-CN">
                <a:latin typeface="Arial" charset="0"/>
              </a:rPr>
              <a:pPr algn="r">
                <a:lnSpc>
                  <a:spcPct val="100000"/>
                </a:lnSpc>
              </a:pPr>
              <a:t>3</a:t>
            </a:fld>
            <a:endParaRPr lang="en-US" altLang="zh-CN" dirty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795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将非平稳问题自适应地转化为一组平稳问题来求解，然后针对分子分解后各段记录不同的特性给出不同的校正因子，在波的传播规律控制下拓宽频带。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2185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吸收衰减等效应使地震子波振幅变小且波形展宽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按照子波的到达时恰当地把地下介质分成若干层段，入射在同一层段中各反射界面上的地震子波认为是相同的，每个反射界面用双程旅行时标记，这样每个层段产生的地震记录可认为满足常规褶积模型。</a:t>
            </a: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5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随时间变化，直接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求逆通常很困难。</a:t>
            </a:r>
          </a:p>
        </p:txBody>
      </p:sp>
    </p:spTree>
    <p:extLst>
      <p:ext uri="{BB962C8B-B14F-4D97-AF65-F5344CB8AC3E}">
        <p14:creationId xmlns:p14="http://schemas.microsoft.com/office/powerpoint/2010/main" val="3162898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星点反映了与波阻抗界面有关的信息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。</a:t>
            </a:r>
            <a:endParaRPr lang="zh-CN" altLang="en-US" sz="1200" kern="1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6628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0336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99456" y="644691"/>
            <a:ext cx="10177131" cy="0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页脚占位符 20"/>
          <p:cNvSpPr>
            <a:spLocks noGrp="1"/>
          </p:cNvSpPr>
          <p:nvPr>
            <p:ph type="ftr" sz="quarter" idx="3"/>
          </p:nvPr>
        </p:nvSpPr>
        <p:spPr>
          <a:xfrm>
            <a:off x="8148925" y="6481248"/>
            <a:ext cx="3304431" cy="36618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defRPr/>
            </a:pPr>
            <a:r>
              <a:rPr lang="en-US" altLang="zh-CN" dirty="0">
                <a:solidFill>
                  <a:prstClr val="white">
                    <a:lumMod val="65000"/>
                  </a:prstClr>
                </a:solidFill>
              </a:rPr>
              <a:t>2020</a:t>
            </a:r>
            <a:r>
              <a:rPr lang="zh-CN" altLang="en-US" dirty="0">
                <a:solidFill>
                  <a:prstClr val="white">
                    <a:lumMod val="65000"/>
                  </a:prstClr>
                </a:solidFill>
              </a:rPr>
              <a:t>年处理解释技术交流会</a:t>
            </a:r>
          </a:p>
        </p:txBody>
      </p:sp>
      <p:sp>
        <p:nvSpPr>
          <p:cNvPr id="8" name="灯片编号占位符 19"/>
          <p:cNvSpPr>
            <a:spLocks noGrp="1"/>
          </p:cNvSpPr>
          <p:nvPr>
            <p:ph type="sldNum" sz="quarter" idx="4"/>
          </p:nvPr>
        </p:nvSpPr>
        <p:spPr>
          <a:xfrm>
            <a:off x="11115451" y="6481248"/>
            <a:ext cx="527381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7115175" y="6557542"/>
            <a:ext cx="5076825" cy="25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140000"/>
              </a:lnSpc>
              <a:defRPr/>
            </a:pPr>
            <a:r>
              <a:rPr kumimoji="1" lang="en-US" altLang="zh-CN" sz="1600" b="1" dirty="0" smtClean="0">
                <a:solidFill>
                  <a:schemeClr val="accent3">
                    <a:lumMod val="65000"/>
                  </a:schemeClr>
                </a:solidFill>
                <a:latin typeface="华文新魏" pitchFamily="2" charset="-122"/>
                <a:ea typeface="华文新魏" pitchFamily="2" charset="-122"/>
              </a:rPr>
              <a:t>2021</a:t>
            </a:r>
            <a:r>
              <a:rPr kumimoji="1" lang="zh-CN" altLang="en-US" sz="1600" b="1" dirty="0" smtClean="0">
                <a:solidFill>
                  <a:schemeClr val="accent3">
                    <a:lumMod val="65000"/>
                  </a:schemeClr>
                </a:solidFill>
                <a:latin typeface="华文新魏" pitchFamily="2" charset="-122"/>
                <a:ea typeface="华文新魏" pitchFamily="2" charset="-122"/>
              </a:rPr>
              <a:t>年</a:t>
            </a:r>
            <a:r>
              <a:rPr kumimoji="1" lang="zh-CN" altLang="en-US" sz="1600" b="1" dirty="0">
                <a:solidFill>
                  <a:schemeClr val="accent3">
                    <a:lumMod val="65000"/>
                  </a:schemeClr>
                </a:solidFill>
                <a:ea typeface="华文新魏" pitchFamily="2" charset="-122"/>
              </a:rPr>
              <a:t>物探技术研究中心</a:t>
            </a:r>
            <a:r>
              <a:rPr kumimoji="1" lang="zh-CN" altLang="en-US" sz="1600" b="1" dirty="0" smtClean="0">
                <a:solidFill>
                  <a:schemeClr val="accent3">
                    <a:lumMod val="65000"/>
                  </a:schemeClr>
                </a:solidFill>
                <a:ea typeface="华文新魏" pitchFamily="2" charset="-122"/>
              </a:rPr>
              <a:t>第十届</a:t>
            </a:r>
            <a:r>
              <a:rPr kumimoji="1" lang="zh-CN" altLang="en-US" sz="1600" b="1" dirty="0">
                <a:solidFill>
                  <a:schemeClr val="accent3">
                    <a:lumMod val="65000"/>
                  </a:schemeClr>
                </a:solidFill>
                <a:latin typeface="华文新魏" pitchFamily="2" charset="-122"/>
                <a:ea typeface="华文新魏" pitchFamily="2" charset="-122"/>
              </a:rPr>
              <a:t>科技成果交流会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7800"/>
            <a:ext cx="12192000" cy="1588782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5213583"/>
            <a:ext cx="12192000" cy="1644417"/>
          </a:xfrm>
          <a:prstGeom prst="rect">
            <a:avLst/>
          </a:prstGeom>
          <a:gradFill>
            <a:gsLst>
              <a:gs pos="11000">
                <a:schemeClr val="bg1"/>
              </a:gs>
              <a:gs pos="50000">
                <a:schemeClr val="bg1">
                  <a:alpha val="73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3" tIns="45661" rIns="91323" bIns="45661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3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/>
          <a:srcRect b="23643"/>
          <a:stretch>
            <a:fillRect/>
          </a:stretch>
        </p:blipFill>
        <p:spPr bwMode="auto">
          <a:xfrm>
            <a:off x="227000" y="212873"/>
            <a:ext cx="857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接连接符 9"/>
          <p:cNvCxnSpPr/>
          <p:nvPr userDrawn="1"/>
        </p:nvCxnSpPr>
        <p:spPr>
          <a:xfrm flipV="1">
            <a:off x="1289717" y="1014292"/>
            <a:ext cx="10902283" cy="328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9"/>
          <p:cNvCxnSpPr/>
          <p:nvPr userDrawn="1"/>
        </p:nvCxnSpPr>
        <p:spPr>
          <a:xfrm>
            <a:off x="0" y="6519903"/>
            <a:ext cx="12192000" cy="76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360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/>
          <a:srcRect b="23643"/>
          <a:stretch>
            <a:fillRect/>
          </a:stretch>
        </p:blipFill>
        <p:spPr bwMode="auto">
          <a:xfrm>
            <a:off x="419100" y="385763"/>
            <a:ext cx="857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 txBox="1">
            <a:spLocks noChangeArrowheads="1"/>
          </p:cNvSpPr>
          <p:nvPr userDrawn="1"/>
        </p:nvSpPr>
        <p:spPr bwMode="auto">
          <a:xfrm>
            <a:off x="9163051" y="6494463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fld id="{E158E595-3F80-408D-8AE7-BAE7B969D822}" type="slidenum">
              <a:rPr lang="en-US" altLang="zh-CN" sz="1400" smtClean="0">
                <a:solidFill>
                  <a:srgbClr val="800000"/>
                </a:solidFill>
              </a:rPr>
              <a:pPr algn="r" eaLnBrk="1" hangingPunct="1">
                <a:defRPr/>
              </a:pPr>
              <a:t>‹#›</a:t>
            </a:fld>
            <a:endParaRPr lang="en-US" altLang="zh-CN" sz="1400" dirty="0" smtClean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8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1199456" y="644691"/>
            <a:ext cx="10177131" cy="0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页脚占位符 20"/>
          <p:cNvSpPr>
            <a:spLocks noGrp="1"/>
          </p:cNvSpPr>
          <p:nvPr>
            <p:ph type="ftr" sz="quarter" idx="3"/>
          </p:nvPr>
        </p:nvSpPr>
        <p:spPr>
          <a:xfrm>
            <a:off x="8148925" y="6481248"/>
            <a:ext cx="3304431" cy="36618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defRPr/>
            </a:pPr>
            <a:r>
              <a:rPr lang="en-US" altLang="zh-CN" dirty="0">
                <a:solidFill>
                  <a:prstClr val="white">
                    <a:lumMod val="65000"/>
                  </a:prstClr>
                </a:solidFill>
              </a:rPr>
              <a:t>2020</a:t>
            </a:r>
            <a:r>
              <a:rPr lang="zh-CN" altLang="en-US" dirty="0">
                <a:solidFill>
                  <a:prstClr val="white">
                    <a:lumMod val="65000"/>
                  </a:prstClr>
                </a:solidFill>
              </a:rPr>
              <a:t>年处理解释技术交流会</a:t>
            </a:r>
          </a:p>
        </p:txBody>
      </p:sp>
      <p:sp>
        <p:nvSpPr>
          <p:cNvPr id="8" name="灯片编号占位符 19"/>
          <p:cNvSpPr>
            <a:spLocks noGrp="1"/>
          </p:cNvSpPr>
          <p:nvPr>
            <p:ph type="sldNum" sz="quarter" idx="4"/>
          </p:nvPr>
        </p:nvSpPr>
        <p:spPr>
          <a:xfrm>
            <a:off x="11115451" y="6481248"/>
            <a:ext cx="527381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/>
          <p:cNvPicPr>
            <a:picLocks noChangeAspect="1"/>
          </p:cNvPicPr>
          <p:nvPr userDrawn="1"/>
        </p:nvPicPr>
        <p:blipFill>
          <a:blip r:embed="rId2" cstate="print"/>
          <a:srcRect b="23643"/>
          <a:stretch>
            <a:fillRect/>
          </a:stretch>
        </p:blipFill>
        <p:spPr bwMode="auto">
          <a:xfrm>
            <a:off x="419100" y="385763"/>
            <a:ext cx="857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直接连接符 10"/>
          <p:cNvCxnSpPr/>
          <p:nvPr userDrawn="1"/>
        </p:nvCxnSpPr>
        <p:spPr>
          <a:xfrm>
            <a:off x="1285875" y="1209675"/>
            <a:ext cx="102108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600" y="365126"/>
            <a:ext cx="9728200" cy="84455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9109363" y="628246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647EF1AB-2865-4861-B481-16CD19D6F724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893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 userDrawn="1"/>
        </p:nvPicPr>
        <p:blipFill>
          <a:blip r:embed="rId2" cstate="print"/>
          <a:srcRect b="23643"/>
          <a:stretch>
            <a:fillRect/>
          </a:stretch>
        </p:blipFill>
        <p:spPr bwMode="auto">
          <a:xfrm>
            <a:off x="419100" y="385763"/>
            <a:ext cx="857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4915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/>
          <a:srcRect b="23643"/>
          <a:stretch>
            <a:fillRect/>
          </a:stretch>
        </p:blipFill>
        <p:spPr bwMode="auto">
          <a:xfrm>
            <a:off x="419101" y="385765"/>
            <a:ext cx="857251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接连接符 9"/>
          <p:cNvCxnSpPr/>
          <p:nvPr userDrawn="1"/>
        </p:nvCxnSpPr>
        <p:spPr>
          <a:xfrm>
            <a:off x="1285876" y="1209677"/>
            <a:ext cx="102108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548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/>
          <a:srcRect b="23643"/>
          <a:stretch>
            <a:fillRect/>
          </a:stretch>
        </p:blipFill>
        <p:spPr bwMode="auto">
          <a:xfrm>
            <a:off x="419100" y="385763"/>
            <a:ext cx="85725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直接连接符 9"/>
          <p:cNvCxnSpPr/>
          <p:nvPr userDrawn="1"/>
        </p:nvCxnSpPr>
        <p:spPr>
          <a:xfrm>
            <a:off x="1285875" y="1209675"/>
            <a:ext cx="10210800" cy="158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9109363" y="628246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647EF1AB-2865-4861-B481-16CD19D6F724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2736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A5E1F-3053-4AB6-A38D-666280F2DD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0705401"/>
      </p:ext>
    </p:extLst>
  </p:cSld>
  <p:clrMapOvr>
    <a:masterClrMapping/>
  </p:clrMapOvr>
  <p:transition spd="med" advClick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6998451"/>
      </p:ext>
    </p:extLst>
  </p:cSld>
  <p:clrMapOvr>
    <a:masterClrMapping/>
  </p:clrMapOvr>
  <p:transition spd="med" advClick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7353-ED38-433C-A49B-CB51333CEE5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2294265"/>
      </p:ext>
    </p:extLst>
  </p:cSld>
  <p:clrMapOvr>
    <a:masterClrMapping/>
  </p:clrMapOvr>
  <p:transition spd="med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 userDrawn="1"/>
        </p:nvCxnSpPr>
        <p:spPr>
          <a:xfrm>
            <a:off x="1199456" y="644691"/>
            <a:ext cx="10177131" cy="0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页脚占位符 20"/>
          <p:cNvSpPr>
            <a:spLocks noGrp="1"/>
          </p:cNvSpPr>
          <p:nvPr>
            <p:ph type="ftr" sz="quarter" idx="3"/>
          </p:nvPr>
        </p:nvSpPr>
        <p:spPr>
          <a:xfrm>
            <a:off x="8148925" y="6481248"/>
            <a:ext cx="3304431" cy="36618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defRPr/>
            </a:pPr>
            <a:r>
              <a:rPr lang="en-US" altLang="zh-CN" dirty="0">
                <a:solidFill>
                  <a:prstClr val="white">
                    <a:lumMod val="65000"/>
                  </a:prstClr>
                </a:solidFill>
              </a:rPr>
              <a:t>2020</a:t>
            </a:r>
            <a:r>
              <a:rPr lang="zh-CN" altLang="en-US" dirty="0">
                <a:solidFill>
                  <a:prstClr val="white">
                    <a:lumMod val="65000"/>
                  </a:prstClr>
                </a:solidFill>
              </a:rPr>
              <a:t>年处理解释技术交流会</a:t>
            </a:r>
          </a:p>
        </p:txBody>
      </p:sp>
      <p:sp>
        <p:nvSpPr>
          <p:cNvPr id="8" name="灯片编号占位符 19"/>
          <p:cNvSpPr>
            <a:spLocks noGrp="1"/>
          </p:cNvSpPr>
          <p:nvPr>
            <p:ph type="sldNum" sz="quarter" idx="4"/>
          </p:nvPr>
        </p:nvSpPr>
        <p:spPr>
          <a:xfrm>
            <a:off x="11115451" y="6481248"/>
            <a:ext cx="527381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>
            <a:off x="1199456" y="644691"/>
            <a:ext cx="10177131" cy="0"/>
          </a:xfrm>
          <a:prstGeom prst="line">
            <a:avLst/>
          </a:prstGeom>
          <a:ln w="12700">
            <a:solidFill>
              <a:srgbClr val="00B0F0"/>
            </a:solidFill>
            <a:headEnd type="none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815413" y="6473063"/>
            <a:ext cx="10657184" cy="0"/>
          </a:xfrm>
          <a:prstGeom prst="line">
            <a:avLst/>
          </a:prstGeom>
          <a:ln w="12700">
            <a:solidFill>
              <a:srgbClr val="00B0F0"/>
            </a:solidFill>
            <a:headEnd type="diamon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4" cstate="print"/>
          <a:srcRect b="20481"/>
          <a:stretch>
            <a:fillRect/>
          </a:stretch>
        </p:blipFill>
        <p:spPr bwMode="auto">
          <a:xfrm>
            <a:off x="81587" y="69521"/>
            <a:ext cx="733828" cy="78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页脚占位符 20"/>
          <p:cNvSpPr>
            <a:spLocks noGrp="1"/>
          </p:cNvSpPr>
          <p:nvPr>
            <p:ph type="ftr" sz="quarter" idx="3"/>
          </p:nvPr>
        </p:nvSpPr>
        <p:spPr>
          <a:xfrm>
            <a:off x="8148925" y="6481248"/>
            <a:ext cx="3304431" cy="366183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defRPr/>
            </a:pPr>
            <a:r>
              <a:rPr lang="en-US" altLang="zh-CN" dirty="0">
                <a:solidFill>
                  <a:prstClr val="white">
                    <a:lumMod val="65000"/>
                  </a:prstClr>
                </a:solidFill>
              </a:rPr>
              <a:t>2020</a:t>
            </a:r>
            <a:r>
              <a:rPr lang="zh-CN" altLang="en-US" dirty="0">
                <a:solidFill>
                  <a:prstClr val="white">
                    <a:lumMod val="65000"/>
                  </a:prstClr>
                </a:solidFill>
              </a:rPr>
              <a:t>年处理解释技术交流会</a:t>
            </a:r>
          </a:p>
        </p:txBody>
      </p:sp>
      <p:sp>
        <p:nvSpPr>
          <p:cNvPr id="8" name="灯片编号占位符 19"/>
          <p:cNvSpPr>
            <a:spLocks noGrp="1"/>
          </p:cNvSpPr>
          <p:nvPr>
            <p:ph type="sldNum" sz="quarter" idx="4"/>
          </p:nvPr>
        </p:nvSpPr>
        <p:spPr>
          <a:xfrm>
            <a:off x="11115451" y="6481248"/>
            <a:ext cx="527381" cy="366183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hf hdr="0" dt="0"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/>
          <a:srcRect b="20481"/>
          <a:stretch>
            <a:fillRect/>
          </a:stretch>
        </p:blipFill>
        <p:spPr bwMode="auto">
          <a:xfrm>
            <a:off x="81587" y="69521"/>
            <a:ext cx="733828" cy="78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1219200" rtl="0" eaLnBrk="1" latinLnBrk="0" hangingPunct="1">
        <a:lnSpc>
          <a:spcPct val="90000"/>
        </a:lnSpc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1219200" rtl="0" eaLnBrk="1" latinLnBrk="0" hangingPunct="1">
        <a:lnSpc>
          <a:spcPct val="90000"/>
        </a:lnSpc>
        <a:spcBef>
          <a:spcPts val="1335"/>
        </a:spcBef>
        <a:buFont typeface="Arial" panose="020B0604020202020204" pitchFamily="34" charset="0"/>
        <a:buChar char="•"/>
        <a:defRPr sz="3735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defRPr/>
            </a:pPr>
            <a:r>
              <a:rPr lang="en-US" altLang="zh-CN">
                <a:solidFill>
                  <a:prstClr val="white">
                    <a:lumMod val="65000"/>
                  </a:prstClr>
                </a:solidFill>
              </a:rPr>
              <a:t>2020</a:t>
            </a:r>
            <a:r>
              <a:rPr lang="zh-CN" altLang="en-US">
                <a:solidFill>
                  <a:prstClr val="white">
                    <a:lumMod val="65000"/>
                  </a:prstClr>
                </a:solidFill>
              </a:rPr>
              <a:t>年处理解释技术交流会</a:t>
            </a:r>
            <a:endParaRPr lang="zh-CN" alt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‹#›</a:t>
            </a:fld>
            <a:endParaRPr lang="zh-CN" altLang="en-US" sz="1600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4" cstate="print"/>
          <a:srcRect b="20481"/>
          <a:stretch>
            <a:fillRect/>
          </a:stretch>
        </p:blipFill>
        <p:spPr bwMode="auto">
          <a:xfrm>
            <a:off x="81587" y="69521"/>
            <a:ext cx="733828" cy="78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7499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/>
          <a:ea typeface="宋体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tmp"/><Relationship Id="rId5" Type="http://schemas.openxmlformats.org/officeDocument/2006/relationships/image" Target="../media/image6.tmp"/><Relationship Id="rId4" Type="http://schemas.openxmlformats.org/officeDocument/2006/relationships/image" Target="../media/image5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13" Type="http://schemas.openxmlformats.org/officeDocument/2006/relationships/tags" Target="../tags/tag57.xml"/><Relationship Id="rId18" Type="http://schemas.openxmlformats.org/officeDocument/2006/relationships/tags" Target="../tags/tag62.xml"/><Relationship Id="rId3" Type="http://schemas.openxmlformats.org/officeDocument/2006/relationships/tags" Target="../tags/tag47.xml"/><Relationship Id="rId21" Type="http://schemas.openxmlformats.org/officeDocument/2006/relationships/tags" Target="../tags/tag65.xml"/><Relationship Id="rId7" Type="http://schemas.openxmlformats.org/officeDocument/2006/relationships/tags" Target="../tags/tag51.xml"/><Relationship Id="rId12" Type="http://schemas.openxmlformats.org/officeDocument/2006/relationships/tags" Target="../tags/tag56.xml"/><Relationship Id="rId17" Type="http://schemas.openxmlformats.org/officeDocument/2006/relationships/tags" Target="../tags/tag61.xml"/><Relationship Id="rId25" Type="http://schemas.openxmlformats.org/officeDocument/2006/relationships/image" Target="../media/image4.GIF"/><Relationship Id="rId2" Type="http://schemas.openxmlformats.org/officeDocument/2006/relationships/tags" Target="../tags/tag46.xml"/><Relationship Id="rId16" Type="http://schemas.openxmlformats.org/officeDocument/2006/relationships/tags" Target="../tags/tag60.xml"/><Relationship Id="rId20" Type="http://schemas.openxmlformats.org/officeDocument/2006/relationships/tags" Target="../tags/tag64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tags" Target="../tags/tag55.xml"/><Relationship Id="rId24" Type="http://schemas.openxmlformats.org/officeDocument/2006/relationships/notesSlide" Target="../notesSlides/notesSlide16.xml"/><Relationship Id="rId5" Type="http://schemas.openxmlformats.org/officeDocument/2006/relationships/tags" Target="../tags/tag49.xml"/><Relationship Id="rId15" Type="http://schemas.openxmlformats.org/officeDocument/2006/relationships/tags" Target="../tags/tag59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54.xml"/><Relationship Id="rId19" Type="http://schemas.openxmlformats.org/officeDocument/2006/relationships/tags" Target="../tags/tag63.xml"/><Relationship Id="rId4" Type="http://schemas.openxmlformats.org/officeDocument/2006/relationships/tags" Target="../tags/tag48.xml"/><Relationship Id="rId9" Type="http://schemas.openxmlformats.org/officeDocument/2006/relationships/tags" Target="../tags/tag53.xml"/><Relationship Id="rId14" Type="http://schemas.openxmlformats.org/officeDocument/2006/relationships/tags" Target="../tags/tag58.xml"/><Relationship Id="rId22" Type="http://schemas.openxmlformats.org/officeDocument/2006/relationships/tags" Target="../tags/tag6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image" Target="../media/image4.GIF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notesSlide" Target="../notesSlides/notesSlide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slideLayout" Target="../slideLayouts/slideLayout1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tmp"/><Relationship Id="rId5" Type="http://schemas.openxmlformats.org/officeDocument/2006/relationships/image" Target="../media/image34.tmp"/><Relationship Id="rId4" Type="http://schemas.openxmlformats.org/officeDocument/2006/relationships/image" Target="../media/image33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tm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image" Target="../media/image4.GIF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notesSlide" Target="../notesSlides/notesSlide24.xml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mp"/><Relationship Id="rId3" Type="http://schemas.openxmlformats.org/officeDocument/2006/relationships/image" Target="../media/image5.tmp"/><Relationship Id="rId7" Type="http://schemas.openxmlformats.org/officeDocument/2006/relationships/image" Target="../media/image9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image" Target="../media/image4.GIF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notesSlide" Target="../notesSlides/notesSlide4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345440" y="595602"/>
            <a:ext cx="115214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GeoEast</a:t>
            </a: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处理系统</a:t>
            </a:r>
            <a:endParaRPr lang="en-US" altLang="zh-CN" sz="66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  <a:p>
            <a:pPr algn="ctr"/>
            <a:r>
              <a: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拓频</a:t>
            </a: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模块</a:t>
            </a:r>
            <a:r>
              <a:rPr lang="en-US" altLang="zh-CN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/</a:t>
            </a:r>
            <a:r>
              <a:rPr lang="zh-CN" altLang="en-US" sz="6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功能介绍</a:t>
            </a:r>
            <a:endParaRPr lang="zh-CN" altLang="en-US" sz="6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934957" y="4028152"/>
            <a:ext cx="581152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735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报 告 人：许王琴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2495600" y="506455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物探技术研究中心</a:t>
            </a:r>
            <a:endParaRPr lang="en-US" altLang="zh-CN" sz="3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287844" y="5827074"/>
            <a:ext cx="56163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3200" b="1" dirty="0" smtClean="0">
                <a:sym typeface="微软雅黑" panose="020B0503020204020204" pitchFamily="34" charset="-122"/>
              </a:rPr>
              <a:t>2025</a:t>
            </a:r>
            <a:r>
              <a:rPr lang="zh-CN" altLang="en-US" sz="3200" b="1" dirty="0" smtClean="0">
                <a:sym typeface="微软雅黑" panose="020B0503020204020204" pitchFamily="34" charset="-122"/>
              </a:rPr>
              <a:t>年</a:t>
            </a:r>
            <a:r>
              <a:rPr lang="en-US" altLang="zh-CN" sz="3200" b="1" dirty="0" smtClean="0">
                <a:sym typeface="微软雅黑" panose="020B0503020204020204" pitchFamily="34" charset="-122"/>
              </a:rPr>
              <a:t>12</a:t>
            </a:r>
            <a:r>
              <a:rPr lang="zh-CN" altLang="en-US" sz="3200" b="1" dirty="0" smtClean="0">
                <a:sym typeface="微软雅黑" panose="020B0503020204020204" pitchFamily="34" charset="-122"/>
              </a:rPr>
              <a:t>月 </a:t>
            </a:r>
            <a:endParaRPr lang="zh-CN" altLang="en-US" sz="3200" b="1" dirty="0"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8" name="Rectangle 3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3" name="Rectangle 4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5" name="Rectangle 4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71" name="Rectangle 5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9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06333" y="944350"/>
            <a:ext cx="10651699" cy="496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等效子波的拟合与拓频宽度</a:t>
            </a:r>
            <a:endParaRPr lang="zh-CN" altLang="en-US" sz="2000" b="1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  <a:sym typeface="+mn-ea"/>
            </a:endParaRPr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1323231" y="417071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Rectangle 109"/>
          <p:cNvSpPr>
            <a:spLocks noChangeArrowheads="1"/>
          </p:cNvSpPr>
          <p:nvPr/>
        </p:nvSpPr>
        <p:spPr bwMode="auto">
          <a:xfrm>
            <a:off x="1299994" y="1302472"/>
            <a:ext cx="10321597" cy="50783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lvl="0" defTabSz="1219200">
              <a:lnSpc>
                <a:spcPct val="150000"/>
              </a:lnSpc>
              <a:defRPr/>
            </a:pPr>
            <a:r>
              <a:rPr lang="zh-CN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结合实际地震数据</a:t>
            </a:r>
            <a:r>
              <a:rPr lang="zh-CN" altLang="zh-CN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时变</a:t>
            </a:r>
            <a:r>
              <a:rPr lang="zh-CN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的频带宽度</a:t>
            </a:r>
            <a:r>
              <a:rPr lang="zh-CN" altLang="en-US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确定等效子波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的拟合与拓频</a:t>
            </a:r>
            <a:r>
              <a:rPr lang="zh-CN" altLang="en-US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宽度。</a:t>
            </a: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419431" y="1855076"/>
            <a:ext cx="53763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① </a:t>
            </a:r>
            <a:r>
              <a:rPr lang="zh-CN" altLang="zh-CN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对</a:t>
            </a:r>
            <a:r>
              <a:rPr lang="zh-CN" altLang="zh-CN" sz="1400" kern="1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分窗后的地震数据，计算归一化振幅谱</a:t>
            </a:r>
            <a:r>
              <a:rPr lang="zh-CN" altLang="zh-CN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1400" kern="100" dirty="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② 确定</a:t>
            </a:r>
            <a:r>
              <a:rPr lang="zh-CN" altLang="zh-CN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等效</a:t>
            </a:r>
            <a:r>
              <a:rPr lang="zh-CN" altLang="zh-CN" sz="1400" kern="100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子波的拟合区间，地震数据在该区间的信噪比较高，拟合等效子波效果</a:t>
            </a:r>
            <a:r>
              <a:rPr lang="zh-CN" altLang="zh-CN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更好。</a:t>
            </a:r>
            <a:endParaRPr lang="en-US" altLang="zh-CN" sz="1400" kern="100" dirty="0" smtClean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③ 确定</a:t>
            </a:r>
            <a:r>
              <a:rPr lang="zh-CN" altLang="zh-CN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拓频</a:t>
            </a:r>
            <a:r>
              <a:rPr lang="zh-CN" altLang="en-US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宽度</a:t>
            </a:r>
            <a:r>
              <a:rPr lang="zh-CN" altLang="zh-CN" sz="1400" kern="100" dirty="0" smtClean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1400" kern="100" dirty="0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58" y="3443028"/>
            <a:ext cx="4558373" cy="310607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81385" y="1845139"/>
            <a:ext cx="2931747" cy="4499928"/>
            <a:chOff x="734906" y="1963208"/>
            <a:chExt cx="2931747" cy="4499928"/>
          </a:xfrm>
        </p:grpSpPr>
        <p:grpSp>
          <p:nvGrpSpPr>
            <p:cNvPr id="27" name="组合 26"/>
            <p:cNvGrpSpPr/>
            <p:nvPr/>
          </p:nvGrpSpPr>
          <p:grpSpPr>
            <a:xfrm>
              <a:off x="734906" y="1963208"/>
              <a:ext cx="2931747" cy="4499928"/>
              <a:chOff x="832273" y="1963208"/>
              <a:chExt cx="2931747" cy="4499928"/>
            </a:xfrm>
          </p:grpSpPr>
          <p:pic>
            <p:nvPicPr>
              <p:cNvPr id="29" name="图片 28"/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502"/>
              <a:stretch/>
            </p:blipFill>
            <p:spPr>
              <a:xfrm>
                <a:off x="832273" y="1963208"/>
                <a:ext cx="2931747" cy="4499928"/>
              </a:xfrm>
              <a:prstGeom prst="rect">
                <a:avLst/>
              </a:prstGeom>
            </p:spPr>
          </p:pic>
          <p:sp>
            <p:nvSpPr>
              <p:cNvPr id="30" name="矩形 29"/>
              <p:cNvSpPr/>
              <p:nvPr/>
            </p:nvSpPr>
            <p:spPr>
              <a:xfrm>
                <a:off x="1112520" y="2507810"/>
                <a:ext cx="2551912" cy="166033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997047" y="4959789"/>
              <a:ext cx="2669606" cy="116451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488916" y="2430071"/>
            <a:ext cx="2361223" cy="1620000"/>
            <a:chOff x="3488916" y="2430071"/>
            <a:chExt cx="2361223" cy="1620000"/>
          </a:xfrm>
        </p:grpSpPr>
        <p:pic>
          <p:nvPicPr>
            <p:cNvPr id="32" name="图片 31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916" y="2430071"/>
              <a:ext cx="2285439" cy="1620000"/>
            </a:xfrm>
            <a:prstGeom prst="rect">
              <a:avLst/>
            </a:prstGeom>
          </p:spPr>
        </p:pic>
        <p:sp>
          <p:nvSpPr>
            <p:cNvPr id="33" name="TextBox 15"/>
            <p:cNvSpPr txBox="1"/>
            <p:nvPr/>
          </p:nvSpPr>
          <p:spPr>
            <a:xfrm>
              <a:off x="4247827" y="2493522"/>
              <a:ext cx="1602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时窗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500-2500ms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488915" y="4587491"/>
            <a:ext cx="2361221" cy="1620000"/>
            <a:chOff x="3488915" y="4587491"/>
            <a:chExt cx="2361221" cy="1620000"/>
          </a:xfrm>
        </p:grpSpPr>
        <p:pic>
          <p:nvPicPr>
            <p:cNvPr id="35" name="图片 34" descr="屏幕剪辑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915" y="4587491"/>
              <a:ext cx="2285439" cy="1620000"/>
            </a:xfrm>
            <a:prstGeom prst="rect">
              <a:avLst/>
            </a:prstGeom>
          </p:spPr>
        </p:pic>
        <p:sp>
          <p:nvSpPr>
            <p:cNvPr id="36" name="TextBox 15"/>
            <p:cNvSpPr txBox="1"/>
            <p:nvPr/>
          </p:nvSpPr>
          <p:spPr>
            <a:xfrm>
              <a:off x="4141821" y="4635003"/>
              <a:ext cx="1708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时窗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3900-4800ms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464544" y="6392579"/>
            <a:ext cx="2031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kern="100" dirty="0" smtClean="0">
                <a:solidFill>
                  <a:srgbClr val="0D0D0D"/>
                </a:solidFill>
                <a:cs typeface="Times New Roman" panose="02020603050405020304" pitchFamily="18" charset="0"/>
              </a:rPr>
              <a:t>实际地震资料及频谱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97593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8" name="Rectangle 3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3" name="Rectangle 4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5" name="Rectangle 4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71" name="Rectangle 5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9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015566" y="957159"/>
            <a:ext cx="10543213" cy="50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叠后模型道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驱动（对于</a:t>
            </a:r>
            <a:r>
              <a:rPr lang="zh-CN" altLang="en-US" sz="2000" b="1" dirty="0">
                <a:solidFill>
                  <a:prstClr val="black"/>
                </a:solidFill>
                <a:ea typeface="黑体" pitchFamily="2" charset="-122"/>
              </a:rPr>
              <a:t>叠前</a:t>
            </a:r>
            <a:r>
              <a:rPr lang="en-US" altLang="zh-CN" sz="2000" b="1" dirty="0"/>
              <a:t>CRP</a:t>
            </a:r>
            <a:r>
              <a:rPr lang="zh-CN" altLang="en-US" sz="2000" b="1" dirty="0">
                <a:solidFill>
                  <a:prstClr val="black"/>
                </a:solidFill>
                <a:ea typeface="黑体" pitchFamily="2" charset="-122"/>
              </a:rPr>
              <a:t>道集数据</a:t>
            </a: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）</a:t>
            </a:r>
            <a:endParaRPr lang="zh-CN" altLang="en-US" sz="2000" b="1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</a:endParaRPr>
          </a:p>
        </p:txBody>
      </p:sp>
      <p:sp>
        <p:nvSpPr>
          <p:cNvPr id="91" name="Rectangle 5"/>
          <p:cNvSpPr>
            <a:spLocks noChangeArrowheads="1"/>
          </p:cNvSpPr>
          <p:nvPr/>
        </p:nvSpPr>
        <p:spPr bwMode="auto">
          <a:xfrm>
            <a:off x="1323231" y="417071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5" name="图片 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261" y="2587766"/>
            <a:ext cx="43815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/>
          <p:cNvSpPr/>
          <p:nvPr/>
        </p:nvSpPr>
        <p:spPr>
          <a:xfrm>
            <a:off x="1075119" y="1486816"/>
            <a:ext cx="102586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dirty="0">
                <a:solidFill>
                  <a:prstClr val="black"/>
                </a:solidFill>
                <a:ea typeface="黑体" pitchFamily="2" charset="-122"/>
                <a:sym typeface="微软雅黑" panose="020B0503020204020204" pitchFamily="34" charset="-122"/>
              </a:rPr>
              <a:t>Gabor</a:t>
            </a:r>
            <a:r>
              <a:rPr lang="zh-CN" altLang="en-US" dirty="0">
                <a:solidFill>
                  <a:prstClr val="black"/>
                </a:solidFill>
                <a:ea typeface="黑体" pitchFamily="2" charset="-122"/>
                <a:sym typeface="微软雅黑" panose="020B0503020204020204" pitchFamily="34" charset="-122"/>
              </a:rPr>
              <a:t>分解</a:t>
            </a:r>
            <a:r>
              <a:rPr lang="zh-CN" altLang="zh-CN" dirty="0">
                <a:solidFill>
                  <a:prstClr val="black"/>
                </a:solidFill>
                <a:ea typeface="黑体" pitchFamily="2" charset="-122"/>
              </a:rPr>
              <a:t>拓频</a:t>
            </a:r>
            <a:r>
              <a:rPr lang="zh-CN" altLang="en-US" dirty="0">
                <a:solidFill>
                  <a:prstClr val="black"/>
                </a:solidFill>
                <a:ea typeface="黑体" pitchFamily="2" charset="-122"/>
              </a:rPr>
              <a:t>方法是基于数据驱动的，</a:t>
            </a:r>
            <a:r>
              <a:rPr lang="zh-CN" altLang="en-US" dirty="0">
                <a:solidFill>
                  <a:prstClr val="black"/>
                </a:solidFill>
                <a:ea typeface="黑体" pitchFamily="2" charset="-122"/>
                <a:sym typeface="微软雅黑" panose="020B0503020204020204" pitchFamily="34" charset="-122"/>
              </a:rPr>
              <a:t>对于</a:t>
            </a:r>
            <a:r>
              <a:rPr lang="zh-CN" altLang="zh-CN" dirty="0">
                <a:solidFill>
                  <a:prstClr val="black"/>
                </a:solidFill>
                <a:ea typeface="黑体" pitchFamily="2" charset="-122"/>
              </a:rPr>
              <a:t>叠前</a:t>
            </a:r>
            <a:r>
              <a:rPr lang="en-US" altLang="zh-CN" dirty="0">
                <a:solidFill>
                  <a:prstClr val="black"/>
                </a:solidFill>
                <a:ea typeface="黑体" pitchFamily="2" charset="-122"/>
              </a:rPr>
              <a:t>CRP</a:t>
            </a:r>
            <a:r>
              <a:rPr lang="zh-CN" altLang="zh-CN" dirty="0">
                <a:solidFill>
                  <a:prstClr val="black"/>
                </a:solidFill>
                <a:ea typeface="黑体" pitchFamily="2" charset="-122"/>
              </a:rPr>
              <a:t>道集数据</a:t>
            </a:r>
            <a:r>
              <a:rPr lang="zh-CN" altLang="en-US" dirty="0">
                <a:solidFill>
                  <a:prstClr val="black"/>
                </a:solidFill>
                <a:ea typeface="黑体" pitchFamily="2" charset="-122"/>
              </a:rPr>
              <a:t>，</a:t>
            </a:r>
            <a:r>
              <a:rPr lang="zh-CN" altLang="zh-CN" dirty="0">
                <a:solidFill>
                  <a:prstClr val="black"/>
                </a:solidFill>
                <a:ea typeface="黑体" pitchFamily="2" charset="-122"/>
              </a:rPr>
              <a:t>信噪比</a:t>
            </a:r>
            <a:r>
              <a:rPr lang="zh-CN" altLang="en-US" dirty="0">
                <a:solidFill>
                  <a:prstClr val="black"/>
                </a:solidFill>
                <a:ea typeface="黑体" pitchFamily="2" charset="-122"/>
              </a:rPr>
              <a:t>较低</a:t>
            </a:r>
            <a:r>
              <a:rPr lang="zh-CN" altLang="zh-CN" dirty="0" smtClean="0">
                <a:solidFill>
                  <a:prstClr val="black"/>
                </a:solidFill>
                <a:ea typeface="黑体" pitchFamily="2" charset="-122"/>
              </a:rPr>
              <a:t>，</a:t>
            </a:r>
            <a:r>
              <a:rPr lang="zh-CN" altLang="zh-CN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因此</a:t>
            </a:r>
            <a:r>
              <a:rPr lang="zh-CN" altLang="zh-CN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将叠后数据作为模型道</a:t>
            </a:r>
            <a:r>
              <a:rPr lang="zh-CN" altLang="zh-CN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，以</a:t>
            </a:r>
            <a:r>
              <a:rPr lang="zh-CN" altLang="zh-CN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叠后模型道驱动的叠前数据拓</a:t>
            </a:r>
            <a:r>
              <a:rPr lang="zh-CN" altLang="zh-CN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频</a:t>
            </a:r>
            <a:r>
              <a:rPr lang="zh-CN" altLang="en-US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可</a:t>
            </a:r>
            <a:r>
              <a:rPr lang="zh-CN" altLang="zh-CN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以</a:t>
            </a:r>
            <a:r>
              <a:rPr lang="zh-CN" altLang="zh-CN" dirty="0">
                <a:solidFill>
                  <a:srgbClr val="0000FF"/>
                </a:solidFill>
                <a:latin typeface="Arial" panose="020B0604020202020204" pitchFamily="34" charset="0"/>
                <a:ea typeface="黑体" pitchFamily="2" charset="-122"/>
              </a:rPr>
              <a:t>降低信噪比的影响</a:t>
            </a:r>
            <a:r>
              <a:rPr lang="zh-CN" altLang="en-US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。每组叠前数据的频谱差异不大，用同一组因子拓频。</a:t>
            </a:r>
            <a:endParaRPr lang="zh-CN" altLang="en-US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075119" y="3165068"/>
            <a:ext cx="64752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①  部分叠加得到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模型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道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dirty="0" smtClean="0">
              <a:solidFill>
                <a:srgbClr val="0D0D0D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②  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对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模型道进行</a:t>
            </a:r>
            <a:r>
              <a:rPr lang="en-US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Gabor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分子窗的自适应划分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，</a:t>
            </a:r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计算拓频因子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。</a:t>
            </a:r>
            <a:endParaRPr lang="en-US" altLang="zh-CN" dirty="0" smtClean="0">
              <a:solidFill>
                <a:srgbClr val="0D0D0D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③  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采用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模型道的时窗划分模式划分对应的叠前地震数据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，将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模型道的拓频参数直接应用到叠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前。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1075119" y="5152299"/>
            <a:ext cx="6623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对于叠前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CRP</a:t>
            </a:r>
            <a:r>
              <a:rPr lang="zh-CN" altLang="zh-CN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道集数据的处理，根据偏移距分组拓频实现了</a:t>
            </a:r>
            <a:r>
              <a:rPr lang="zh-CN" altLang="zh-CN" dirty="0">
                <a:solidFill>
                  <a:srgbClr val="FF0000"/>
                </a:solidFill>
                <a:latin typeface="Arial" panose="020B0604020202020204" pitchFamily="34" charset="0"/>
                <a:ea typeface="黑体" pitchFamily="2" charset="-122"/>
              </a:rPr>
              <a:t>空变</a:t>
            </a:r>
            <a:r>
              <a:rPr lang="zh-CN" altLang="zh-CN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的高分辨率处理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33305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9281653" y="328523"/>
            <a:ext cx="2842782" cy="62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784" tIns="60892" rIns="121784" bIns="60892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黑体" pitchFamily="2" charset="-122"/>
                <a:cs typeface="+mn-cs"/>
              </a:rPr>
              <a:t>技术难点解决</a:t>
            </a:r>
            <a:endParaRPr kumimoji="1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黑体" pitchFamily="2" charset="-122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153719"/>
              </p:ext>
            </p:extLst>
          </p:nvPr>
        </p:nvGraphicFramePr>
        <p:xfrm>
          <a:off x="1859068" y="2249909"/>
          <a:ext cx="8741593" cy="213279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93792">
                  <a:extLst>
                    <a:ext uri="{9D8B030D-6E8A-4147-A177-3AD203B41FA5}">
                      <a16:colId xmlns:a16="http://schemas.microsoft.com/office/drawing/2014/main" val="746539272"/>
                    </a:ext>
                  </a:extLst>
                </a:gridCol>
                <a:gridCol w="2829233">
                  <a:extLst>
                    <a:ext uri="{9D8B030D-6E8A-4147-A177-3AD203B41FA5}">
                      <a16:colId xmlns:a16="http://schemas.microsoft.com/office/drawing/2014/main" val="4063468809"/>
                    </a:ext>
                  </a:extLst>
                </a:gridCol>
                <a:gridCol w="2169042">
                  <a:extLst>
                    <a:ext uri="{9D8B030D-6E8A-4147-A177-3AD203B41FA5}">
                      <a16:colId xmlns:a16="http://schemas.microsoft.com/office/drawing/2014/main" val="380132972"/>
                    </a:ext>
                  </a:extLst>
                </a:gridCol>
                <a:gridCol w="28495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75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100" dirty="0">
                          <a:latin typeface="+mj-lt"/>
                          <a:ea typeface="黑体" panose="02010609060101010101" pitchFamily="49" charset="-122"/>
                        </a:rPr>
                        <a:t>序号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100" dirty="0" smtClean="0">
                          <a:latin typeface="+mj-lt"/>
                          <a:ea typeface="黑体" panose="02010609060101010101" pitchFamily="49" charset="-122"/>
                        </a:rPr>
                        <a:t>地震记录特征</a:t>
                      </a:r>
                      <a:endParaRPr lang="zh-CN" altLang="en-US" sz="21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100" dirty="0" smtClean="0">
                          <a:latin typeface="+mj-lt"/>
                          <a:ea typeface="黑体" panose="02010609060101010101" pitchFamily="49" charset="-122"/>
                        </a:rPr>
                        <a:t>难点分析</a:t>
                      </a:r>
                      <a:endParaRPr lang="zh-CN" altLang="en-US" sz="21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100" b="1" kern="1200" dirty="0" smtClean="0">
                          <a:solidFill>
                            <a:schemeClr val="lt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解决办法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506803985"/>
                  </a:ext>
                </a:extLst>
              </a:tr>
              <a:tr h="66975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j-lt"/>
                          <a:ea typeface="黑体" panose="02010609060101010101" pitchFamily="49" charset="-122"/>
                        </a:rPr>
                        <a:t>1</a:t>
                      </a:r>
                      <a:endParaRPr lang="zh-CN" altLang="en-US" sz="21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dk1"/>
                          </a:solidFill>
                          <a:latin typeface="+mj-lt"/>
                          <a:ea typeface="黑体" panose="02010609060101010101" pitchFamily="49" charset="-122"/>
                          <a:cs typeface="+mn-cs"/>
                        </a:rPr>
                        <a:t>实际</a:t>
                      </a:r>
                      <a:r>
                        <a:rPr lang="zh-CN" altLang="zh-CN" sz="2000" kern="1200" dirty="0" smtClean="0">
                          <a:solidFill>
                            <a:schemeClr val="dk1"/>
                          </a:solidFill>
                          <a:latin typeface="+mj-lt"/>
                          <a:ea typeface="黑体" panose="02010609060101010101" pitchFamily="49" charset="-122"/>
                          <a:cs typeface="+mn-cs"/>
                        </a:rPr>
                        <a:t>地震记录非平稳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+mj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dk1"/>
                          </a:solidFill>
                          <a:latin typeface="+mj-lt"/>
                          <a:ea typeface="黑体" panose="02010609060101010101" pitchFamily="49" charset="-122"/>
                          <a:cs typeface="+mn-cs"/>
                        </a:rPr>
                        <a:t>影响深层拓频效果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+mj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000" kern="1200" dirty="0" smtClean="0">
                          <a:solidFill>
                            <a:schemeClr val="dk1"/>
                          </a:solidFill>
                          <a:latin typeface="+mj-lt"/>
                          <a:ea typeface="黑体" panose="02010609060101010101" pitchFamily="49" charset="-122"/>
                          <a:cs typeface="+mn-cs"/>
                        </a:rPr>
                        <a:t>自适应划分时窗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+mj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17057438"/>
                  </a:ext>
                </a:extLst>
              </a:tr>
              <a:tr h="64296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100" dirty="0">
                          <a:latin typeface="+mj-lt"/>
                          <a:ea typeface="黑体" panose="02010609060101010101" pitchFamily="49" charset="-122"/>
                        </a:rPr>
                        <a:t>2</a:t>
                      </a:r>
                      <a:endParaRPr lang="zh-CN" altLang="en-US" sz="2100" dirty="0">
                        <a:latin typeface="+mj-lt"/>
                        <a:ea typeface="黑体" panose="02010609060101010101" pitchFamily="49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dk1"/>
                          </a:solidFill>
                          <a:latin typeface="+mj-lt"/>
                          <a:ea typeface="黑体" panose="02010609060101010101" pitchFamily="49" charset="-122"/>
                          <a:cs typeface="+mn-cs"/>
                        </a:rPr>
                        <a:t>叠前数据信噪比低</a:t>
                      </a:r>
                      <a:endParaRPr lang="zh-CN" altLang="en-US" sz="2000" kern="1200" dirty="0">
                        <a:solidFill>
                          <a:schemeClr val="dk1"/>
                        </a:solidFill>
                        <a:latin typeface="+mj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dk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拓频算子受噪声影响较大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000" kern="1200" dirty="0" smtClean="0">
                          <a:solidFill>
                            <a:schemeClr val="dk1"/>
                          </a:solidFill>
                          <a:latin typeface="+mn-lt"/>
                          <a:ea typeface="黑体" panose="02010609060101010101" pitchFamily="49" charset="-122"/>
                          <a:cs typeface="+mn-cs"/>
                        </a:rPr>
                        <a:t>叠后模型道驱动</a:t>
                      </a:r>
                      <a:endParaRPr lang="zh-CN" altLang="en-US" sz="2000" kern="1200" dirty="0" smtClean="0">
                        <a:solidFill>
                          <a:schemeClr val="dk1"/>
                        </a:solidFill>
                        <a:latin typeface="+mn-lt"/>
                        <a:ea typeface="黑体" panose="02010609060101010101" pitchFamily="49" charset="-122"/>
                        <a:cs typeface="+mn-cs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626136507"/>
                  </a:ext>
                </a:extLst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959834" y="1262965"/>
            <a:ext cx="110158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实际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地震记录非平稳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，拓频</a:t>
            </a: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困难；叠前</a:t>
            </a:r>
            <a:r>
              <a:rPr lang="en-US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CRP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道</a:t>
            </a: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集地震数据信噪比低，不能直接拓频。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3231" y="417071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2426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27051" y="1052514"/>
            <a:ext cx="11137900" cy="1631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6" tIns="45714" rIns="91426" bIns="45714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    </a:t>
            </a:r>
            <a:r>
              <a:rPr kumimoji="1" lang="en-US" altLang="zh-CN" sz="2000" b="1" dirty="0" err="1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RAmpPAdaptBwExt</a:t>
            </a:r>
            <a:r>
              <a:rPr kumimoji="1" lang="zh-CN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相对振幅保持的自适应频带拓宽</a:t>
            </a:r>
            <a:r>
              <a:rPr kumimoji="1"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模块</a:t>
            </a:r>
            <a:r>
              <a:rPr kumimoji="1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宋体" panose="02010600030101010101" pitchFamily="2" charset="-122"/>
                <a:cs typeface="+mn-cs"/>
              </a:rPr>
              <a:t>目前已经</a:t>
            </a:r>
            <a:r>
              <a:rPr kumimoji="1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宋体" panose="02010600030101010101" pitchFamily="2" charset="-122"/>
                <a:cs typeface="+mn-cs"/>
              </a:rPr>
              <a:t>4.4</a:t>
            </a:r>
            <a:r>
              <a:rPr kumimoji="1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itchFamily="2" charset="-122"/>
                <a:ea typeface="宋体" panose="02010600030101010101" pitchFamily="2" charset="-122"/>
                <a:cs typeface="+mn-cs"/>
              </a:rPr>
              <a:t>集成。</a:t>
            </a:r>
            <a:endParaRPr kumimoji="1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itchFamily="2" charset="-122"/>
              <a:ea typeface="宋体" panose="02010600030101010101" pitchFamily="2" charset="-122"/>
              <a:cs typeface="+mn-cs"/>
            </a:endParaRP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itchFamily="2" charset="-122"/>
                <a:cs typeface="+mn-cs"/>
              </a:rPr>
              <a:t>   其中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itchFamily="2" charset="-122"/>
                <a:cs typeface="+mn-cs"/>
              </a:rPr>
              <a:t>的关键参数</a:t>
            </a:r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itchFamily="2" charset="-122"/>
                <a:cs typeface="+mn-cs"/>
              </a:rPr>
              <a:t>有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每个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CMP bin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中叠加地震道的道数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、原子窗长、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归一化最小计算振幅值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、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归一化最小拓频振幅值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、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低频能量压制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等。模块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黑体" pitchFamily="2" charset="-122"/>
                <a:cs typeface="+mn-cs"/>
              </a:rPr>
              <a:t>可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输出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拓频处理后的叠后数据或叠前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CRP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道集数据</a:t>
            </a: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20516" y="385295"/>
            <a:ext cx="1671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黑体" pitchFamily="2" charset="-122"/>
                <a:cs typeface="+mn-cs"/>
              </a:rPr>
              <a:t>有形化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186596" y="385295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、使用说明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24782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06841" y="6481248"/>
            <a:ext cx="527381" cy="366183"/>
          </a:xfrm>
        </p:spPr>
        <p:txBody>
          <a:bodyPr/>
          <a:lstStyle/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14</a:t>
            </a:fld>
            <a:endParaRPr lang="zh-CN" altLang="en-US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5686505" y="3200397"/>
            <a:ext cx="840828" cy="3783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、使用说明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TextBox 8"/>
          <p:cNvSpPr txBox="1"/>
          <p:nvPr/>
        </p:nvSpPr>
        <p:spPr>
          <a:xfrm>
            <a:off x="9649616" y="149913"/>
            <a:ext cx="1893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200" dirty="0" smtClean="0">
                <a:solidFill>
                  <a:srgbClr val="3333FF"/>
                </a:solidFill>
                <a:latin typeface="Calibri"/>
                <a:ea typeface="黑体" pitchFamily="2" charset="-122"/>
              </a:rPr>
              <a:t>模块参数</a:t>
            </a:r>
            <a:endParaRPr kumimoji="1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Calibri"/>
              <a:ea typeface="黑体" pitchFamily="2" charset="-122"/>
              <a:cs typeface="+mn-cs"/>
            </a:endParaRPr>
          </a:p>
        </p:txBody>
      </p:sp>
      <p:sp>
        <p:nvSpPr>
          <p:cNvPr id="18" name="TextBox 8"/>
          <p:cNvSpPr txBox="1"/>
          <p:nvPr/>
        </p:nvSpPr>
        <p:spPr>
          <a:xfrm>
            <a:off x="1120595" y="759404"/>
            <a:ext cx="2795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模块参数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介绍：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023429"/>
              </p:ext>
            </p:extLst>
          </p:nvPr>
        </p:nvGraphicFramePr>
        <p:xfrm>
          <a:off x="6606209" y="2345959"/>
          <a:ext cx="5400675" cy="26054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79255">
                  <a:extLst>
                    <a:ext uri="{9D8B030D-6E8A-4147-A177-3AD203B41FA5}">
                      <a16:colId xmlns:a16="http://schemas.microsoft.com/office/drawing/2014/main" val="2010146020"/>
                    </a:ext>
                  </a:extLst>
                </a:gridCol>
                <a:gridCol w="1960710">
                  <a:extLst>
                    <a:ext uri="{9D8B030D-6E8A-4147-A177-3AD203B41FA5}">
                      <a16:colId xmlns:a16="http://schemas.microsoft.com/office/drawing/2014/main" val="1353631627"/>
                    </a:ext>
                  </a:extLst>
                </a:gridCol>
                <a:gridCol w="1960710">
                  <a:extLst>
                    <a:ext uri="{9D8B030D-6E8A-4147-A177-3AD203B41FA5}">
                      <a16:colId xmlns:a16="http://schemas.microsoft.com/office/drawing/2014/main" val="1690092406"/>
                    </a:ext>
                  </a:extLst>
                </a:gridCol>
              </a:tblGrid>
              <a:tr h="1974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参数组名</a:t>
                      </a:r>
                      <a:endParaRPr lang="zh-CN" sz="1050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solidFill>
                            <a:schemeClr val="tx1"/>
                          </a:solidFill>
                          <a:effectLst/>
                        </a:rPr>
                        <a:t>参数名称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solidFill>
                            <a:schemeClr val="tx1"/>
                          </a:solidFill>
                          <a:effectLst/>
                        </a:rPr>
                        <a:t>参数描述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010784"/>
                  </a:ext>
                </a:extLst>
              </a:tr>
              <a:tr h="198120">
                <a:tc row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General</a:t>
                      </a:r>
                      <a:endParaRPr lang="zh-CN" sz="1050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solidFill>
                            <a:schemeClr val="tx1"/>
                          </a:solidFill>
                          <a:effectLst/>
                        </a:rPr>
                        <a:t>bandwidth extension options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solidFill>
                            <a:schemeClr val="tx1"/>
                          </a:solidFill>
                          <a:effectLst/>
                        </a:rPr>
                        <a:t>输入数据类型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670725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solidFill>
                            <a:schemeClr val="tx1"/>
                          </a:solidFill>
                          <a:effectLst/>
                        </a:rPr>
                        <a:t>maximum number of traces per gather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0" baseline="0">
                          <a:solidFill>
                            <a:schemeClr val="tx1"/>
                          </a:solidFill>
                          <a:effectLst/>
                        </a:rPr>
                        <a:t>每个道集的最大道数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72167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solidFill>
                            <a:schemeClr val="tx1"/>
                          </a:solidFill>
                          <a:effectLst/>
                        </a:rPr>
                        <a:t>stack number of traces in a CMP bin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每个</a:t>
                      </a:r>
                      <a:r>
                        <a:rPr lang="en-US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CMP bin</a:t>
                      </a:r>
                      <a:r>
                        <a:rPr lang="zh-CN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中地震道叠加的道数</a:t>
                      </a:r>
                      <a:endParaRPr lang="zh-CN" sz="1050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3660138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atom window length(</a:t>
                      </a:r>
                      <a:r>
                        <a:rPr lang="en-US" sz="1200" kern="100" baseline="0" dirty="0" err="1">
                          <a:solidFill>
                            <a:schemeClr val="tx1"/>
                          </a:solidFill>
                          <a:effectLst/>
                        </a:rPr>
                        <a:t>ms</a:t>
                      </a:r>
                      <a:r>
                        <a:rPr lang="en-US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zh-CN" sz="1050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原子窗长</a:t>
                      </a:r>
                      <a:endParaRPr lang="zh-CN" sz="1050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276587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calculation amplitude in normalization</a:t>
                      </a:r>
                      <a:endParaRPr lang="zh-CN" sz="120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20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归一化最小计算振幅值</a:t>
                      </a:r>
                      <a:endParaRPr lang="zh-CN" sz="120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1846832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CN" sz="120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minimum bandwidth extension amplitude in normalization</a:t>
                      </a:r>
                      <a:endParaRPr lang="zh-CN" sz="120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zh-CN" sz="1200" kern="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归一化最小拓频振幅值</a:t>
                      </a:r>
                      <a:endParaRPr lang="zh-CN" sz="1200" kern="1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2321"/>
                  </a:ext>
                </a:extLst>
              </a:tr>
              <a:tr h="19812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kern="100" baseline="0">
                          <a:solidFill>
                            <a:schemeClr val="tx1"/>
                          </a:solidFill>
                          <a:effectLst/>
                        </a:rPr>
                        <a:t>suppression low frequency(Hz)</a:t>
                      </a:r>
                      <a:endParaRPr lang="zh-CN" sz="1050" kern="1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sz="1200" kern="100" baseline="0" dirty="0">
                          <a:solidFill>
                            <a:schemeClr val="tx1"/>
                          </a:solidFill>
                          <a:effectLst/>
                        </a:rPr>
                        <a:t>压制低频</a:t>
                      </a:r>
                      <a:endParaRPr lang="zh-CN" sz="1050" kern="100" baseline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CCEB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59241"/>
                  </a:ext>
                </a:extLst>
              </a:tr>
            </a:tbl>
          </a:graphicData>
        </a:graphic>
      </p:graphicFrame>
      <p:pic>
        <p:nvPicPr>
          <p:cNvPr id="3" name="图片 33" descr="屏幕剪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7" y="1708742"/>
            <a:ext cx="5149418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9" descr="屏幕剪辑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7" y="3927058"/>
            <a:ext cx="514941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06841" y="6481248"/>
            <a:ext cx="527381" cy="366183"/>
          </a:xfrm>
        </p:spPr>
        <p:txBody>
          <a:bodyPr/>
          <a:lstStyle/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15</a:t>
            </a:fld>
            <a:endParaRPr lang="zh-CN" altLang="en-US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93596" y="866894"/>
            <a:ext cx="17972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原子窗长</a:t>
            </a:r>
            <a:r>
              <a:rPr lang="zh-CN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选择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56703" y="1335791"/>
            <a:ext cx="93914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原子窗长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atom window length(</a:t>
            </a:r>
            <a:r>
              <a:rPr lang="en-US" altLang="zh-CN" kern="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ms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有两个作用：一是判断是否对地震数据自适应划分，即</a:t>
            </a:r>
            <a:r>
              <a:rPr lang="zh-CN" altLang="zh-CN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是否自适应拓频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；二是若为自适应拓频，还用来</a:t>
            </a:r>
            <a:r>
              <a:rPr lang="zh-CN" altLang="zh-CN" kern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计算自适应分子窗矩阵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kern="0" dirty="0" smtClean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作用一：对于一道地震数据，若原子窗长小于非零数据段的长度，程序选择适合长数据的拓频函数，该函数首先对输入的非零数据段自适应划分分子窗，然后基于分子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Gabor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变换做零相位反褶积；若原子窗长大于等于非零数据段的长度，程序选择适合短数据的拓频函数进行处理，该函数不对叠后数据划分分子窗，而是直接做零相位反褶积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en-US" altLang="zh-CN" kern="0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作用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二：计算自适应拓频处理时的自适应分子窗矩阵。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、使用说明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1366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06841" y="6481248"/>
            <a:ext cx="527381" cy="366183"/>
          </a:xfrm>
        </p:spPr>
        <p:txBody>
          <a:bodyPr/>
          <a:lstStyle/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16</a:t>
            </a:fld>
            <a:endParaRPr lang="zh-CN" altLang="en-US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、使用说明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52471" y="3080257"/>
            <a:ext cx="488210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zh-CN" altLang="en-US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如图所示，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最小计算振幅值为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时，拟合区间为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5-70Hz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，最小拓频振幅值为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0.05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时，拓频范围为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0-82Hz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741354" y="840540"/>
            <a:ext cx="5679119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88290">
              <a:lnSpc>
                <a:spcPts val="188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归一化最小计算振幅值</a:t>
            </a:r>
            <a:r>
              <a:rPr lang="zh-CN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和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最小拓频振幅值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选择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06810" y="1176791"/>
            <a:ext cx="98002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归一化最小计算振幅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值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往上对应的频带区间为拟合区间，地震数据在该区间的信噪比较高，拟合等效子波效果更好，取值范围为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0.05-0.2</a:t>
            </a:r>
            <a:r>
              <a:rPr lang="zh-CN" altLang="zh-CN" dirty="0"/>
              <a:t>，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默认值为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0.1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归一化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最小拓频振幅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值取值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范围为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0.01-0.1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，值越小拓频范围越大，默认值为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0.05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。最小拓频振幅值应小于最小计算振幅值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180" y="2657180"/>
            <a:ext cx="5171429" cy="3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06841" y="6481248"/>
            <a:ext cx="527381" cy="366183"/>
          </a:xfrm>
        </p:spPr>
        <p:txBody>
          <a:bodyPr/>
          <a:lstStyle/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17</a:t>
            </a:fld>
            <a:endParaRPr lang="zh-CN" altLang="en-US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1354" y="840540"/>
            <a:ext cx="2601353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88290">
              <a:lnSpc>
                <a:spcPts val="188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低频能量压制选择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30767" y="1251230"/>
            <a:ext cx="98002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低频能量压制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suppression low frequency(Hz)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用于对该参数值以下的频率成分进行压制。最小为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0</a:t>
            </a:r>
            <a:r>
              <a:rPr lang="zh-CN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，即不进行压制，默认值为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10Hz</a:t>
            </a:r>
            <a:r>
              <a:rPr lang="zh-CN" altLang="zh-CN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用户根据实验效果来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确定</a:t>
            </a:r>
            <a:r>
              <a:rPr lang="zh-CN" altLang="en-US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、使用说明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41354" y="2474574"/>
            <a:ext cx="4980210" cy="335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88290">
              <a:lnSpc>
                <a:spcPts val="188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每个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CMP bin</a:t>
            </a:r>
            <a:r>
              <a:rPr lang="zh-CN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中叠加地震道的道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数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选择</a:t>
            </a:r>
            <a:r>
              <a:rPr lang="en-US" altLang="zh-CN" sz="20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:</a:t>
            </a:r>
            <a:endParaRPr lang="zh-CN" altLang="zh-CN" sz="2000" b="1" dirty="0"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30767" y="2850318"/>
            <a:ext cx="98002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对于叠前</a:t>
            </a:r>
            <a:r>
              <a:rPr lang="en-US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CRP</a:t>
            </a:r>
            <a:r>
              <a:rPr lang="zh-CN" altLang="en-US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道集数据，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每个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CMP bin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中叠加地震道的道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stack number of traces in a CMP bin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从最小偏移距开始对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CMP bin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中地震道进行叠加得到模型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道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。最小为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，即不做叠加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默认值为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。用户根据实验效果来确定</a:t>
            </a: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	</a:t>
            </a: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8124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MH_Others_1"/>
          <p:cNvSpPr txBox="1"/>
          <p:nvPr>
            <p:custDataLst>
              <p:tags r:id="rId1"/>
            </p:custDataLst>
          </p:nvPr>
        </p:nvSpPr>
        <p:spPr>
          <a:xfrm>
            <a:off x="1002415" y="1579342"/>
            <a:ext cx="2725359" cy="9644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 defTabSz="1219200">
              <a:defRPr/>
            </a:pPr>
            <a:r>
              <a:rPr lang="zh-CN" altLang="en-US" sz="62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 录</a:t>
            </a:r>
          </a:p>
        </p:txBody>
      </p:sp>
      <p:sp>
        <p:nvSpPr>
          <p:cNvPr id="55" name="MH_Others_2"/>
          <p:cNvSpPr txBox="1"/>
          <p:nvPr>
            <p:custDataLst>
              <p:tags r:id="rId2"/>
            </p:custDataLst>
          </p:nvPr>
        </p:nvSpPr>
        <p:spPr>
          <a:xfrm>
            <a:off x="1016179" y="2543230"/>
            <a:ext cx="2697828" cy="4104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219200">
              <a:defRPr/>
            </a:pPr>
            <a:r>
              <a:rPr lang="en-US" altLang="zh-CN" sz="26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4456755" y="946844"/>
            <a:ext cx="6504731" cy="656371"/>
            <a:chOff x="4357092" y="1347614"/>
            <a:chExt cx="4877699" cy="492126"/>
          </a:xfrm>
        </p:grpSpPr>
        <p:sp>
          <p:nvSpPr>
            <p:cNvPr id="57" name="MH_SubTitle_1"/>
            <p:cNvSpPr txBox="1"/>
            <p:nvPr>
              <p:custDataLst>
                <p:tags r:id="rId19"/>
              </p:custDataLst>
            </p:nvPr>
          </p:nvSpPr>
          <p:spPr>
            <a:xfrm>
              <a:off x="5343094" y="1409033"/>
              <a:ext cx="3891697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问题的提出</a:t>
              </a:r>
              <a:endParaRPr kumimoji="1" lang="zh-CN" altLang="en-US" sz="3735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59" name="MH_Other_1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MH_Other_2"/>
              <p:cNvSpPr/>
              <p:nvPr>
                <p:custDataLst>
                  <p:tags r:id="rId21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MH_Other_3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</a:p>
            </p:txBody>
          </p:sp>
        </p:grpSp>
      </p:grpSp>
      <p:grpSp>
        <p:nvGrpSpPr>
          <p:cNvPr id="20" name="组合 23"/>
          <p:cNvGrpSpPr/>
          <p:nvPr/>
        </p:nvGrpSpPr>
        <p:grpSpPr>
          <a:xfrm>
            <a:off x="4456755" y="3044020"/>
            <a:ext cx="6497396" cy="656371"/>
            <a:chOff x="4357092" y="1347614"/>
            <a:chExt cx="4872199" cy="492126"/>
          </a:xfrm>
        </p:grpSpPr>
        <p:sp>
          <p:nvSpPr>
            <p:cNvPr id="21" name="MH_SubTitle_1"/>
            <p:cNvSpPr txBox="1"/>
            <p:nvPr>
              <p:custDataLst>
                <p:tags r:id="rId15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使用说明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3" name="MH_Other_1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MH_Other_2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MH_Other_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</a:p>
            </p:txBody>
          </p:sp>
        </p:grpSp>
      </p:grpSp>
      <p:pic>
        <p:nvPicPr>
          <p:cNvPr id="40" name="Picture 4" descr="F:\GeoEast\06-GeoEast宣传\GeoEast图标.gif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62045" y="3248134"/>
            <a:ext cx="2206095" cy="125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23"/>
          <p:cNvGrpSpPr/>
          <p:nvPr/>
        </p:nvGrpSpPr>
        <p:grpSpPr>
          <a:xfrm>
            <a:off x="4456755" y="1995432"/>
            <a:ext cx="6497396" cy="656371"/>
            <a:chOff x="4357092" y="1347614"/>
            <a:chExt cx="4872199" cy="492126"/>
          </a:xfrm>
        </p:grpSpPr>
        <p:sp>
          <p:nvSpPr>
            <p:cNvPr id="18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5343093" y="1409034"/>
              <a:ext cx="3886198" cy="43070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基本原理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6" name="MH_Other_1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MH_Other_3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</a:p>
            </p:txBody>
          </p:sp>
        </p:grpSp>
      </p:grpSp>
      <p:grpSp>
        <p:nvGrpSpPr>
          <p:cNvPr id="29" name="组合 23"/>
          <p:cNvGrpSpPr/>
          <p:nvPr/>
        </p:nvGrpSpPr>
        <p:grpSpPr>
          <a:xfrm>
            <a:off x="4456755" y="5141199"/>
            <a:ext cx="6497396" cy="656371"/>
            <a:chOff x="4357092" y="1347614"/>
            <a:chExt cx="4872199" cy="492126"/>
          </a:xfrm>
        </p:grpSpPr>
        <p:sp>
          <p:nvSpPr>
            <p:cNvPr id="30" name="MH_SubTitle_1"/>
            <p:cNvSpPr txBox="1"/>
            <p:nvPr>
              <p:custDataLst>
                <p:tags r:id="rId7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结论与讨论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2" name="MH_Other_1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MH_Other_2"/>
              <p:cNvSpPr/>
              <p:nvPr>
                <p:custDataLst>
                  <p:tags r:id="rId9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4" name="MH_Other_3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五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23"/>
          <p:cNvGrpSpPr/>
          <p:nvPr/>
        </p:nvGrpSpPr>
        <p:grpSpPr>
          <a:xfrm>
            <a:off x="4456755" y="4092608"/>
            <a:ext cx="6497396" cy="656372"/>
            <a:chOff x="4357092" y="1347614"/>
            <a:chExt cx="4872199" cy="492127"/>
          </a:xfrm>
        </p:grpSpPr>
        <p:sp>
          <p:nvSpPr>
            <p:cNvPr id="36" name="MH_SubTitle_1"/>
            <p:cNvSpPr txBox="1"/>
            <p:nvPr>
              <p:custDataLst>
                <p:tags r:id="rId3"/>
              </p:custDataLst>
            </p:nvPr>
          </p:nvSpPr>
          <p:spPr>
            <a:xfrm>
              <a:off x="5343093" y="1409034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应用实例</a:t>
              </a:r>
              <a:endParaRPr lang="zh-CN" altLang="en-US" sz="9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8" name="MH_Other_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MH_Other_3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四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66" y="1206000"/>
            <a:ext cx="9446372" cy="5040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117132" y="6376834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拓频</a:t>
            </a:r>
            <a:r>
              <a:rPr lang="zh-CN" altLang="zh-CN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前</a:t>
            </a:r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叠后数据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6421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MH_Others_1"/>
          <p:cNvSpPr txBox="1"/>
          <p:nvPr>
            <p:custDataLst>
              <p:tags r:id="rId1"/>
            </p:custDataLst>
          </p:nvPr>
        </p:nvSpPr>
        <p:spPr>
          <a:xfrm>
            <a:off x="1002415" y="1579342"/>
            <a:ext cx="2725359" cy="9644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 defTabSz="1219200">
              <a:defRPr/>
            </a:pPr>
            <a:r>
              <a:rPr lang="zh-CN" altLang="en-US" sz="62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 录</a:t>
            </a:r>
          </a:p>
        </p:txBody>
      </p:sp>
      <p:sp>
        <p:nvSpPr>
          <p:cNvPr id="55" name="MH_Others_2"/>
          <p:cNvSpPr txBox="1"/>
          <p:nvPr>
            <p:custDataLst>
              <p:tags r:id="rId2"/>
            </p:custDataLst>
          </p:nvPr>
        </p:nvSpPr>
        <p:spPr>
          <a:xfrm>
            <a:off x="1016179" y="2543230"/>
            <a:ext cx="2697828" cy="4104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219200">
              <a:defRPr/>
            </a:pPr>
            <a:r>
              <a:rPr lang="en-US" altLang="zh-CN" sz="26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4456755" y="946844"/>
            <a:ext cx="6504731" cy="656371"/>
            <a:chOff x="4357092" y="1347614"/>
            <a:chExt cx="4877699" cy="492126"/>
          </a:xfrm>
        </p:grpSpPr>
        <p:sp>
          <p:nvSpPr>
            <p:cNvPr id="57" name="MH_SubTitle_1"/>
            <p:cNvSpPr txBox="1"/>
            <p:nvPr>
              <p:custDataLst>
                <p:tags r:id="rId19"/>
              </p:custDataLst>
            </p:nvPr>
          </p:nvSpPr>
          <p:spPr>
            <a:xfrm>
              <a:off x="5343094" y="1409033"/>
              <a:ext cx="3891697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kumimoji="1" lang="zh-CN" altLang="en-US" sz="3735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问题的提出</a:t>
              </a:r>
              <a:endParaRPr kumimoji="1" lang="zh-CN" altLang="en-US" sz="3735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59" name="MH_Other_1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MH_Other_2"/>
              <p:cNvSpPr/>
              <p:nvPr>
                <p:custDataLst>
                  <p:tags r:id="rId21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MH_Other_3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</a:p>
            </p:txBody>
          </p:sp>
        </p:grpSp>
      </p:grpSp>
      <p:grpSp>
        <p:nvGrpSpPr>
          <p:cNvPr id="20" name="组合 23"/>
          <p:cNvGrpSpPr/>
          <p:nvPr/>
        </p:nvGrpSpPr>
        <p:grpSpPr>
          <a:xfrm>
            <a:off x="4456755" y="3044020"/>
            <a:ext cx="6497396" cy="656371"/>
            <a:chOff x="4357092" y="1347614"/>
            <a:chExt cx="4872199" cy="492126"/>
          </a:xfrm>
        </p:grpSpPr>
        <p:sp>
          <p:nvSpPr>
            <p:cNvPr id="21" name="MH_SubTitle_1"/>
            <p:cNvSpPr txBox="1"/>
            <p:nvPr>
              <p:custDataLst>
                <p:tags r:id="rId15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使用说明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3" name="MH_Other_1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MH_Other_2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MH_Other_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</a:p>
            </p:txBody>
          </p:sp>
        </p:grpSp>
      </p:grpSp>
      <p:pic>
        <p:nvPicPr>
          <p:cNvPr id="40" name="Picture 4" descr="F:\GeoEast\06-GeoEast宣传\GeoEast图标.gif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62045" y="3248134"/>
            <a:ext cx="2206095" cy="125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23"/>
          <p:cNvGrpSpPr/>
          <p:nvPr/>
        </p:nvGrpSpPr>
        <p:grpSpPr>
          <a:xfrm>
            <a:off x="4456755" y="1995432"/>
            <a:ext cx="6497396" cy="656371"/>
            <a:chOff x="4357092" y="1347614"/>
            <a:chExt cx="4872199" cy="492126"/>
          </a:xfrm>
        </p:grpSpPr>
        <p:sp>
          <p:nvSpPr>
            <p:cNvPr id="18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5343093" y="1409034"/>
              <a:ext cx="3886198" cy="43070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基本原理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6" name="MH_Other_1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MH_Other_3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</a:p>
            </p:txBody>
          </p:sp>
        </p:grpSp>
      </p:grpSp>
      <p:grpSp>
        <p:nvGrpSpPr>
          <p:cNvPr id="29" name="组合 23"/>
          <p:cNvGrpSpPr/>
          <p:nvPr/>
        </p:nvGrpSpPr>
        <p:grpSpPr>
          <a:xfrm>
            <a:off x="4456755" y="5141199"/>
            <a:ext cx="6497396" cy="656371"/>
            <a:chOff x="4357092" y="1347614"/>
            <a:chExt cx="4872199" cy="492126"/>
          </a:xfrm>
        </p:grpSpPr>
        <p:sp>
          <p:nvSpPr>
            <p:cNvPr id="30" name="MH_SubTitle_1"/>
            <p:cNvSpPr txBox="1"/>
            <p:nvPr>
              <p:custDataLst>
                <p:tags r:id="rId7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结论与讨论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2" name="MH_Other_1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MH_Other_2"/>
              <p:cNvSpPr/>
              <p:nvPr>
                <p:custDataLst>
                  <p:tags r:id="rId9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4" name="MH_Other_3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五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23"/>
          <p:cNvGrpSpPr/>
          <p:nvPr/>
        </p:nvGrpSpPr>
        <p:grpSpPr>
          <a:xfrm>
            <a:off x="4456755" y="4092608"/>
            <a:ext cx="6497396" cy="656372"/>
            <a:chOff x="4357092" y="1347614"/>
            <a:chExt cx="4872199" cy="492127"/>
          </a:xfrm>
        </p:grpSpPr>
        <p:sp>
          <p:nvSpPr>
            <p:cNvPr id="36" name="MH_SubTitle_1"/>
            <p:cNvSpPr txBox="1"/>
            <p:nvPr>
              <p:custDataLst>
                <p:tags r:id="rId3"/>
              </p:custDataLst>
            </p:nvPr>
          </p:nvSpPr>
          <p:spPr>
            <a:xfrm>
              <a:off x="5343093" y="1409034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应用实例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8" name="MH_Other_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MH_Other_3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四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499" y="1735437"/>
            <a:ext cx="2382110" cy="1800000"/>
          </a:xfrm>
          <a:prstGeom prst="rect">
            <a:avLst/>
          </a:prstGeom>
        </p:spPr>
      </p:pic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605" y="3990718"/>
            <a:ext cx="2353530" cy="1800000"/>
          </a:xfrm>
          <a:prstGeom prst="rect">
            <a:avLst/>
          </a:prstGeom>
        </p:spPr>
      </p:pic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00" y="1206000"/>
            <a:ext cx="9450605" cy="504000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31223" y="1550126"/>
            <a:ext cx="8560526" cy="152400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ysDash"/>
            <a:round/>
          </a:ln>
        </p:spPr>
        <p:txBody>
          <a:bodyPr wrap="square" lIns="0" tIns="0" rIns="0" bIns="22500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31223" y="3418252"/>
            <a:ext cx="8560526" cy="2372466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ysDash"/>
            <a:round/>
          </a:ln>
        </p:spPr>
        <p:txBody>
          <a:bodyPr wrap="square" lIns="0" tIns="0" rIns="0" bIns="22500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00" b="1" i="0" u="none" strike="noStrike" kern="1200" cap="none" spc="0" normalizeH="0" baseline="0" noProof="0" dirty="0" smtClean="0">
              <a:ln>
                <a:solidFill>
                  <a:srgbClr val="FF0000"/>
                </a:solidFill>
              </a:ln>
              <a:noFill/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64579" y="6376834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本方法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拓频</a:t>
            </a:r>
            <a:r>
              <a:rPr lang="zh-CN" altLang="en-US" kern="1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后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叠后数据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5702950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pic>
        <p:nvPicPr>
          <p:cNvPr id="10" name="图片 9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992400"/>
            <a:ext cx="2367124" cy="1800000"/>
          </a:xfrm>
          <a:prstGeom prst="rect">
            <a:avLst/>
          </a:prstGeom>
        </p:spPr>
      </p:pic>
      <p:pic>
        <p:nvPicPr>
          <p:cNvPr id="12" name="图片 11" descr="屏幕剪辑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/>
          <a:stretch/>
        </p:blipFill>
        <p:spPr>
          <a:xfrm>
            <a:off x="9601200" y="1735200"/>
            <a:ext cx="2380519" cy="180000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70000" y="1206000"/>
            <a:ext cx="9455446" cy="5040000"/>
            <a:chOff x="270000" y="1206000"/>
            <a:chExt cx="9455446" cy="5040000"/>
          </a:xfrm>
        </p:grpSpPr>
        <p:pic>
          <p:nvPicPr>
            <p:cNvPr id="17" name="图片 16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00" y="1206000"/>
              <a:ext cx="9455446" cy="5040000"/>
            </a:xfrm>
            <a:prstGeom prst="rect">
              <a:avLst/>
            </a:prstGeom>
          </p:spPr>
        </p:pic>
        <p:sp>
          <p:nvSpPr>
            <p:cNvPr id="18" name="矩形 17"/>
            <p:cNvSpPr/>
            <p:nvPr/>
          </p:nvSpPr>
          <p:spPr>
            <a:xfrm>
              <a:off x="531223" y="1550126"/>
              <a:ext cx="8560526" cy="152400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ysDash"/>
              <a:round/>
            </a:ln>
          </p:spPr>
          <p:txBody>
            <a:bodyPr wrap="square" lIns="0" tIns="0" rIns="0" bIns="22500" rtlCol="0" anchor="ctr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31223" y="3418252"/>
              <a:ext cx="8560526" cy="2372466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ysDash"/>
              <a:round/>
            </a:ln>
          </p:spPr>
          <p:txBody>
            <a:bodyPr wrap="square" lIns="0" tIns="0" rIns="0" bIns="22500" rtlCol="0" anchor="ctr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3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noFill/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2445081" y="6376834"/>
            <a:ext cx="6447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 err="1">
                <a:solidFill>
                  <a:srgbClr val="0D0D0D"/>
                </a:solidFill>
                <a:cs typeface="Times New Roman" panose="02020603050405020304" pitchFamily="18" charset="0"/>
              </a:rPr>
              <a:t>ZeroPhasDecon</a:t>
            </a:r>
            <a:r>
              <a:rPr lang="zh-CN" altLang="en-US" kern="100" dirty="0">
                <a:solidFill>
                  <a:srgbClr val="0D0D0D"/>
                </a:solidFill>
                <a:cs typeface="Times New Roman" panose="02020603050405020304" pitchFamily="18" charset="0"/>
              </a:rPr>
              <a:t>模块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拓频</a:t>
            </a:r>
            <a:r>
              <a:rPr lang="zh-CN" altLang="en-US" kern="1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后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叠后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数据</a:t>
            </a:r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（分两个时窗拓频）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39289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pic>
        <p:nvPicPr>
          <p:cNvPr id="13" name="图片 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260000"/>
            <a:ext cx="963051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3757106" y="6318106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拓频</a:t>
            </a:r>
            <a:r>
              <a:rPr lang="zh-CN" altLang="zh-CN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前</a:t>
            </a:r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叠前</a:t>
            </a:r>
            <a:r>
              <a:rPr lang="en-US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CRP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道集数据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2967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pic>
        <p:nvPicPr>
          <p:cNvPr id="3" name="图片 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00" y="1260000"/>
            <a:ext cx="9630517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757106" y="6318106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频</a:t>
            </a:r>
            <a:r>
              <a:rPr lang="zh-CN" altLang="en-US" kern="1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后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叠前</a:t>
            </a:r>
            <a:r>
              <a:rPr lang="en-US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CRP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道集数据</a:t>
            </a:r>
            <a:endParaRPr lang="zh-CN" altLang="en-US" dirty="0"/>
          </a:p>
        </p:txBody>
      </p:sp>
      <p:pic>
        <p:nvPicPr>
          <p:cNvPr id="5" name="图片 4" descr="屏幕剪辑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"/>
          <a:stretch/>
        </p:blipFill>
        <p:spPr>
          <a:xfrm>
            <a:off x="9867900" y="4570757"/>
            <a:ext cx="2136620" cy="162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1040" y="4808220"/>
            <a:ext cx="8945880" cy="1127760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ysDash"/>
            <a:round/>
          </a:ln>
        </p:spPr>
        <p:txBody>
          <a:bodyPr wrap="square" lIns="0" tIns="0" rIns="0" bIns="22500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0" y="2932651"/>
            <a:ext cx="2160000" cy="162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1040" y="3631472"/>
            <a:ext cx="8945880" cy="1124494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ysDash"/>
            <a:round/>
          </a:ln>
        </p:spPr>
        <p:txBody>
          <a:bodyPr wrap="square" lIns="0" tIns="0" rIns="0" bIns="22500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/>
          <a:stretch/>
        </p:blipFill>
        <p:spPr>
          <a:xfrm>
            <a:off x="9866543" y="1285836"/>
            <a:ext cx="2137977" cy="162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93071" y="2011680"/>
            <a:ext cx="8945880" cy="1483218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ysDash"/>
            <a:round/>
          </a:ln>
        </p:spPr>
        <p:txBody>
          <a:bodyPr wrap="square" lIns="0" tIns="0" rIns="0" bIns="22500" rtlCol="0" anchor="ctr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51276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sp>
        <p:nvSpPr>
          <p:cNvPr id="5" name="矩形 4"/>
          <p:cNvSpPr/>
          <p:nvPr/>
        </p:nvSpPr>
        <p:spPr>
          <a:xfrm>
            <a:off x="3757106" y="6318106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拓频</a:t>
            </a:r>
            <a:r>
              <a:rPr lang="zh-CN" altLang="zh-CN" kern="1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前</a:t>
            </a:r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叠前</a:t>
            </a:r>
            <a:r>
              <a:rPr lang="en-US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CRP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道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集</a:t>
            </a:r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叠加剖面</a:t>
            </a:r>
            <a:endParaRPr lang="zh-CN" altLang="en-US" dirty="0"/>
          </a:p>
        </p:txBody>
      </p:sp>
      <p:pic>
        <p:nvPicPr>
          <p:cNvPr id="6" name="图片 5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260000"/>
            <a:ext cx="940543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7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sp>
        <p:nvSpPr>
          <p:cNvPr id="3" name="矩形 2"/>
          <p:cNvSpPr/>
          <p:nvPr/>
        </p:nvSpPr>
        <p:spPr>
          <a:xfrm>
            <a:off x="3757106" y="6318106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kern="100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拓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频</a:t>
            </a:r>
            <a:r>
              <a:rPr lang="zh-CN" altLang="en-US" kern="100" dirty="0" smtClean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后</a:t>
            </a:r>
            <a:r>
              <a:rPr lang="zh-CN" altLang="zh-CN" kern="100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叠前</a:t>
            </a:r>
            <a:r>
              <a:rPr lang="en-US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CRP</a:t>
            </a:r>
            <a:r>
              <a:rPr lang="zh-CN" altLang="zh-CN" dirty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道</a:t>
            </a:r>
            <a:r>
              <a:rPr lang="zh-CN" altLang="zh-CN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集</a:t>
            </a:r>
            <a:r>
              <a:rPr lang="zh-CN" altLang="en-US" dirty="0" smtClean="0">
                <a:solidFill>
                  <a:srgbClr val="0D0D0D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叠加剖面</a:t>
            </a:r>
            <a:endParaRPr lang="zh-CN" altLang="en-US" dirty="0"/>
          </a:p>
        </p:txBody>
      </p:sp>
      <p:pic>
        <p:nvPicPr>
          <p:cNvPr id="4" name="图片 3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260000"/>
            <a:ext cx="9415067" cy="5040000"/>
          </a:xfrm>
          <a:prstGeom prst="rect">
            <a:avLst/>
          </a:prstGeom>
        </p:spPr>
      </p:pic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44" y="4349025"/>
            <a:ext cx="235763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198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323231" y="413242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四、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应用实例</a:t>
            </a:r>
          </a:p>
        </p:txBody>
      </p:sp>
      <p:sp>
        <p:nvSpPr>
          <p:cNvPr id="2" name="矩形 1"/>
          <p:cNvSpPr/>
          <p:nvPr/>
        </p:nvSpPr>
        <p:spPr>
          <a:xfrm>
            <a:off x="1183341" y="1534043"/>
            <a:ext cx="10617797" cy="75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 fontAlgn="base">
              <a:lnSpc>
                <a:spcPct val="125000"/>
              </a:lnSpc>
              <a:spcAft>
                <a:spcPts val="0"/>
              </a:spcAft>
            </a:pP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参数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atom window length(</a:t>
            </a:r>
            <a:r>
              <a:rPr lang="en-US" altLang="zh-CN" kern="0" dirty="0" err="1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ms</a:t>
            </a:r>
            <a:r>
              <a:rPr lang="en-US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CN" altLang="zh-CN" kern="0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的值过小会导致拓频结果浅层噪声较多，因此要适当增大窗的长度。原子窗长尽量小于大部分地震道不为零数据段的长度，以便进行自适应拓频</a:t>
            </a:r>
            <a:r>
              <a:rPr lang="zh-CN" altLang="zh-CN" kern="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。</a:t>
            </a:r>
            <a:endParaRPr lang="zh-CN" altLang="zh-CN" sz="1400" kern="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56589" y="1080862"/>
            <a:ext cx="296908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限制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和注意事项</a:t>
            </a: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分析：</a:t>
            </a:r>
            <a:endParaRPr lang="zh-CN" altLang="en-US" sz="2000" b="1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</a:endParaRPr>
          </a:p>
        </p:txBody>
      </p:sp>
      <p:pic>
        <p:nvPicPr>
          <p:cNvPr id="14" name="图片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53" y="2351449"/>
            <a:ext cx="6480000" cy="396000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3925751" y="2636221"/>
            <a:ext cx="196850" cy="55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6249052" y="2716484"/>
            <a:ext cx="243187" cy="55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5533300" y="2716484"/>
            <a:ext cx="283662" cy="55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42268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MH_Others_1"/>
          <p:cNvSpPr txBox="1"/>
          <p:nvPr>
            <p:custDataLst>
              <p:tags r:id="rId1"/>
            </p:custDataLst>
          </p:nvPr>
        </p:nvSpPr>
        <p:spPr>
          <a:xfrm>
            <a:off x="1002415" y="1579342"/>
            <a:ext cx="2725359" cy="9644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 defTabSz="1219200">
              <a:defRPr/>
            </a:pPr>
            <a:r>
              <a:rPr lang="zh-CN" altLang="en-US" sz="62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 录</a:t>
            </a:r>
          </a:p>
        </p:txBody>
      </p:sp>
      <p:sp>
        <p:nvSpPr>
          <p:cNvPr id="55" name="MH_Others_2"/>
          <p:cNvSpPr txBox="1"/>
          <p:nvPr>
            <p:custDataLst>
              <p:tags r:id="rId2"/>
            </p:custDataLst>
          </p:nvPr>
        </p:nvSpPr>
        <p:spPr>
          <a:xfrm>
            <a:off x="1016179" y="2543230"/>
            <a:ext cx="2697828" cy="4104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219200">
              <a:defRPr/>
            </a:pPr>
            <a:r>
              <a:rPr lang="en-US" altLang="zh-CN" sz="26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4456755" y="946844"/>
            <a:ext cx="6504731" cy="656371"/>
            <a:chOff x="4357092" y="1347614"/>
            <a:chExt cx="4877699" cy="492126"/>
          </a:xfrm>
        </p:grpSpPr>
        <p:sp>
          <p:nvSpPr>
            <p:cNvPr id="57" name="MH_SubTitle_1"/>
            <p:cNvSpPr txBox="1"/>
            <p:nvPr>
              <p:custDataLst>
                <p:tags r:id="rId19"/>
              </p:custDataLst>
            </p:nvPr>
          </p:nvSpPr>
          <p:spPr>
            <a:xfrm>
              <a:off x="5343094" y="1409033"/>
              <a:ext cx="3891697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问题的提出</a:t>
              </a:r>
              <a:endParaRPr kumimoji="1" lang="zh-CN" altLang="en-US" sz="3735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59" name="MH_Other_1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MH_Other_2"/>
              <p:cNvSpPr/>
              <p:nvPr>
                <p:custDataLst>
                  <p:tags r:id="rId21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MH_Other_3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</a:p>
            </p:txBody>
          </p:sp>
        </p:grpSp>
      </p:grpSp>
      <p:grpSp>
        <p:nvGrpSpPr>
          <p:cNvPr id="20" name="组合 23"/>
          <p:cNvGrpSpPr/>
          <p:nvPr/>
        </p:nvGrpSpPr>
        <p:grpSpPr>
          <a:xfrm>
            <a:off x="4456755" y="3044020"/>
            <a:ext cx="6497396" cy="656371"/>
            <a:chOff x="4357092" y="1347614"/>
            <a:chExt cx="4872199" cy="492126"/>
          </a:xfrm>
        </p:grpSpPr>
        <p:sp>
          <p:nvSpPr>
            <p:cNvPr id="21" name="MH_SubTitle_1"/>
            <p:cNvSpPr txBox="1"/>
            <p:nvPr>
              <p:custDataLst>
                <p:tags r:id="rId15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使用说明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3" name="MH_Other_1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MH_Other_2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MH_Other_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</a:p>
            </p:txBody>
          </p:sp>
        </p:grpSp>
      </p:grpSp>
      <p:pic>
        <p:nvPicPr>
          <p:cNvPr id="40" name="Picture 4" descr="F:\GeoEast\06-GeoEast宣传\GeoEast图标.gif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62045" y="3248134"/>
            <a:ext cx="2206095" cy="125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23"/>
          <p:cNvGrpSpPr/>
          <p:nvPr/>
        </p:nvGrpSpPr>
        <p:grpSpPr>
          <a:xfrm>
            <a:off x="4456755" y="1995432"/>
            <a:ext cx="6497396" cy="656371"/>
            <a:chOff x="4357092" y="1347614"/>
            <a:chExt cx="4872199" cy="492126"/>
          </a:xfrm>
        </p:grpSpPr>
        <p:sp>
          <p:nvSpPr>
            <p:cNvPr id="18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5343093" y="1409034"/>
              <a:ext cx="3886198" cy="43070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基本原理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6" name="MH_Other_1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MH_Other_3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</a:p>
            </p:txBody>
          </p:sp>
        </p:grpSp>
      </p:grpSp>
      <p:grpSp>
        <p:nvGrpSpPr>
          <p:cNvPr id="29" name="组合 23"/>
          <p:cNvGrpSpPr/>
          <p:nvPr/>
        </p:nvGrpSpPr>
        <p:grpSpPr>
          <a:xfrm>
            <a:off x="4456755" y="5141199"/>
            <a:ext cx="6497396" cy="656371"/>
            <a:chOff x="4357092" y="1347614"/>
            <a:chExt cx="4872199" cy="492126"/>
          </a:xfrm>
        </p:grpSpPr>
        <p:sp>
          <p:nvSpPr>
            <p:cNvPr id="30" name="MH_SubTitle_1"/>
            <p:cNvSpPr txBox="1"/>
            <p:nvPr>
              <p:custDataLst>
                <p:tags r:id="rId7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结论与讨论</a:t>
              </a:r>
              <a:endParaRPr lang="zh-CN" altLang="en-US" sz="9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2" name="MH_Other_1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MH_Other_2"/>
              <p:cNvSpPr/>
              <p:nvPr>
                <p:custDataLst>
                  <p:tags r:id="rId9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4" name="MH_Other_3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五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23"/>
          <p:cNvGrpSpPr/>
          <p:nvPr/>
        </p:nvGrpSpPr>
        <p:grpSpPr>
          <a:xfrm>
            <a:off x="4456755" y="4092608"/>
            <a:ext cx="6497396" cy="656372"/>
            <a:chOff x="4357092" y="1347614"/>
            <a:chExt cx="4872199" cy="492127"/>
          </a:xfrm>
        </p:grpSpPr>
        <p:sp>
          <p:nvSpPr>
            <p:cNvPr id="36" name="MH_SubTitle_1"/>
            <p:cNvSpPr txBox="1"/>
            <p:nvPr>
              <p:custDataLst>
                <p:tags r:id="rId3"/>
              </p:custDataLst>
            </p:nvPr>
          </p:nvSpPr>
          <p:spPr>
            <a:xfrm>
              <a:off x="5343093" y="1409034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应用实例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8" name="MH_Other_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MH_Other_3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四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灯片编号占位符 2"/>
          <p:cNvSpPr>
            <a:spLocks noGrp="1"/>
          </p:cNvSpPr>
          <p:nvPr>
            <p:ph type="sldNum" sz="quarter" idx="4"/>
          </p:nvPr>
        </p:nvSpPr>
        <p:spPr>
          <a:xfrm>
            <a:off x="11506841" y="6481248"/>
            <a:ext cx="527381" cy="366183"/>
          </a:xfrm>
        </p:spPr>
        <p:txBody>
          <a:bodyPr/>
          <a:lstStyle/>
          <a:p>
            <a:pPr algn="r">
              <a:defRPr/>
            </a:pPr>
            <a:fld id="{27232F2B-9A4D-4191-8DC6-3053F0B7DD89}" type="slidenum">
              <a:rPr lang="zh-CN" altLang="en-US" smtClean="0">
                <a:solidFill>
                  <a:prstClr val="white">
                    <a:lumMod val="65000"/>
                  </a:prstClr>
                </a:solidFill>
                <a:ea typeface="微软雅黑" panose="020B0503020204020204" pitchFamily="34" charset="-122"/>
              </a:rPr>
              <a:t>28</a:t>
            </a:fld>
            <a:endParaRPr lang="zh-CN" altLang="en-US" dirty="0">
              <a:solidFill>
                <a:prstClr val="white">
                  <a:lumMod val="65000"/>
                </a:prstClr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五、</a:t>
            </a:r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结论与讨论</a:t>
            </a:r>
          </a:p>
        </p:txBody>
      </p:sp>
      <p:sp>
        <p:nvSpPr>
          <p:cNvPr id="5" name="矩形 4"/>
          <p:cNvSpPr/>
          <p:nvPr/>
        </p:nvSpPr>
        <p:spPr>
          <a:xfrm>
            <a:off x="1280160" y="1329457"/>
            <a:ext cx="98755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endParaRPr lang="en-US" altLang="zh-CN" kern="100" dirty="0" smtClean="0">
              <a:solidFill>
                <a:srgbClr val="0D0D0D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en-US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针对</a:t>
            </a:r>
            <a:r>
              <a:rPr lang="zh-CN" altLang="en-US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实际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地震记录的</a:t>
            </a:r>
            <a:r>
              <a:rPr lang="zh-CN" altLang="zh-CN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非</a:t>
            </a:r>
            <a:r>
              <a:rPr lang="zh-CN" altLang="zh-CN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平稳</a:t>
            </a:r>
            <a:r>
              <a:rPr lang="zh-CN" altLang="en-US" kern="100" dirty="0" smtClean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性，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通过对</a:t>
            </a:r>
            <a:r>
              <a:rPr lang="zh-CN" altLang="en-US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其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自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适应划分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zh-CN" altLang="en-US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提出相对振幅保持的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自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适应拓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频</a:t>
            </a:r>
            <a:r>
              <a:rPr lang="zh-CN" altLang="en-US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方法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；</a:t>
            </a:r>
            <a:endParaRPr lang="en-US" altLang="zh-CN" kern="100" dirty="0" smtClean="0">
              <a:solidFill>
                <a:srgbClr val="0D0D0D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等效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子波拟合与拓频范围的确定，结合了实际地震数据</a:t>
            </a:r>
            <a:r>
              <a:rPr lang="zh-CN" altLang="zh-CN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时变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的频带宽度，在中浅层频带范围差距较大情况下也能取得较好的效果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；</a:t>
            </a:r>
            <a:endParaRPr lang="en-US" altLang="zh-CN" kern="100" dirty="0" smtClean="0">
              <a:solidFill>
                <a:srgbClr val="0D0D0D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对于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叠前</a:t>
            </a:r>
            <a:r>
              <a:rPr lang="en-US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CRP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道集数据的处理，根据偏移距分组拓频实现了</a:t>
            </a:r>
            <a:r>
              <a:rPr lang="zh-CN" altLang="zh-CN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空变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的高分辨率处理</a:t>
            </a:r>
            <a:r>
              <a:rPr lang="zh-CN" altLang="zh-CN" kern="100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。</a:t>
            </a:r>
            <a:endParaRPr lang="en-US" altLang="zh-CN" kern="100" dirty="0" smtClean="0">
              <a:solidFill>
                <a:srgbClr val="0D0D0D"/>
              </a:solidFill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CN" altLang="en-US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该方法考虑了实际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地震记录</a:t>
            </a:r>
            <a:r>
              <a:rPr lang="zh-CN" altLang="en-US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的</a:t>
            </a:r>
            <a:r>
              <a:rPr lang="zh-CN" altLang="zh-CN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非平稳</a:t>
            </a:r>
            <a:r>
              <a:rPr lang="zh-CN" altLang="en-US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zh-CN" altLang="zh-CN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时变</a:t>
            </a:r>
            <a:r>
              <a:rPr lang="zh-CN" altLang="en-US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、</a:t>
            </a:r>
            <a:r>
              <a:rPr lang="zh-CN" altLang="zh-CN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空变</a:t>
            </a:r>
            <a:r>
              <a:rPr lang="zh-CN" altLang="en-US" kern="100" dirty="0">
                <a:solidFill>
                  <a:srgbClr val="FF0000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的</a:t>
            </a:r>
            <a:r>
              <a:rPr lang="zh-CN" altLang="en-US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特点，</a:t>
            </a:r>
            <a:r>
              <a:rPr lang="zh-CN" altLang="zh-CN" kern="100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能在</a:t>
            </a:r>
            <a:r>
              <a:rPr lang="zh-CN" altLang="zh-CN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保持相对振幅的同时有效提高地震</a:t>
            </a:r>
            <a:r>
              <a:rPr lang="zh-CN" altLang="en-US" dirty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记录的</a:t>
            </a:r>
            <a:r>
              <a:rPr lang="zh-CN" altLang="zh-CN" dirty="0" smtClean="0">
                <a:solidFill>
                  <a:srgbClr val="0D0D0D"/>
                </a:solidFill>
                <a:ea typeface="黑体" panose="02010609060101010101" pitchFamily="49" charset="-122"/>
                <a:cs typeface="Arial" panose="020B0604020202020204" pitchFamily="34" charset="0"/>
              </a:rPr>
              <a:t>分辨率</a:t>
            </a:r>
            <a:r>
              <a:rPr lang="zh-CN" altLang="zh-CN" dirty="0" smtClean="0">
                <a:ea typeface="黑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dirty="0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新建文件夹 (5)\千图网_画册封面图片_图片编号17975946\55b76287878b9副本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6349"/>
            <a:ext cx="12192000" cy="6864349"/>
          </a:xfrm>
          <a:prstGeom prst="rect">
            <a:avLst/>
          </a:prstGeom>
          <a:noFill/>
        </p:spPr>
      </p:pic>
      <p:sp>
        <p:nvSpPr>
          <p:cNvPr id="27" name="任意多边形 26"/>
          <p:cNvSpPr/>
          <p:nvPr>
            <p:custDataLst>
              <p:tags r:id="rId1"/>
            </p:custDataLst>
          </p:nvPr>
        </p:nvSpPr>
        <p:spPr>
          <a:xfrm>
            <a:off x="4783022" y="2967409"/>
            <a:ext cx="3343489" cy="2281733"/>
          </a:xfrm>
          <a:custGeom>
            <a:avLst/>
            <a:gdLst>
              <a:gd name="connsiteX0" fmla="*/ 0 w 2219325"/>
              <a:gd name="connsiteY0" fmla="*/ 0 h 1514475"/>
              <a:gd name="connsiteX1" fmla="*/ 2219325 w 2219325"/>
              <a:gd name="connsiteY1" fmla="*/ 0 h 1514475"/>
              <a:gd name="connsiteX2" fmla="*/ 2219325 w 2219325"/>
              <a:gd name="connsiteY2" fmla="*/ 1514475 h 1514475"/>
              <a:gd name="connsiteX3" fmla="*/ 0 w 2219325"/>
              <a:gd name="connsiteY3" fmla="*/ 1514475 h 1514475"/>
              <a:gd name="connsiteX4" fmla="*/ 0 w 2219325"/>
              <a:gd name="connsiteY4" fmla="*/ 1214437 h 1514475"/>
              <a:gd name="connsiteX5" fmla="*/ 238125 w 2219325"/>
              <a:gd name="connsiteY5" fmla="*/ 1214437 h 1514475"/>
              <a:gd name="connsiteX6" fmla="*/ 238125 w 2219325"/>
              <a:gd name="connsiteY6" fmla="*/ 300037 h 1514475"/>
              <a:gd name="connsiteX7" fmla="*/ 0 w 2219325"/>
              <a:gd name="connsiteY7" fmla="*/ 300037 h 1514475"/>
              <a:gd name="connsiteX0-1" fmla="*/ 238125 w 2219325"/>
              <a:gd name="connsiteY0-2" fmla="*/ 300037 h 1514475"/>
              <a:gd name="connsiteX1-3" fmla="*/ 0 w 2219325"/>
              <a:gd name="connsiteY1-4" fmla="*/ 300037 h 1514475"/>
              <a:gd name="connsiteX2-5" fmla="*/ 0 w 2219325"/>
              <a:gd name="connsiteY2-6" fmla="*/ 0 h 1514475"/>
              <a:gd name="connsiteX3-7" fmla="*/ 2219325 w 2219325"/>
              <a:gd name="connsiteY3-8" fmla="*/ 0 h 1514475"/>
              <a:gd name="connsiteX4-9" fmla="*/ 2219325 w 2219325"/>
              <a:gd name="connsiteY4-10" fmla="*/ 1514475 h 1514475"/>
              <a:gd name="connsiteX5-11" fmla="*/ 0 w 2219325"/>
              <a:gd name="connsiteY5-12" fmla="*/ 1514475 h 1514475"/>
              <a:gd name="connsiteX6-13" fmla="*/ 0 w 2219325"/>
              <a:gd name="connsiteY6-14" fmla="*/ 1214437 h 1514475"/>
              <a:gd name="connsiteX7-15" fmla="*/ 238125 w 2219325"/>
              <a:gd name="connsiteY7-16" fmla="*/ 1214437 h 1514475"/>
              <a:gd name="connsiteX8" fmla="*/ 329565 w 2219325"/>
              <a:gd name="connsiteY8" fmla="*/ 391477 h 1514475"/>
              <a:gd name="connsiteX0-17" fmla="*/ 0 w 2219325"/>
              <a:gd name="connsiteY0-18" fmla="*/ 300037 h 1514475"/>
              <a:gd name="connsiteX1-19" fmla="*/ 0 w 2219325"/>
              <a:gd name="connsiteY1-20" fmla="*/ 0 h 1514475"/>
              <a:gd name="connsiteX2-21" fmla="*/ 2219325 w 2219325"/>
              <a:gd name="connsiteY2-22" fmla="*/ 0 h 1514475"/>
              <a:gd name="connsiteX3-23" fmla="*/ 2219325 w 2219325"/>
              <a:gd name="connsiteY3-24" fmla="*/ 1514475 h 1514475"/>
              <a:gd name="connsiteX4-25" fmla="*/ 0 w 2219325"/>
              <a:gd name="connsiteY4-26" fmla="*/ 1514475 h 1514475"/>
              <a:gd name="connsiteX5-27" fmla="*/ 0 w 2219325"/>
              <a:gd name="connsiteY5-28" fmla="*/ 1214437 h 1514475"/>
              <a:gd name="connsiteX6-29" fmla="*/ 238125 w 2219325"/>
              <a:gd name="connsiteY6-30" fmla="*/ 1214437 h 1514475"/>
              <a:gd name="connsiteX7-31" fmla="*/ 329565 w 2219325"/>
              <a:gd name="connsiteY7-32" fmla="*/ 391477 h 1514475"/>
              <a:gd name="connsiteX0-33" fmla="*/ 0 w 2219325"/>
              <a:gd name="connsiteY0-34" fmla="*/ 300037 h 1514475"/>
              <a:gd name="connsiteX1-35" fmla="*/ 0 w 2219325"/>
              <a:gd name="connsiteY1-36" fmla="*/ 0 h 1514475"/>
              <a:gd name="connsiteX2-37" fmla="*/ 2219325 w 2219325"/>
              <a:gd name="connsiteY2-38" fmla="*/ 0 h 1514475"/>
              <a:gd name="connsiteX3-39" fmla="*/ 2219325 w 2219325"/>
              <a:gd name="connsiteY3-40" fmla="*/ 1514475 h 1514475"/>
              <a:gd name="connsiteX4-41" fmla="*/ 0 w 2219325"/>
              <a:gd name="connsiteY4-42" fmla="*/ 1514475 h 1514475"/>
              <a:gd name="connsiteX5-43" fmla="*/ 0 w 2219325"/>
              <a:gd name="connsiteY5-44" fmla="*/ 1214437 h 1514475"/>
              <a:gd name="connsiteX6-45" fmla="*/ 238125 w 2219325"/>
              <a:gd name="connsiteY6-46" fmla="*/ 1214437 h 1514475"/>
              <a:gd name="connsiteX0-47" fmla="*/ 0 w 2219325"/>
              <a:gd name="connsiteY0-48" fmla="*/ 300037 h 1514475"/>
              <a:gd name="connsiteX1-49" fmla="*/ 0 w 2219325"/>
              <a:gd name="connsiteY1-50" fmla="*/ 0 h 1514475"/>
              <a:gd name="connsiteX2-51" fmla="*/ 2219325 w 2219325"/>
              <a:gd name="connsiteY2-52" fmla="*/ 0 h 1514475"/>
              <a:gd name="connsiteX3-53" fmla="*/ 2219325 w 2219325"/>
              <a:gd name="connsiteY3-54" fmla="*/ 1514475 h 1514475"/>
              <a:gd name="connsiteX4-55" fmla="*/ 0 w 2219325"/>
              <a:gd name="connsiteY4-56" fmla="*/ 1514475 h 1514475"/>
              <a:gd name="connsiteX5-57" fmla="*/ 0 w 2219325"/>
              <a:gd name="connsiteY5-58" fmla="*/ 1214437 h 15144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219325" h="1514475">
                <a:moveTo>
                  <a:pt x="0" y="300037"/>
                </a:moveTo>
                <a:lnTo>
                  <a:pt x="0" y="0"/>
                </a:lnTo>
                <a:lnTo>
                  <a:pt x="2219325" y="0"/>
                </a:lnTo>
                <a:lnTo>
                  <a:pt x="2219325" y="1514475"/>
                </a:lnTo>
                <a:lnTo>
                  <a:pt x="0" y="1514475"/>
                </a:lnTo>
                <a:lnTo>
                  <a:pt x="0" y="1214437"/>
                </a:ln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97" tIns="43348" rIns="86697" bIns="43348" anchor="ctr"/>
          <a:lstStyle/>
          <a:p>
            <a:pPr algn="ctr">
              <a:defRPr/>
            </a:pPr>
            <a:endParaRPr lang="zh-CN" altLang="en-US" sz="373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文本框 6"/>
          <p:cNvSpPr txBox="1"/>
          <p:nvPr>
            <p:custDataLst>
              <p:tags r:id="rId2"/>
            </p:custDataLst>
          </p:nvPr>
        </p:nvSpPr>
        <p:spPr>
          <a:xfrm>
            <a:off x="7432221" y="3099854"/>
            <a:ext cx="545291" cy="2016840"/>
          </a:xfrm>
          <a:prstGeom prst="rect">
            <a:avLst/>
          </a:prstGeom>
          <a:noFill/>
        </p:spPr>
        <p:txBody>
          <a:bodyPr vert="vert" lIns="0" tIns="0" rIns="0" bIns="0" anchor="ctr"/>
          <a:lstStyle/>
          <a:p>
            <a:pPr algn="ctr">
              <a:defRPr/>
            </a:pPr>
            <a:r>
              <a:rPr lang="en-US" altLang="zh-CN" sz="4135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Thanks</a:t>
            </a:r>
            <a:endParaRPr lang="zh-CN" altLang="en-US" sz="4135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248482" y="3776770"/>
            <a:ext cx="3456384" cy="656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zh-CN" altLang="en-US" sz="4265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谢谢！</a:t>
            </a:r>
            <a:endParaRPr lang="zh-CN" altLang="en-US" sz="1465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/>
          <a:srcRect b="20481"/>
          <a:stretch>
            <a:fillRect/>
          </a:stretch>
        </p:blipFill>
        <p:spPr bwMode="auto">
          <a:xfrm>
            <a:off x="109940" y="69521"/>
            <a:ext cx="733828" cy="783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1828799" y="1488058"/>
            <a:ext cx="8586651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不妥之处，敬请批评指正！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9846151" y="1697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2800" dirty="0">
                <a:solidFill>
                  <a:srgbClr val="3333FF"/>
                </a:solidFill>
                <a:ea typeface="黑体" pitchFamily="2" charset="-122"/>
              </a:rPr>
              <a:t>技术需求</a:t>
            </a:r>
          </a:p>
        </p:txBody>
      </p:sp>
      <p:sp>
        <p:nvSpPr>
          <p:cNvPr id="96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一、问题的提出</a:t>
            </a:r>
          </a:p>
        </p:txBody>
      </p:sp>
      <p:sp>
        <p:nvSpPr>
          <p:cNvPr id="6" name="矩形 5"/>
          <p:cNvSpPr/>
          <p:nvPr/>
        </p:nvSpPr>
        <p:spPr>
          <a:xfrm>
            <a:off x="885515" y="811828"/>
            <a:ext cx="106886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en-US" sz="1600" kern="100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受</a:t>
            </a:r>
            <a:r>
              <a:rPr lang="zh-CN" altLang="en-US" sz="1600" kern="100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采集条件的限制，地震资料的分辨率较低，不能满足处理和解释的要求。要由</a:t>
            </a:r>
            <a:r>
              <a:rPr lang="zh-CN" altLang="zh-CN" sz="1600" kern="100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这些资料得到高分辨率地震剖面，通常还需要借助于提高分辨率处理技术</a:t>
            </a:r>
            <a:r>
              <a:rPr lang="zh-CN" altLang="en-US" sz="1600" kern="100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lang="en-US" altLang="zh-CN" sz="1600" kern="100" dirty="0">
              <a:solidFill>
                <a:prstClr val="black"/>
              </a:solidFill>
              <a:latin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zh-CN" altLang="zh-CN" sz="1600" kern="100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常规提高</a:t>
            </a:r>
            <a:r>
              <a:rPr lang="zh-CN" altLang="zh-CN" sz="1600" kern="100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地震资料纵向分辨率的方法，如</a:t>
            </a:r>
            <a:r>
              <a:rPr lang="zh-CN" altLang="zh-CN" sz="1600" kern="100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：零相位反褶积</a:t>
            </a:r>
            <a:r>
              <a:rPr lang="zh-CN" altLang="en-US" sz="1600" kern="100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1600" kern="100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谱白化</a:t>
            </a:r>
            <a:r>
              <a:rPr lang="zh-CN" altLang="zh-CN" sz="1600" kern="100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等，都假设地震子波在传播的过程中</a:t>
            </a:r>
            <a:r>
              <a:rPr lang="zh-CN" altLang="zh-CN" sz="1600" kern="100" dirty="0">
                <a:solidFill>
                  <a:srgbClr val="FF0000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保持不变</a:t>
            </a:r>
            <a:r>
              <a:rPr lang="zh-CN" altLang="zh-CN" sz="1600" kern="100" dirty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，忽略了实际地震记录的非平稳特性，导致在中深层地震资料处理中难以取得好的效果</a:t>
            </a:r>
            <a:r>
              <a:rPr lang="zh-CN" altLang="en-US" sz="1600" kern="100" dirty="0" smtClean="0">
                <a:solidFill>
                  <a:prstClr val="black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kumimoji="0" lang="en-US" altLang="zh-CN" sz="1600" b="0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205422" y="1995078"/>
            <a:ext cx="2931747" cy="4499928"/>
            <a:chOff x="734906" y="1963208"/>
            <a:chExt cx="2931747" cy="4499928"/>
          </a:xfrm>
        </p:grpSpPr>
        <p:grpSp>
          <p:nvGrpSpPr>
            <p:cNvPr id="8" name="组合 7"/>
            <p:cNvGrpSpPr/>
            <p:nvPr/>
          </p:nvGrpSpPr>
          <p:grpSpPr>
            <a:xfrm>
              <a:off x="734906" y="1963208"/>
              <a:ext cx="2931747" cy="4499928"/>
              <a:chOff x="832273" y="1963208"/>
              <a:chExt cx="2931747" cy="4499928"/>
            </a:xfrm>
          </p:grpSpPr>
          <p:pic>
            <p:nvPicPr>
              <p:cNvPr id="10" name="图片 9"/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0502"/>
              <a:stretch/>
            </p:blipFill>
            <p:spPr>
              <a:xfrm>
                <a:off x="832273" y="1963208"/>
                <a:ext cx="2931747" cy="4499928"/>
              </a:xfrm>
              <a:prstGeom prst="rect">
                <a:avLst/>
              </a:prstGeom>
            </p:spPr>
          </p:pic>
          <p:sp>
            <p:nvSpPr>
              <p:cNvPr id="11" name="矩形 10"/>
              <p:cNvSpPr/>
              <p:nvPr/>
            </p:nvSpPr>
            <p:spPr>
              <a:xfrm>
                <a:off x="1112520" y="2507810"/>
                <a:ext cx="2551912" cy="166033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/>
          </p:nvSpPr>
          <p:spPr>
            <a:xfrm>
              <a:off x="997047" y="4959789"/>
              <a:ext cx="2669606" cy="116451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212953" y="2580010"/>
            <a:ext cx="2361223" cy="1620000"/>
            <a:chOff x="3488916" y="2430071"/>
            <a:chExt cx="2361223" cy="1620000"/>
          </a:xfrm>
        </p:grpSpPr>
        <p:pic>
          <p:nvPicPr>
            <p:cNvPr id="13" name="图片 12" descr="屏幕剪辑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916" y="2430071"/>
              <a:ext cx="2285439" cy="1620000"/>
            </a:xfrm>
            <a:prstGeom prst="rect">
              <a:avLst/>
            </a:prstGeom>
          </p:spPr>
        </p:pic>
        <p:sp>
          <p:nvSpPr>
            <p:cNvPr id="14" name="TextBox 15"/>
            <p:cNvSpPr txBox="1"/>
            <p:nvPr/>
          </p:nvSpPr>
          <p:spPr>
            <a:xfrm>
              <a:off x="4247827" y="2493522"/>
              <a:ext cx="16023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时窗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500-2500ms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212952" y="4737430"/>
            <a:ext cx="2361221" cy="1620000"/>
            <a:chOff x="3488915" y="4587491"/>
            <a:chExt cx="2361221" cy="1620000"/>
          </a:xfrm>
        </p:grpSpPr>
        <p:pic>
          <p:nvPicPr>
            <p:cNvPr id="16" name="图片 15" descr="屏幕剪辑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8915" y="4587491"/>
              <a:ext cx="2285439" cy="1620000"/>
            </a:xfrm>
            <a:prstGeom prst="rect">
              <a:avLst/>
            </a:prstGeom>
          </p:spPr>
        </p:pic>
        <p:sp>
          <p:nvSpPr>
            <p:cNvPr id="17" name="TextBox 15"/>
            <p:cNvSpPr txBox="1"/>
            <p:nvPr/>
          </p:nvSpPr>
          <p:spPr>
            <a:xfrm>
              <a:off x="4141821" y="4635003"/>
              <a:ext cx="17083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时窗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3900-4800ms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8043401" y="6468745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kern="100" dirty="0" smtClean="0">
                <a:solidFill>
                  <a:srgbClr val="0D0D0D"/>
                </a:solidFill>
                <a:cs typeface="Times New Roman" panose="02020603050405020304" pitchFamily="18" charset="0"/>
              </a:rPr>
              <a:t>实际地震资料（</a:t>
            </a:r>
            <a:r>
              <a:rPr lang="zh-CN" altLang="en-US" sz="1400" kern="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变化剧烈</a:t>
            </a:r>
            <a:r>
              <a:rPr lang="zh-CN" altLang="en-US" sz="1400" kern="100" dirty="0" smtClean="0">
                <a:solidFill>
                  <a:srgbClr val="0D0D0D"/>
                </a:solidFill>
                <a:cs typeface="Times New Roman" panose="02020603050405020304" pitchFamily="18" charset="0"/>
              </a:rPr>
              <a:t>）</a:t>
            </a:r>
            <a:endParaRPr lang="zh-CN" altLang="en-US" sz="1400" dirty="0"/>
          </a:p>
        </p:txBody>
      </p:sp>
      <p:sp>
        <p:nvSpPr>
          <p:cNvPr id="19" name="矩形 18"/>
          <p:cNvSpPr/>
          <p:nvPr/>
        </p:nvSpPr>
        <p:spPr>
          <a:xfrm>
            <a:off x="2412221" y="6451375"/>
            <a:ext cx="1980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kern="100" dirty="0" smtClean="0">
                <a:solidFill>
                  <a:srgbClr val="0D0D0D"/>
                </a:solidFill>
                <a:cs typeface="Times New Roman" panose="02020603050405020304" pitchFamily="18" charset="0"/>
              </a:rPr>
              <a:t>实际地震资料（</a:t>
            </a:r>
            <a:r>
              <a:rPr lang="zh-CN" altLang="en-US" sz="1400" kern="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平稳</a:t>
            </a:r>
            <a:r>
              <a:rPr lang="zh-CN" altLang="en-US" sz="1400" kern="100" dirty="0" smtClean="0">
                <a:solidFill>
                  <a:srgbClr val="0D0D0D"/>
                </a:solidFill>
                <a:cs typeface="Times New Roman" panose="02020603050405020304" pitchFamily="18" charset="0"/>
              </a:rPr>
              <a:t>）</a:t>
            </a:r>
            <a:endParaRPr lang="zh-CN" altLang="en-US" sz="14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3733384" y="2611879"/>
            <a:ext cx="2327577" cy="1620000"/>
            <a:chOff x="3733384" y="2710727"/>
            <a:chExt cx="2327577" cy="1620000"/>
          </a:xfrm>
        </p:grpSpPr>
        <p:pic>
          <p:nvPicPr>
            <p:cNvPr id="21" name="图片 20" descr="屏幕剪辑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3384" y="2710727"/>
              <a:ext cx="2213693" cy="1620000"/>
            </a:xfrm>
            <a:prstGeom prst="rect">
              <a:avLst/>
            </a:prstGeom>
          </p:spPr>
        </p:pic>
        <p:sp>
          <p:nvSpPr>
            <p:cNvPr id="22" name="TextBox 15"/>
            <p:cNvSpPr txBox="1"/>
            <p:nvPr/>
          </p:nvSpPr>
          <p:spPr>
            <a:xfrm>
              <a:off x="4430350" y="2742309"/>
              <a:ext cx="16306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时窗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380-1200ms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15327" y="1995006"/>
            <a:ext cx="3042273" cy="4500000"/>
            <a:chOff x="615327" y="2093854"/>
            <a:chExt cx="3042273" cy="4500000"/>
          </a:xfrm>
        </p:grpSpPr>
        <p:pic>
          <p:nvPicPr>
            <p:cNvPr id="24" name="图片 23" descr="屏幕剪辑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12"/>
            <a:stretch/>
          </p:blipFill>
          <p:spPr>
            <a:xfrm>
              <a:off x="615327" y="2093854"/>
              <a:ext cx="3042273" cy="4500000"/>
            </a:xfrm>
            <a:prstGeom prst="rect">
              <a:avLst/>
            </a:prstGeom>
          </p:spPr>
        </p:pic>
        <p:sp>
          <p:nvSpPr>
            <p:cNvPr id="25" name="矩形 24"/>
            <p:cNvSpPr/>
            <p:nvPr/>
          </p:nvSpPr>
          <p:spPr>
            <a:xfrm>
              <a:off x="885515" y="2885614"/>
              <a:ext cx="2678155" cy="154922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885515" y="4656876"/>
              <a:ext cx="2678155" cy="14467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737986" y="4737430"/>
            <a:ext cx="2444576" cy="1620000"/>
            <a:chOff x="3737986" y="4836278"/>
            <a:chExt cx="2444576" cy="1620000"/>
          </a:xfrm>
        </p:grpSpPr>
        <p:pic>
          <p:nvPicPr>
            <p:cNvPr id="28" name="图片 27" descr="屏幕剪辑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986" y="4836278"/>
              <a:ext cx="2209091" cy="1620000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4420880" y="4883789"/>
              <a:ext cx="17616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时窗</a:t>
              </a:r>
              <a:r>
                <a:rPr lang="en-US" altLang="zh-CN" sz="1400" dirty="0" smtClean="0">
                  <a:latin typeface="微软雅黑" pitchFamily="34" charset="-122"/>
                  <a:ea typeface="微软雅黑" pitchFamily="34" charset="-122"/>
                </a:rPr>
                <a:t>1300-2100ms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2155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MH_Others_1"/>
          <p:cNvSpPr txBox="1"/>
          <p:nvPr>
            <p:custDataLst>
              <p:tags r:id="rId1"/>
            </p:custDataLst>
          </p:nvPr>
        </p:nvSpPr>
        <p:spPr>
          <a:xfrm>
            <a:off x="1002415" y="1579342"/>
            <a:ext cx="2725359" cy="96443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 defTabSz="1219200">
              <a:defRPr/>
            </a:pPr>
            <a:r>
              <a:rPr lang="zh-CN" altLang="en-US" sz="62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目  录</a:t>
            </a:r>
          </a:p>
        </p:txBody>
      </p:sp>
      <p:sp>
        <p:nvSpPr>
          <p:cNvPr id="55" name="MH_Others_2"/>
          <p:cNvSpPr txBox="1"/>
          <p:nvPr>
            <p:custDataLst>
              <p:tags r:id="rId2"/>
            </p:custDataLst>
          </p:nvPr>
        </p:nvSpPr>
        <p:spPr>
          <a:xfrm>
            <a:off x="1016179" y="2543230"/>
            <a:ext cx="2697828" cy="4104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defTabSz="1219200">
              <a:defRPr/>
            </a:pPr>
            <a:r>
              <a:rPr lang="en-US" altLang="zh-CN" sz="2665" b="1" dirty="0">
                <a:solidFill>
                  <a:prstClr val="white">
                    <a:lumMod val="50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>
                  <a:lumMod val="50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23"/>
          <p:cNvGrpSpPr/>
          <p:nvPr/>
        </p:nvGrpSpPr>
        <p:grpSpPr>
          <a:xfrm>
            <a:off x="4456755" y="946844"/>
            <a:ext cx="6504731" cy="656371"/>
            <a:chOff x="4357092" y="1347614"/>
            <a:chExt cx="4877699" cy="492126"/>
          </a:xfrm>
        </p:grpSpPr>
        <p:sp>
          <p:nvSpPr>
            <p:cNvPr id="57" name="MH_SubTitle_1"/>
            <p:cNvSpPr txBox="1"/>
            <p:nvPr>
              <p:custDataLst>
                <p:tags r:id="rId19"/>
              </p:custDataLst>
            </p:nvPr>
          </p:nvSpPr>
          <p:spPr>
            <a:xfrm>
              <a:off x="5343094" y="1409033"/>
              <a:ext cx="3891697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问题的提出</a:t>
              </a:r>
              <a:endParaRPr kumimoji="1" lang="zh-CN" altLang="en-US" sz="3735" b="1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59" name="MH_Other_1"/>
              <p:cNvCxnSpPr/>
              <p:nvPr>
                <p:custDataLst>
                  <p:tags r:id="rId20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MH_Other_2"/>
              <p:cNvSpPr/>
              <p:nvPr>
                <p:custDataLst>
                  <p:tags r:id="rId21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" name="MH_Other_3"/>
              <p:cNvSpPr txBox="1"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一</a:t>
                </a:r>
              </a:p>
            </p:txBody>
          </p:sp>
        </p:grpSp>
      </p:grpSp>
      <p:grpSp>
        <p:nvGrpSpPr>
          <p:cNvPr id="20" name="组合 23"/>
          <p:cNvGrpSpPr/>
          <p:nvPr/>
        </p:nvGrpSpPr>
        <p:grpSpPr>
          <a:xfrm>
            <a:off x="4456755" y="3044020"/>
            <a:ext cx="6497396" cy="656371"/>
            <a:chOff x="4357092" y="1347614"/>
            <a:chExt cx="4872199" cy="492126"/>
          </a:xfrm>
        </p:grpSpPr>
        <p:sp>
          <p:nvSpPr>
            <p:cNvPr id="21" name="MH_SubTitle_1"/>
            <p:cNvSpPr txBox="1"/>
            <p:nvPr>
              <p:custDataLst>
                <p:tags r:id="rId15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使用说明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3" name="MH_Other_1"/>
              <p:cNvCxnSpPr/>
              <p:nvPr>
                <p:custDataLst>
                  <p:tags r:id="rId16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MH_Other_2"/>
              <p:cNvSpPr/>
              <p:nvPr>
                <p:custDataLst>
                  <p:tags r:id="rId17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MH_Other_3"/>
              <p:cNvSpPr txBox="1">
                <a:spLocks noChangeArrowhead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三</a:t>
                </a:r>
              </a:p>
            </p:txBody>
          </p:sp>
        </p:grpSp>
      </p:grpSp>
      <p:pic>
        <p:nvPicPr>
          <p:cNvPr id="40" name="Picture 4" descr="F:\GeoEast\06-GeoEast宣传\GeoEast图标.gif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262045" y="3248134"/>
            <a:ext cx="2206095" cy="1256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23"/>
          <p:cNvGrpSpPr/>
          <p:nvPr/>
        </p:nvGrpSpPr>
        <p:grpSpPr>
          <a:xfrm>
            <a:off x="4456755" y="1995432"/>
            <a:ext cx="6497396" cy="656371"/>
            <a:chOff x="4357092" y="1347614"/>
            <a:chExt cx="4872199" cy="492126"/>
          </a:xfrm>
        </p:grpSpPr>
        <p:sp>
          <p:nvSpPr>
            <p:cNvPr id="18" name="MH_SubTitle_1"/>
            <p:cNvSpPr txBox="1"/>
            <p:nvPr>
              <p:custDataLst>
                <p:tags r:id="rId11"/>
              </p:custDataLst>
            </p:nvPr>
          </p:nvSpPr>
          <p:spPr>
            <a:xfrm>
              <a:off x="5343093" y="1409034"/>
              <a:ext cx="3886198" cy="430706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基本原理</a:t>
              </a:r>
              <a:endParaRPr lang="zh-CN" altLang="en-US" sz="935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26" name="MH_Other_1"/>
              <p:cNvCxnSpPr/>
              <p:nvPr>
                <p:custDataLst>
                  <p:tags r:id="rId12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8" name="MH_Other_3"/>
              <p:cNvSpPr txBox="1"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二</a:t>
                </a:r>
              </a:p>
            </p:txBody>
          </p:sp>
        </p:grpSp>
      </p:grpSp>
      <p:grpSp>
        <p:nvGrpSpPr>
          <p:cNvPr id="29" name="组合 23"/>
          <p:cNvGrpSpPr/>
          <p:nvPr/>
        </p:nvGrpSpPr>
        <p:grpSpPr>
          <a:xfrm>
            <a:off x="4456755" y="5141199"/>
            <a:ext cx="6497396" cy="656371"/>
            <a:chOff x="4357092" y="1347614"/>
            <a:chExt cx="4872199" cy="492126"/>
          </a:xfrm>
        </p:grpSpPr>
        <p:sp>
          <p:nvSpPr>
            <p:cNvPr id="30" name="MH_SubTitle_1"/>
            <p:cNvSpPr txBox="1"/>
            <p:nvPr>
              <p:custDataLst>
                <p:tags r:id="rId7"/>
              </p:custDataLst>
            </p:nvPr>
          </p:nvSpPr>
          <p:spPr>
            <a:xfrm>
              <a:off x="5343093" y="1409033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结论与讨论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2" name="MH_Other_1"/>
              <p:cNvCxnSpPr/>
              <p:nvPr>
                <p:custDataLst>
                  <p:tags r:id="rId8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MH_Other_2"/>
              <p:cNvSpPr/>
              <p:nvPr>
                <p:custDataLst>
                  <p:tags r:id="rId9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4" name="MH_Other_3"/>
              <p:cNvSpPr txBox="1"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五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5" name="组合 23"/>
          <p:cNvGrpSpPr/>
          <p:nvPr/>
        </p:nvGrpSpPr>
        <p:grpSpPr>
          <a:xfrm>
            <a:off x="4456755" y="4092608"/>
            <a:ext cx="6497396" cy="656372"/>
            <a:chOff x="4357092" y="1347614"/>
            <a:chExt cx="4872199" cy="492127"/>
          </a:xfrm>
        </p:grpSpPr>
        <p:sp>
          <p:nvSpPr>
            <p:cNvPr id="36" name="MH_SubTitle_1"/>
            <p:cNvSpPr txBox="1"/>
            <p:nvPr>
              <p:custDataLst>
                <p:tags r:id="rId3"/>
              </p:custDataLst>
            </p:nvPr>
          </p:nvSpPr>
          <p:spPr>
            <a:xfrm>
              <a:off x="5343093" y="1409034"/>
              <a:ext cx="3886198" cy="43070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lvl="0">
                <a:defRPr/>
              </a:pPr>
              <a:r>
                <a:rPr kumimoji="1" lang="zh-CN" altLang="en-US" sz="3735" b="1" dirty="0" smtClean="0">
                  <a:solidFill>
                    <a:srgbClr val="0000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应用实例</a:t>
              </a:r>
              <a:endParaRPr lang="zh-CN" altLang="en-US" sz="935" dirty="0"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4357092" y="1347614"/>
              <a:ext cx="802436" cy="488156"/>
              <a:chOff x="6127160" y="2096130"/>
              <a:chExt cx="1128426" cy="686432"/>
            </a:xfrm>
          </p:grpSpPr>
          <p:cxnSp>
            <p:nvCxnSpPr>
              <p:cNvPr id="38" name="MH_Other_1"/>
              <p:cNvCxnSpPr/>
              <p:nvPr>
                <p:custDataLst>
                  <p:tags r:id="rId4"/>
                </p:custDataLst>
              </p:nvPr>
            </p:nvCxnSpPr>
            <p:spPr>
              <a:xfrm flipH="1">
                <a:off x="6525624" y="2096130"/>
                <a:ext cx="729962" cy="686432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MH_Other_2"/>
              <p:cNvSpPr/>
              <p:nvPr>
                <p:custDataLst>
                  <p:tags r:id="rId5"/>
                </p:custDataLst>
              </p:nvPr>
            </p:nvSpPr>
            <p:spPr>
              <a:xfrm>
                <a:off x="6145577" y="2497943"/>
                <a:ext cx="532403" cy="242763"/>
              </a:xfrm>
              <a:custGeom>
                <a:avLst/>
                <a:gdLst>
                  <a:gd name="connsiteX0" fmla="*/ 0 w 928918"/>
                  <a:gd name="connsiteY0" fmla="*/ 0 h 459023"/>
                  <a:gd name="connsiteX1" fmla="*/ 928918 w 928918"/>
                  <a:gd name="connsiteY1" fmla="*/ 0 h 459023"/>
                  <a:gd name="connsiteX2" fmla="*/ 464459 w 928918"/>
                  <a:gd name="connsiteY2" fmla="*/ 459023 h 459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8918" h="459023">
                    <a:moveTo>
                      <a:pt x="0" y="0"/>
                    </a:moveTo>
                    <a:lnTo>
                      <a:pt x="928918" y="0"/>
                    </a:lnTo>
                    <a:lnTo>
                      <a:pt x="464459" y="45902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101244" anchor="ctr">
                <a:normAutofit fontScale="77500" lnSpcReduction="20000"/>
              </a:bodyPr>
              <a:lstStyle/>
              <a:p>
                <a:pPr algn="ctr" defTabSz="1219200">
                  <a:defRPr/>
                </a:pPr>
                <a:endParaRPr lang="zh-CN" altLang="en-US" sz="1335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MH_Other_3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6127160" y="2108553"/>
                <a:ext cx="565888" cy="38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b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等线" panose="02010600030101010101" pitchFamily="2" charset="-122"/>
                    <a:ea typeface="等线" panose="02010600030101010101" pitchFamily="2" charset="-122"/>
                  </a:defRPr>
                </a:lvl9pPr>
              </a:lstStyle>
              <a:p>
                <a:pPr algn="ctr" defTabSz="1219200">
                  <a:defRPr/>
                </a:pPr>
                <a:r>
                  <a:rPr lang="zh-CN" altLang="en-US" sz="2400" dirty="0" smtClean="0">
                    <a:solidFill>
                      <a:prstClr val="white">
                        <a:lumMod val="65000"/>
                      </a:prst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四</a:t>
                </a:r>
                <a:endParaRPr lang="zh-CN" altLang="en-US" sz="2400" dirty="0">
                  <a:solidFill>
                    <a:prstClr val="white">
                      <a:lumMod val="6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644419" y="978401"/>
            <a:ext cx="235578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非平稳地震记录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663852" y="882484"/>
            <a:ext cx="4173601" cy="55106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552672" y="3090533"/>
            <a:ext cx="288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分段近似平稳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序列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008159" y="3062994"/>
            <a:ext cx="3744912" cy="445451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606998" y="4036200"/>
            <a:ext cx="4613997" cy="73414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660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663852" y="5307083"/>
            <a:ext cx="4373562" cy="46831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7399114" y="5334726"/>
            <a:ext cx="3389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输出高分辨率地震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数据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6770057" y="2695087"/>
            <a:ext cx="1986778" cy="32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自适应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分子</a:t>
            </a:r>
            <a:r>
              <a:rPr lang="zh-CN" altLang="en-US" sz="2000" b="1" dirty="0">
                <a:latin typeface="Times New Roman" panose="02020603050405020304" pitchFamily="18" charset="0"/>
              </a:rPr>
              <a:t>分解</a:t>
            </a:r>
          </a:p>
        </p:txBody>
      </p:sp>
      <p:sp>
        <p:nvSpPr>
          <p:cNvPr id="14" name="TextBox 35"/>
          <p:cNvSpPr txBox="1">
            <a:spLocks noChangeArrowheads="1"/>
          </p:cNvSpPr>
          <p:nvPr/>
        </p:nvSpPr>
        <p:spPr bwMode="auto">
          <a:xfrm>
            <a:off x="7419082" y="5906450"/>
            <a:ext cx="33493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rgbClr val="FF0000"/>
                </a:solidFill>
              </a:rPr>
              <a:t>叠前</a:t>
            </a:r>
            <a:r>
              <a:rPr lang="en-US" altLang="zh-CN" sz="2000" dirty="0" smtClean="0">
                <a:solidFill>
                  <a:srgbClr val="FF0000"/>
                </a:solidFill>
              </a:rPr>
              <a:t>CRP</a:t>
            </a:r>
            <a:r>
              <a:rPr lang="zh-CN" altLang="en-US" sz="2000" dirty="0" smtClean="0">
                <a:solidFill>
                  <a:srgbClr val="FF0000"/>
                </a:solidFill>
              </a:rPr>
              <a:t>道集</a:t>
            </a:r>
            <a:r>
              <a:rPr lang="zh-CN" altLang="en-US" sz="2000" dirty="0" smtClean="0"/>
              <a:t>拓</a:t>
            </a:r>
            <a:r>
              <a:rPr lang="zh-CN" altLang="en-US" sz="2000" dirty="0"/>
              <a:t>频方法流程</a:t>
            </a:r>
          </a:p>
        </p:txBody>
      </p:sp>
      <p:sp>
        <p:nvSpPr>
          <p:cNvPr id="15" name="AutoShape 12"/>
          <p:cNvSpPr>
            <a:spLocks noChangeArrowheads="1"/>
          </p:cNvSpPr>
          <p:nvPr/>
        </p:nvSpPr>
        <p:spPr bwMode="auto">
          <a:xfrm>
            <a:off x="8789946" y="1434879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6" name="AutoShape 12"/>
          <p:cNvSpPr>
            <a:spLocks noChangeArrowheads="1"/>
          </p:cNvSpPr>
          <p:nvPr/>
        </p:nvSpPr>
        <p:spPr bwMode="auto">
          <a:xfrm>
            <a:off x="8783958" y="2522577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8783958" y="3521509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8783958" y="4783536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886471" y="2690085"/>
            <a:ext cx="2857635" cy="32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地震记录的变子波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模型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108375" y="1572697"/>
            <a:ext cx="235578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非平稳地震记录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872246" y="1476780"/>
            <a:ext cx="4547098" cy="55106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916599" y="2606160"/>
            <a:ext cx="2889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分段近似平稳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序列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372086" y="2578621"/>
            <a:ext cx="3744912" cy="445451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1357187" y="3562693"/>
            <a:ext cx="4119562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根据等效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子波拟合</a:t>
            </a:r>
            <a:r>
              <a:rPr lang="zh-CN" altLang="en-US" sz="2000" b="1" dirty="0">
                <a:latin typeface="Times New Roman" panose="02020603050405020304" pitchFamily="18" charset="0"/>
              </a:rPr>
              <a:t>与拓频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宽度求</a:t>
            </a:r>
            <a:r>
              <a:rPr lang="zh-CN" altLang="en-US" sz="2000" b="1" dirty="0">
                <a:latin typeface="Times New Roman" panose="02020603050405020304" pitchFamily="18" charset="0"/>
              </a:rPr>
              <a:t>拓频算子，对地震记录作用</a:t>
            </a:r>
          </a:p>
          <a:p>
            <a:pPr eaLnBrk="1" hangingPunct="1">
              <a:spcBef>
                <a:spcPct val="50000"/>
              </a:spcBef>
            </a:pP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70925" y="3551827"/>
            <a:ext cx="4613997" cy="734140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1027779" y="4822710"/>
            <a:ext cx="4373562" cy="46831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1763041" y="4850353"/>
            <a:ext cx="33893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输出高分辨率地震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数据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1133984" y="2210714"/>
            <a:ext cx="1986778" cy="32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自适应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分子</a:t>
            </a:r>
            <a:r>
              <a:rPr lang="zh-CN" altLang="en-US" sz="2000" b="1" dirty="0">
                <a:latin typeface="Times New Roman" panose="02020603050405020304" pitchFamily="18" charset="0"/>
              </a:rPr>
              <a:t>分解</a:t>
            </a:r>
          </a:p>
        </p:txBody>
      </p:sp>
      <p:sp>
        <p:nvSpPr>
          <p:cNvPr id="29" name="TextBox 35"/>
          <p:cNvSpPr txBox="1">
            <a:spLocks noChangeArrowheads="1"/>
          </p:cNvSpPr>
          <p:nvPr/>
        </p:nvSpPr>
        <p:spPr bwMode="auto">
          <a:xfrm>
            <a:off x="2235276" y="5852632"/>
            <a:ext cx="24352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000" dirty="0" smtClean="0">
                <a:solidFill>
                  <a:srgbClr val="FF0000"/>
                </a:solidFill>
              </a:rPr>
              <a:t>叠后</a:t>
            </a:r>
            <a:r>
              <a:rPr lang="zh-CN" altLang="en-US" sz="2000" dirty="0" smtClean="0"/>
              <a:t>拓频方法</a:t>
            </a:r>
            <a:r>
              <a:rPr lang="zh-CN" altLang="en-US" sz="2000" dirty="0"/>
              <a:t>流程</a:t>
            </a:r>
          </a:p>
        </p:txBody>
      </p:sp>
      <p:sp>
        <p:nvSpPr>
          <p:cNvPr id="30" name="AutoShape 12"/>
          <p:cNvSpPr>
            <a:spLocks noChangeArrowheads="1"/>
          </p:cNvSpPr>
          <p:nvPr/>
        </p:nvSpPr>
        <p:spPr bwMode="auto">
          <a:xfrm>
            <a:off x="3147885" y="2038204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3147885" y="3037136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2" name="AutoShape 12"/>
          <p:cNvSpPr>
            <a:spLocks noChangeArrowheads="1"/>
          </p:cNvSpPr>
          <p:nvPr/>
        </p:nvSpPr>
        <p:spPr bwMode="auto">
          <a:xfrm>
            <a:off x="3147885" y="4299163"/>
            <a:ext cx="66675" cy="492786"/>
          </a:xfrm>
          <a:prstGeom prst="downArrow">
            <a:avLst>
              <a:gd name="adj1" fmla="val 50000"/>
              <a:gd name="adj2" fmla="val 27023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3241683" y="2205712"/>
            <a:ext cx="2857635" cy="325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828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地震记录的变子波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模型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6819084" y="4047066"/>
            <a:ext cx="4362717" cy="112338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>
                <a:latin typeface="Times New Roman" panose="02020603050405020304" pitchFamily="18" charset="0"/>
              </a:rPr>
              <a:t>根据等效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子波拟合</a:t>
            </a:r>
            <a:r>
              <a:rPr lang="zh-CN" altLang="en-US" sz="2000" b="1" dirty="0">
                <a:latin typeface="Times New Roman" panose="02020603050405020304" pitchFamily="18" charset="0"/>
              </a:rPr>
              <a:t>与拓频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宽度求</a:t>
            </a:r>
            <a:r>
              <a:rPr lang="zh-CN" altLang="en-US" sz="2000" b="1" dirty="0">
                <a:latin typeface="Times New Roman" panose="02020603050405020304" pitchFamily="18" charset="0"/>
              </a:rPr>
              <a:t>拓频算子</a:t>
            </a:r>
            <a:r>
              <a:rPr lang="zh-CN" altLang="en-US" sz="2000" b="1" dirty="0" smtClean="0">
                <a:latin typeface="Times New Roman" panose="02020603050405020304" pitchFamily="18" charset="0"/>
              </a:rPr>
              <a:t>，作用于对应的叠前地震记录</a:t>
            </a:r>
            <a:endParaRPr lang="zh-CN" altLang="en-US" sz="2000" b="1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6819084" y="1972934"/>
            <a:ext cx="4018369" cy="518882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6600"/>
            </a:solidFill>
            <a:miter lim="800000"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7559411" y="2022915"/>
            <a:ext cx="254253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000" b="1" dirty="0" smtClean="0">
                <a:latin typeface="Times New Roman" panose="02020603050405020304" pitchFamily="18" charset="0"/>
              </a:rPr>
              <a:t>部分叠加得到模型道</a:t>
            </a:r>
            <a:endParaRPr lang="zh-CN" altLang="en-US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9433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nimBg="1" autoUpdateAnimBg="0"/>
      <p:bldP spid="8" grpId="0" autoUpdateAnimBg="0"/>
      <p:bldP spid="9" grpId="0" bldLvl="0" animBg="1" autoUpdateAnimBg="0"/>
      <p:bldP spid="10" grpId="0" bldLvl="0" animBg="1" autoUpdateAnimBg="0"/>
      <p:bldP spid="11" grpId="0" bldLvl="0" animBg="1" autoUpdateAnimBg="0"/>
      <p:bldP spid="12" grpId="0" autoUpdateAnimBg="0"/>
      <p:bldP spid="13" grpId="0" bldLvl="0" animBg="1" autoUpdateAnimBg="0"/>
      <p:bldP spid="13" grpId="1" bldLvl="0" animBg="1" autoUpdateAnimBg="0"/>
      <p:bldP spid="15" grpId="0" bldLvl="0" animBg="1" autoUpdateAnimBg="0"/>
      <p:bldP spid="16" grpId="0" bldLvl="0" animBg="1" autoUpdateAnimBg="0"/>
      <p:bldP spid="17" grpId="0" bldLvl="0" animBg="1" autoUpdateAnimBg="0"/>
      <p:bldP spid="18" grpId="0" bldLvl="0" animBg="1" autoUpdateAnimBg="0"/>
      <p:bldP spid="19" grpId="0" bldLvl="0" animBg="1" autoUpdateAnimBg="0"/>
      <p:bldP spid="19" grpId="1" bldLvl="0" animBg="1" autoUpdateAnimBg="0"/>
      <p:bldP spid="20" grpId="0" autoUpdateAnimBg="0"/>
      <p:bldP spid="21" grpId="0" animBg="1" autoUpdateAnimBg="0"/>
      <p:bldP spid="22" grpId="0" autoUpdateAnimBg="0"/>
      <p:bldP spid="23" grpId="0" bldLvl="0" animBg="1" autoUpdateAnimBg="0"/>
      <p:bldP spid="24" grpId="0" autoUpdateAnimBg="0"/>
      <p:bldP spid="25" grpId="0" bldLvl="0" animBg="1" autoUpdateAnimBg="0"/>
      <p:bldP spid="26" grpId="0" bldLvl="0" animBg="1" autoUpdateAnimBg="0"/>
      <p:bldP spid="27" grpId="0" autoUpdateAnimBg="0"/>
      <p:bldP spid="28" grpId="0" bldLvl="0" animBg="1" autoUpdateAnimBg="0"/>
      <p:bldP spid="28" grpId="1" bldLvl="0" animBg="1" autoUpdateAnimBg="0"/>
      <p:bldP spid="30" grpId="0" bldLvl="0" animBg="1" autoUpdateAnimBg="0"/>
      <p:bldP spid="31" grpId="0" bldLvl="0" animBg="1" autoUpdateAnimBg="0"/>
      <p:bldP spid="32" grpId="0" bldLvl="0" animBg="1" autoUpdateAnimBg="0"/>
      <p:bldP spid="33" grpId="0" bldLvl="0" animBg="1" autoUpdateAnimBg="0"/>
      <p:bldP spid="33" grpId="1" bldLvl="0" animBg="1" autoUpdateAnimBg="0"/>
      <p:bldP spid="34" grpId="0" autoUpdateAnimBg="0"/>
      <p:bldP spid="35" grpId="0" bldLvl="0" animBg="1" autoUpdateAnimBg="0"/>
      <p:bldP spid="3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8735118" y="139335"/>
            <a:ext cx="2842782" cy="56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784" tIns="60892" rIns="121784" bIns="60892">
            <a:spAutoFit/>
          </a:bodyPr>
          <a:lstStyle/>
          <a:p>
            <a:pPr algn="r" eaLnBrk="0" hangingPunct="0">
              <a:lnSpc>
                <a:spcPct val="110000"/>
              </a:lnSpc>
              <a:spcBef>
                <a:spcPct val="50000"/>
              </a:spcBef>
              <a:buClr>
                <a:srgbClr val="FF0000"/>
              </a:buClr>
              <a:buFont typeface="Wingdings" pitchFamily="2" charset="2"/>
              <a:buNone/>
            </a:pPr>
            <a:r>
              <a:rPr kumimoji="1" lang="zh-CN" altLang="en-US" sz="2800" dirty="0">
                <a:solidFill>
                  <a:srgbClr val="3333FF"/>
                </a:solidFill>
                <a:ea typeface="黑体" pitchFamily="2" charset="-122"/>
              </a:rPr>
              <a:t>技术</a:t>
            </a:r>
            <a:r>
              <a:rPr kumimoji="1" lang="zh-CN" altLang="en-US" sz="2800" dirty="0" smtClean="0">
                <a:solidFill>
                  <a:srgbClr val="3333FF"/>
                </a:solidFill>
                <a:ea typeface="黑体" pitchFamily="2" charset="-122"/>
              </a:rPr>
              <a:t>难点</a:t>
            </a:r>
            <a:endParaRPr kumimoji="1" lang="en-US" altLang="zh-CN" sz="2800" dirty="0">
              <a:solidFill>
                <a:srgbClr val="3333FF"/>
              </a:solidFill>
              <a:ea typeface="黑体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6264" y="1094805"/>
            <a:ext cx="110158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1219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非平稳地震道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进行</a:t>
            </a:r>
            <a:r>
              <a:rPr lang="zh-CN" altLang="en-US" sz="2000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分段划分的方法</a:t>
            </a:r>
            <a:endParaRPr lang="en-US" altLang="zh-CN" sz="2000" dirty="0" smtClean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1219200">
              <a:lnSpc>
                <a:spcPct val="150000"/>
              </a:lnSpc>
              <a:defRPr/>
            </a:pPr>
            <a:r>
              <a:rPr lang="en-US" altLang="zh-CN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通过自适应分子分解方法构造一组自适应于地震记录的分析时窗，并用这些时窗生成分子</a:t>
            </a:r>
            <a:r>
              <a:rPr lang="en-US" altLang="zh-CN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Gabor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标架，进而给出非平稳地震记录划分方法。</a:t>
            </a:r>
          </a:p>
          <a:p>
            <a:pPr marL="285750" lvl="0" indent="-285750" defTabSz="1219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针对</a:t>
            </a:r>
            <a:r>
              <a:rPr lang="zh-CN" altLang="zh-CN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叠前</a:t>
            </a:r>
            <a:r>
              <a:rPr lang="en-US" altLang="zh-CN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CRP</a:t>
            </a:r>
            <a:r>
              <a: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道集</a:t>
            </a:r>
            <a:r>
              <a:rPr lang="zh-CN" altLang="zh-CN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2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拓频处理</a:t>
            </a:r>
            <a:endParaRPr lang="en-US" altLang="zh-CN" sz="2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defTabSz="1219200">
              <a:lnSpc>
                <a:spcPct val="150000"/>
              </a:lnSpc>
              <a:defRPr/>
            </a:pP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    该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技术是基于数据驱动的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Gabor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分解拓频，由于叠前数据的信噪比显著低于叠后地震数据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，且用于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叠前数据会破坏数据的</a:t>
            </a:r>
            <a:r>
              <a:rPr lang="en-US" altLang="zh-CN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AVO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特征，导致</a:t>
            </a:r>
            <a:r>
              <a:rPr lang="zh-CN" altLang="en-US" sz="20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直接叠前应用该技术效果不佳</a:t>
            </a:r>
            <a:r>
              <a:rPr lang="zh-CN" altLang="en-US" sz="2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。</a:t>
            </a:r>
            <a:endParaRPr lang="zh-CN" altLang="en-US" sz="20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00615" y="712045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技术难点分析：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23231" y="122784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02264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43" name="Rectangle 1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46" name="Rectangle 2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49" name="Rectangle 2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133620" y="1125145"/>
            <a:ext cx="104139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地震记录的变子波模型（非平稳地震记录模型</a:t>
            </a: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）</a:t>
            </a:r>
            <a:endParaRPr lang="zh-CN" altLang="en-US" sz="2000" b="1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  <a:sym typeface="+mn-ea"/>
            </a:endParaRPr>
          </a:p>
        </p:txBody>
      </p:sp>
      <p:sp>
        <p:nvSpPr>
          <p:cNvPr id="81" name="Rectangle 5"/>
          <p:cNvSpPr>
            <a:spLocks noChangeArrowheads="1"/>
          </p:cNvSpPr>
          <p:nvPr/>
        </p:nvSpPr>
        <p:spPr bwMode="auto">
          <a:xfrm>
            <a:off x="1323231" y="417071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6" name="图片 -2147481653" descr="图2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526" y="1813536"/>
            <a:ext cx="2811780" cy="516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4" descr="2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455" y="2500891"/>
            <a:ext cx="4182471" cy="29805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Box 35"/>
          <p:cNvSpPr txBox="1">
            <a:spLocks noChangeArrowheads="1"/>
          </p:cNvSpPr>
          <p:nvPr/>
        </p:nvSpPr>
        <p:spPr bwMode="auto">
          <a:xfrm>
            <a:off x="8049075" y="5723450"/>
            <a:ext cx="1880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dirty="0" smtClean="0">
                <a:latin typeface="宋体" panose="02010600030101010101" pitchFamily="2" charset="-122"/>
              </a:rPr>
              <a:t>变子波模型示意图</a:t>
            </a:r>
            <a:endParaRPr lang="zh-CN" altLang="en-US" sz="1600" dirty="0">
              <a:latin typeface="宋体" panose="02010600030101010101" pitchFamily="2" charset="-122"/>
            </a:endParaRPr>
          </a:p>
        </p:txBody>
      </p:sp>
      <p:sp>
        <p:nvSpPr>
          <p:cNvPr id="19" name="TextBox 35"/>
          <p:cNvSpPr txBox="1">
            <a:spLocks noChangeArrowheads="1"/>
          </p:cNvSpPr>
          <p:nvPr/>
        </p:nvSpPr>
        <p:spPr bwMode="auto">
          <a:xfrm>
            <a:off x="3029031" y="5701870"/>
            <a:ext cx="18807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600" dirty="0" smtClean="0">
                <a:latin typeface="宋体" panose="02010600030101010101" pitchFamily="2" charset="-122"/>
              </a:rPr>
              <a:t>合成地震记录</a:t>
            </a:r>
            <a:r>
              <a:rPr lang="zh-CN" altLang="en-US" sz="1600" dirty="0">
                <a:latin typeface="宋体" panose="02010600030101010101" pitchFamily="2" charset="-122"/>
              </a:rPr>
              <a:t>算例</a:t>
            </a:r>
            <a:r>
              <a:rPr lang="zh-CN" altLang="en-US" sz="1400" dirty="0">
                <a:latin typeface="宋体" panose="02010600030101010101" pitchFamily="2" charset="-122"/>
              </a:rPr>
              <a:t> 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818906" y="2103038"/>
            <a:ext cx="5765498" cy="3437431"/>
            <a:chOff x="3198737" y="2769066"/>
            <a:chExt cx="4738745" cy="2720849"/>
          </a:xfrm>
        </p:grpSpPr>
        <p:grpSp>
          <p:nvGrpSpPr>
            <p:cNvPr id="21" name="组合 20"/>
            <p:cNvGrpSpPr/>
            <p:nvPr/>
          </p:nvGrpSpPr>
          <p:grpSpPr>
            <a:xfrm>
              <a:off x="3198737" y="2769066"/>
              <a:ext cx="4738745" cy="2720849"/>
              <a:chOff x="2123728" y="2764840"/>
              <a:chExt cx="4738745" cy="2720849"/>
            </a:xfrm>
          </p:grpSpPr>
          <p:pic>
            <p:nvPicPr>
              <p:cNvPr id="23" name="Picture 19" descr="fig3_1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94" r="674" b="35982"/>
              <a:stretch>
                <a:fillRect/>
              </a:stretch>
            </p:blipFill>
            <p:spPr bwMode="auto">
              <a:xfrm>
                <a:off x="2124878" y="2970854"/>
                <a:ext cx="4737595" cy="16808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6" descr="figure3-2_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" t="39580" r="337" b="34183"/>
              <a:stretch>
                <a:fillRect/>
              </a:stretch>
            </p:blipFill>
            <p:spPr bwMode="auto">
              <a:xfrm>
                <a:off x="2123728" y="4631574"/>
                <a:ext cx="4737595" cy="85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tangle 39"/>
              <p:cNvSpPr>
                <a:spLocks noChangeArrowheads="1"/>
              </p:cNvSpPr>
              <p:nvPr/>
            </p:nvSpPr>
            <p:spPr bwMode="auto">
              <a:xfrm flipH="1">
                <a:off x="4115882" y="2942971"/>
                <a:ext cx="45719" cy="2542718"/>
              </a:xfrm>
              <a:prstGeom prst="rect">
                <a:avLst/>
              </a:prstGeom>
              <a:solidFill>
                <a:srgbClr val="FF9900">
                  <a:alpha val="4588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/>
              </a:p>
            </p:txBody>
          </p:sp>
          <p:sp>
            <p:nvSpPr>
              <p:cNvPr id="26" name="Rectangle 40"/>
              <p:cNvSpPr>
                <a:spLocks noChangeArrowheads="1"/>
              </p:cNvSpPr>
              <p:nvPr/>
            </p:nvSpPr>
            <p:spPr bwMode="auto">
              <a:xfrm flipH="1">
                <a:off x="4166241" y="2942971"/>
                <a:ext cx="45719" cy="2542718"/>
              </a:xfrm>
              <a:prstGeom prst="rect">
                <a:avLst/>
              </a:prstGeom>
              <a:solidFill>
                <a:srgbClr val="FF9900">
                  <a:alpha val="4588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/>
              </a:p>
            </p:txBody>
          </p:sp>
          <p:sp>
            <p:nvSpPr>
              <p:cNvPr id="27" name="Rectangle 41"/>
              <p:cNvSpPr>
                <a:spLocks noChangeArrowheads="1"/>
              </p:cNvSpPr>
              <p:nvPr/>
            </p:nvSpPr>
            <p:spPr bwMode="auto">
              <a:xfrm flipH="1">
                <a:off x="5678409" y="2942971"/>
                <a:ext cx="45719" cy="2542718"/>
              </a:xfrm>
              <a:prstGeom prst="rect">
                <a:avLst/>
              </a:prstGeom>
              <a:solidFill>
                <a:srgbClr val="FF9900">
                  <a:alpha val="4588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/>
              </a:p>
            </p:txBody>
          </p:sp>
          <p:sp>
            <p:nvSpPr>
              <p:cNvPr id="28" name="Rectangle 42"/>
              <p:cNvSpPr>
                <a:spLocks noChangeArrowheads="1"/>
              </p:cNvSpPr>
              <p:nvPr/>
            </p:nvSpPr>
            <p:spPr bwMode="auto">
              <a:xfrm flipH="1">
                <a:off x="5750417" y="2940905"/>
                <a:ext cx="45719" cy="2542718"/>
              </a:xfrm>
              <a:prstGeom prst="rect">
                <a:avLst/>
              </a:prstGeom>
              <a:solidFill>
                <a:srgbClr val="FF9900">
                  <a:alpha val="45882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sz="1800"/>
              </a:p>
            </p:txBody>
          </p:sp>
          <p:sp>
            <p:nvSpPr>
              <p:cNvPr id="29" name="Text Box 3"/>
              <p:cNvSpPr txBox="1">
                <a:spLocks noChangeArrowheads="1"/>
              </p:cNvSpPr>
              <p:nvPr/>
            </p:nvSpPr>
            <p:spPr bwMode="auto">
              <a:xfrm rot="16200000">
                <a:off x="5832371" y="3232285"/>
                <a:ext cx="507831" cy="1495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050" b="1" dirty="0">
                    <a:latin typeface="Times New Roman" panose="02020603050405020304" pitchFamily="18" charset="0"/>
                  </a:rPr>
                  <a:t>（非平稳）合成记录</a:t>
                </a: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/>
            </p:nvSpPr>
            <p:spPr bwMode="auto">
              <a:xfrm rot="16200000">
                <a:off x="6160099" y="2694416"/>
                <a:ext cx="346249" cy="8410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CN" altLang="en-US" sz="1050" b="1" dirty="0">
                    <a:latin typeface="Times New Roman" panose="02020603050405020304" pitchFamily="18" charset="0"/>
                  </a:rPr>
                  <a:t>反射系数</a:t>
                </a:r>
              </a:p>
            </p:txBody>
          </p:sp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3977593" y="2764840"/>
                <a:ext cx="233458" cy="170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1050" dirty="0"/>
                  <a:t>A1</a:t>
                </a:r>
              </a:p>
              <a:p>
                <a:pPr eaLnBrk="1" hangingPunct="1"/>
                <a:endParaRPr lang="zh-CN" altLang="zh-CN" sz="1800" dirty="0"/>
              </a:p>
            </p:txBody>
          </p:sp>
          <p:sp>
            <p:nvSpPr>
              <p:cNvPr id="32" name="Text Box 7"/>
              <p:cNvSpPr txBox="1">
                <a:spLocks noChangeArrowheads="1"/>
              </p:cNvSpPr>
              <p:nvPr/>
            </p:nvSpPr>
            <p:spPr bwMode="auto">
              <a:xfrm>
                <a:off x="4196101" y="2764840"/>
                <a:ext cx="233458" cy="170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1050" dirty="0"/>
                  <a:t>A2</a:t>
                </a:r>
              </a:p>
              <a:p>
                <a:pPr eaLnBrk="1" hangingPunct="1"/>
                <a:endParaRPr lang="zh-CN" altLang="zh-CN" sz="1800" dirty="0"/>
              </a:p>
            </p:txBody>
          </p:sp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5542799" y="2764840"/>
                <a:ext cx="233458" cy="170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1050"/>
                  <a:t>B1</a:t>
                </a:r>
              </a:p>
              <a:p>
                <a:pPr eaLnBrk="1" hangingPunct="1"/>
                <a:endParaRPr lang="zh-CN" altLang="zh-CN" sz="1800"/>
              </a:p>
            </p:txBody>
          </p:sp>
          <p:sp>
            <p:nvSpPr>
              <p:cNvPr id="34" name="Text Box 11"/>
              <p:cNvSpPr txBox="1">
                <a:spLocks noChangeArrowheads="1"/>
              </p:cNvSpPr>
              <p:nvPr/>
            </p:nvSpPr>
            <p:spPr bwMode="auto">
              <a:xfrm>
                <a:off x="5769358" y="2764840"/>
                <a:ext cx="233458" cy="170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zh-CN" sz="1050"/>
                  <a:t>B2</a:t>
                </a:r>
              </a:p>
              <a:p>
                <a:pPr eaLnBrk="1" hangingPunct="1"/>
                <a:endParaRPr lang="zh-CN" altLang="zh-CN" sz="1800"/>
              </a:p>
            </p:txBody>
          </p:sp>
        </p:grp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 rot="16200000">
              <a:off x="6973776" y="4221018"/>
              <a:ext cx="346249" cy="117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zh-CN" altLang="en-US" sz="1050" b="1" dirty="0">
                  <a:latin typeface="Times New Roman" panose="02020603050405020304" pitchFamily="18" charset="0"/>
                </a:rPr>
                <a:t>谱白化结果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547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8" name="Rectangle 3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3" name="Rectangle 4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5" name="Rectangle 4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71" name="Rectangle 5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217193" y="1110401"/>
            <a:ext cx="10974807" cy="49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地震记录的变子波模型（非平稳地震记录模型</a:t>
            </a:r>
            <a:r>
              <a:rPr lang="zh-CN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）</a:t>
            </a:r>
            <a:endParaRPr lang="zh-CN" altLang="en-US" sz="2000" b="1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  <a:sym typeface="+mn-ea"/>
            </a:endParaRPr>
          </a:p>
        </p:txBody>
      </p:sp>
      <p:sp>
        <p:nvSpPr>
          <p:cNvPr id="69" name="Rectangle 5"/>
          <p:cNvSpPr>
            <a:spLocks noChangeArrowheads="1"/>
          </p:cNvSpPr>
          <p:nvPr/>
        </p:nvSpPr>
        <p:spPr bwMode="auto">
          <a:xfrm>
            <a:off x="1323231" y="417071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0" name="图片 -2147481652" descr="图2-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908" y="4141820"/>
            <a:ext cx="2811780" cy="5168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" name="图片 -2147481653" descr="图2-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908" y="2161890"/>
            <a:ext cx="2811780" cy="51689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72" name="Object 9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261119"/>
              </p:ext>
            </p:extLst>
          </p:nvPr>
        </p:nvGraphicFramePr>
        <p:xfrm>
          <a:off x="5186188" y="4181106"/>
          <a:ext cx="2167200" cy="407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8" r:id="rId6" imgW="1485900" imgH="279400" progId="Equation.DSMT4">
                  <p:embed/>
                </p:oleObj>
              </mc:Choice>
              <mc:Fallback>
                <p:oleObj r:id="rId6" imgW="1485900" imgH="279400" progId="Equation.DSMT4">
                  <p:embed/>
                  <p:pic>
                    <p:nvPicPr>
                      <p:cNvPr id="16" name="Object 97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6188" y="4181106"/>
                        <a:ext cx="2167200" cy="407617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9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992918"/>
              </p:ext>
            </p:extLst>
          </p:nvPr>
        </p:nvGraphicFramePr>
        <p:xfrm>
          <a:off x="5235083" y="2271110"/>
          <a:ext cx="2167890" cy="407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9" r:id="rId8" imgW="1485900" imgH="279400" progId="Equation.DSMT4">
                  <p:embed/>
                </p:oleObj>
              </mc:Choice>
              <mc:Fallback>
                <p:oleObj r:id="rId8" imgW="1485900" imgH="279400" progId="Equation.DSMT4">
                  <p:embed/>
                  <p:pic>
                    <p:nvPicPr>
                      <p:cNvPr id="17" name="Object 97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35083" y="2271110"/>
                        <a:ext cx="2167890" cy="40767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文本框 75"/>
          <p:cNvSpPr txBox="1"/>
          <p:nvPr/>
        </p:nvSpPr>
        <p:spPr>
          <a:xfrm>
            <a:off x="1294908" y="5417535"/>
            <a:ext cx="10047605" cy="7017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indent="457200" defTabSz="1219200">
              <a:lnSpc>
                <a:spcPct val="110000"/>
              </a:lnSpc>
              <a:defRPr/>
            </a:pP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把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地震记录恰当地划分成若干片段，在每个片段上可以近似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认为子波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不随时间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变化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把</a:t>
            </a:r>
            <a:r>
              <a:rPr lang="zh-CN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变子波地震道高分辨率处理问题转化为对每个片段的处理问题</a:t>
            </a:r>
            <a:r>
              <a:rPr lang="zh-CN" altLang="zh-CN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700798" y="2995645"/>
            <a:ext cx="2356485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12700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把地层吸收衰减效应和震源子波看作一个整体，将其描述为等效子波</a:t>
            </a:r>
          </a:p>
        </p:txBody>
      </p:sp>
      <p:cxnSp>
        <p:nvCxnSpPr>
          <p:cNvPr id="78" name="直接箭头连接符 77"/>
          <p:cNvCxnSpPr/>
          <p:nvPr/>
        </p:nvCxnSpPr>
        <p:spPr>
          <a:xfrm>
            <a:off x="2700798" y="2678780"/>
            <a:ext cx="0" cy="1463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228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29" name="Rectangle 9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33" name="Rectangle 1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6" name="Rectangle 36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58" name="Rectangle 38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3" name="Rectangle 43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65" name="Rectangle 45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6371" name="Rectangle 51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5964" name="Rectangle 1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7" name="Rectangle 5"/>
          <p:cNvSpPr>
            <a:spLocks noChangeArrowheads="1"/>
          </p:cNvSpPr>
          <p:nvPr/>
        </p:nvSpPr>
        <p:spPr bwMode="auto">
          <a:xfrm>
            <a:off x="1323231" y="417071"/>
            <a:ext cx="9567376" cy="49244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887" tIns="0" rIns="121887" bIns="0">
            <a:spAutoFit/>
          </a:bodyPr>
          <a:lstStyle/>
          <a:p>
            <a:pPr algn="ctr"/>
            <a:r>
              <a:rPr kumimoji="1"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二、基本原理</a:t>
            </a:r>
            <a:endParaRPr kumimoji="1"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146416" y="4295401"/>
            <a:ext cx="5302045" cy="3385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红线</a:t>
            </a:r>
            <a:r>
              <a:rPr lang="zh-CN" altLang="en-US" sz="1600" dirty="0">
                <a:latin typeface="黑体" panose="02010609060101010101" pitchFamily="49" charset="-122"/>
                <a:ea typeface="黑体" panose="02010609060101010101" pitchFamily="49" charset="-122"/>
              </a:rPr>
              <a:t>为记录的包络，绿色星点为包络的局部峰值点</a:t>
            </a:r>
          </a:p>
        </p:txBody>
      </p:sp>
      <p:sp>
        <p:nvSpPr>
          <p:cNvPr id="25" name="矩形 24"/>
          <p:cNvSpPr/>
          <p:nvPr/>
        </p:nvSpPr>
        <p:spPr>
          <a:xfrm>
            <a:off x="6124294" y="5147316"/>
            <a:ext cx="538316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>
              <a:lnSpc>
                <a:spcPct val="120000"/>
              </a:lnSpc>
            </a:pPr>
            <a:r>
              <a:rPr lang="zh-CN" altLang="en-US" sz="1600" kern="100" dirty="0">
                <a:latin typeface="黑体" panose="02010609060101010101" pitchFamily="49" charset="-122"/>
                <a:ea typeface="黑体" panose="02010609060101010101" pitchFamily="49" charset="-122"/>
              </a:rPr>
              <a:t>以相邻星点之间的中点为各窗的终点，将这些终点间的小原子窗相加，</a:t>
            </a:r>
            <a:r>
              <a:rPr lang="zh-CN" altLang="en-US" sz="1600" kern="1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得到分子</a:t>
            </a:r>
            <a:r>
              <a:rPr lang="zh-CN" altLang="en-US" sz="1600" kern="100" dirty="0">
                <a:latin typeface="黑体" panose="02010609060101010101" pitchFamily="49" charset="-122"/>
                <a:ea typeface="黑体" panose="02010609060101010101" pitchFamily="49" charset="-122"/>
              </a:rPr>
              <a:t>窗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1323231" y="2279236"/>
            <a:ext cx="4595813" cy="3930650"/>
            <a:chOff x="948782" y="1879600"/>
            <a:chExt cx="4595813" cy="3930650"/>
          </a:xfrm>
        </p:grpSpPr>
        <p:grpSp>
          <p:nvGrpSpPr>
            <p:cNvPr id="27" name="组合 17"/>
            <p:cNvGrpSpPr/>
            <p:nvPr/>
          </p:nvGrpSpPr>
          <p:grpSpPr>
            <a:xfrm>
              <a:off x="948782" y="1879600"/>
              <a:ext cx="4595813" cy="3930650"/>
              <a:chOff x="-316773" y="2368550"/>
              <a:chExt cx="4595813" cy="3930650"/>
            </a:xfrm>
          </p:grpSpPr>
          <p:pic>
            <p:nvPicPr>
              <p:cNvPr id="29" name="Picture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316773" y="2368550"/>
                <a:ext cx="4595813" cy="393065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30" name="Text Box 19"/>
              <p:cNvSpPr txBox="1"/>
              <p:nvPr/>
            </p:nvSpPr>
            <p:spPr>
              <a:xfrm>
                <a:off x="2804036" y="4537075"/>
                <a:ext cx="1460510" cy="1846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非平稳合成地震记录</a:t>
                </a:r>
              </a:p>
            </p:txBody>
          </p:sp>
          <p:sp>
            <p:nvSpPr>
              <p:cNvPr id="31" name="Text Box 20"/>
              <p:cNvSpPr txBox="1"/>
              <p:nvPr/>
            </p:nvSpPr>
            <p:spPr>
              <a:xfrm>
                <a:off x="3377134" y="5329238"/>
                <a:ext cx="758581" cy="1846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 分子</a:t>
                </a: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窗</a:t>
                </a:r>
              </a:p>
            </p:txBody>
          </p:sp>
          <p:sp>
            <p:nvSpPr>
              <p:cNvPr id="32" name="Text Box 21"/>
              <p:cNvSpPr txBox="1"/>
              <p:nvPr/>
            </p:nvSpPr>
            <p:spPr>
              <a:xfrm>
                <a:off x="3483496" y="3541713"/>
                <a:ext cx="784225" cy="184666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</a:ln>
            </p:spPr>
            <p:txBody>
              <a:bodyPr lIns="0" tIns="0" rIns="0" bIns="0">
                <a:sp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反射系数</a:t>
                </a:r>
              </a:p>
            </p:txBody>
          </p:sp>
        </p:grpSp>
        <p:sp>
          <p:nvSpPr>
            <p:cNvPr id="28" name="Text Box 22"/>
            <p:cNvSpPr txBox="1"/>
            <p:nvPr/>
          </p:nvSpPr>
          <p:spPr>
            <a:xfrm>
              <a:off x="4695076" y="2189183"/>
              <a:ext cx="782638" cy="184666"/>
            </a:xfrm>
            <a:prstGeom prst="rect">
              <a:avLst/>
            </a:prstGeom>
            <a:solidFill>
              <a:srgbClr val="FFFF99"/>
            </a:solidFill>
            <a:ln w="9525">
              <a:noFill/>
            </a:ln>
          </p:spPr>
          <p:txBody>
            <a:bodyPr lIns="0" tIns="0" rIns="0" bIns="0">
              <a:spAutoFit/>
            </a:bodyPr>
            <a:lstStyle>
              <a:defPPr>
                <a:defRPr lang="zh-CN"/>
              </a:defPPr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lvl="5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lvl="6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lvl="7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lvl="8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zh-CN" altLang="en-US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震源子波</a:t>
              </a: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1647288" y="6138110"/>
            <a:ext cx="3526790" cy="3371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分子窗构造原理图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Rectangle 109"/>
          <p:cNvSpPr>
            <a:spLocks noChangeArrowheads="1"/>
          </p:cNvSpPr>
          <p:nvPr/>
        </p:nvSpPr>
        <p:spPr bwMode="auto">
          <a:xfrm>
            <a:off x="1420839" y="1599900"/>
            <a:ext cx="10321597" cy="858377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lvl="0" defTabSz="1219200">
              <a:lnSpc>
                <a:spcPct val="150000"/>
              </a:lnSpc>
              <a:defRPr/>
            </a:pP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对于</a:t>
            </a:r>
            <a:r>
              <a:rPr lang="zh-CN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基于单位分解的离散</a:t>
            </a:r>
            <a:r>
              <a:rPr lang="en-US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Gabor</a:t>
            </a:r>
            <a:r>
              <a:rPr lang="zh-CN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变换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把其中的一些相邻原子分析时窗相互叠加，则可以组成分子时窗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使得信号在其时间宽度内满足平稳性的假设</a:t>
            </a:r>
            <a:r>
              <a:rPr lang="zh-CN" altLang="en-US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17193" y="1110401"/>
            <a:ext cx="10974807" cy="49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自适应</a:t>
            </a:r>
            <a:r>
              <a:rPr lang="en-US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Gabor</a:t>
            </a:r>
            <a:r>
              <a:rPr lang="zh-CN" altLang="zh-CN" sz="2000" b="1" dirty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分子</a:t>
            </a:r>
            <a:r>
              <a:rPr lang="zh-CN" altLang="zh-CN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黑体" pitchFamily="2" charset="-122"/>
              </a:rPr>
              <a:t>分解</a:t>
            </a:r>
            <a:endParaRPr lang="zh-CN" altLang="en-US" sz="2000" b="1" dirty="0">
              <a:solidFill>
                <a:prstClr val="black"/>
              </a:solidFill>
              <a:latin typeface="Arial" panose="020B0604020202020204" pitchFamily="34" charset="0"/>
              <a:ea typeface="黑体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63778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SubTitle"/>
  <p:tag name="MH_ORDER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503"/>
  <p:tag name="MH_LIBRARY" val="GRAPHIC"/>
  <p:tag name="MH_ORDER" val="Freeform 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92725"/>
  <p:tag name="MH_LIBRARY" val="GRAPHIC"/>
  <p:tag name="MH_TYPE" val="Other"/>
  <p:tag name="MH_ORDER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204503"/>
  <p:tag name="MH_LIBRARY" val="GRAPHIC"/>
  <p:tag name="MH_ORDER" val="TextBox 6"/>
</p:tagLst>
</file>

<file path=ppt/theme/theme1.xml><?xml version="1.0" encoding="utf-8"?>
<a:theme xmlns:a="http://schemas.openxmlformats.org/drawingml/2006/main" name="3_kejixinxichu-lan">
  <a:themeElements>
    <a:clrScheme name="自定义 1040">
      <a:dk1>
        <a:sysClr val="windowText" lastClr="000000"/>
      </a:dk1>
      <a:lt1>
        <a:sysClr val="window" lastClr="FFFFFF"/>
      </a:lt1>
      <a:dk2>
        <a:srgbClr val="69676D"/>
      </a:dk2>
      <a:lt2>
        <a:srgbClr val="7F7F7F"/>
      </a:lt2>
      <a:accent1>
        <a:srgbClr val="0095F0"/>
      </a:accent1>
      <a:accent2>
        <a:srgbClr val="6BB1C9"/>
      </a:accent2>
      <a:accent3>
        <a:srgbClr val="0095F0"/>
      </a:accent3>
      <a:accent4>
        <a:srgbClr val="6BB1C9"/>
      </a:accent4>
      <a:accent5>
        <a:srgbClr val="0095F0"/>
      </a:accent5>
      <a:accent6>
        <a:srgbClr val="6BB1C9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 w="9525">
          <a:noFill/>
          <a:miter lim="800000"/>
        </a:ln>
      </a:spPr>
      <a:bodyPr vert="eaVert" wrap="square">
        <a:spAutoFit/>
      </a:bodyPr>
      <a:lstStyle>
        <a:defPPr marL="0" algn="just">
          <a:lnSpc>
            <a:spcPct val="150000"/>
          </a:lnSpc>
          <a:spcBef>
            <a:spcPts val="600"/>
          </a:spcBef>
          <a:defRPr sz="3000" b="1" dirty="0" smtClean="0">
            <a:latin typeface="微软雅黑" panose="020B0503020204020204" pitchFamily="34" charset="-122"/>
            <a:ea typeface="微软雅黑" panose="020B0503020204020204" pitchFamily="34" charset="-122"/>
            <a:sym typeface="Wingdings" panose="05000000000000000000" pitchFamily="2" charset="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31470</TotalTime>
  <Words>1969</Words>
  <Application>Microsoft Office PowerPoint</Application>
  <PresentationFormat>宽屏</PresentationFormat>
  <Paragraphs>218</Paragraphs>
  <Slides>29</Slides>
  <Notes>26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4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等线</vt:lpstr>
      <vt:lpstr>等线 Light</vt:lpstr>
      <vt:lpstr>黑体</vt:lpstr>
      <vt:lpstr>华文新魏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3_kejixinxichu-lan</vt:lpstr>
      <vt:lpstr>自定义设计方案</vt:lpstr>
      <vt:lpstr>1_自定义设计方案</vt:lpstr>
      <vt:lpstr>Office 主题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shijingqin</dc:creator>
  <cp:lastModifiedBy>user</cp:lastModifiedBy>
  <cp:revision>1194</cp:revision>
  <dcterms:created xsi:type="dcterms:W3CDTF">2019-10-10T07:14:00Z</dcterms:created>
  <dcterms:modified xsi:type="dcterms:W3CDTF">2025-12-03T07:50:34Z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1496604D0EF44B50AE4C09EBA2C36CAB</vt:lpwstr>
  </property>
  <property fmtid="{D5CDD505-2E9C-101B-9397-08002B2CF9AE}" pid="3" name="KSOProductBuildVer">
    <vt:lpwstr>2052-11.1.0.10700</vt:lpwstr>
  </property>
</Properties>
</file>