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sldIdLst>
    <p:sldId id="682" r:id="rId4"/>
    <p:sldId id="683" r:id="rId6"/>
    <p:sldId id="288" r:id="rId7"/>
    <p:sldId id="314" r:id="rId8"/>
    <p:sldId id="289" r:id="rId9"/>
    <p:sldId id="292" r:id="rId10"/>
    <p:sldId id="290" r:id="rId11"/>
    <p:sldId id="291" r:id="rId12"/>
    <p:sldId id="358" r:id="rId13"/>
    <p:sldId id="393" r:id="rId14"/>
    <p:sldId id="313" r:id="rId15"/>
    <p:sldId id="684" r:id="rId16"/>
    <p:sldId id="316" r:id="rId17"/>
    <p:sldId id="333" r:id="rId18"/>
    <p:sldId id="359" r:id="rId19"/>
    <p:sldId id="318" r:id="rId20"/>
    <p:sldId id="427" r:id="rId21"/>
    <p:sldId id="395" r:id="rId22"/>
    <p:sldId id="801" r:id="rId23"/>
    <p:sldId id="396" r:id="rId24"/>
    <p:sldId id="397" r:id="rId25"/>
    <p:sldId id="443" r:id="rId26"/>
    <p:sldId id="398" r:id="rId27"/>
    <p:sldId id="399" r:id="rId28"/>
    <p:sldId id="444" r:id="rId29"/>
    <p:sldId id="400" r:id="rId30"/>
    <p:sldId id="322" r:id="rId31"/>
    <p:sldId id="408" r:id="rId32"/>
    <p:sldId id="802" r:id="rId33"/>
    <p:sldId id="401" r:id="rId34"/>
    <p:sldId id="402" r:id="rId35"/>
    <p:sldId id="403" r:id="rId36"/>
    <p:sldId id="803" r:id="rId37"/>
    <p:sldId id="404" r:id="rId38"/>
    <p:sldId id="405" r:id="rId39"/>
    <p:sldId id="406" r:id="rId40"/>
    <p:sldId id="407" r:id="rId41"/>
    <p:sldId id="804" r:id="rId42"/>
    <p:sldId id="328" r:id="rId43"/>
    <p:sldId id="409" r:id="rId44"/>
    <p:sldId id="410" r:id="rId45"/>
    <p:sldId id="805" r:id="rId46"/>
    <p:sldId id="563" r:id="rId47"/>
    <p:sldId id="770" r:id="rId48"/>
    <p:sldId id="771" r:id="rId49"/>
    <p:sldId id="772" r:id="rId50"/>
    <p:sldId id="773" r:id="rId51"/>
    <p:sldId id="774" r:id="rId52"/>
    <p:sldId id="775" r:id="rId53"/>
    <p:sldId id="776" r:id="rId54"/>
    <p:sldId id="777" r:id="rId55"/>
    <p:sldId id="864" r:id="rId56"/>
    <p:sldId id="866" r:id="rId57"/>
    <p:sldId id="780" r:id="rId58"/>
    <p:sldId id="781" r:id="rId59"/>
    <p:sldId id="782" r:id="rId60"/>
    <p:sldId id="783" r:id="rId61"/>
    <p:sldId id="784" r:id="rId62"/>
    <p:sldId id="873" r:id="rId63"/>
    <p:sldId id="874" r:id="rId64"/>
    <p:sldId id="785" r:id="rId65"/>
    <p:sldId id="786" r:id="rId66"/>
    <p:sldId id="878" r:id="rId67"/>
    <p:sldId id="787" r:id="rId68"/>
    <p:sldId id="788" r:id="rId69"/>
    <p:sldId id="789" r:id="rId70"/>
    <p:sldId id="882" r:id="rId71"/>
    <p:sldId id="883" r:id="rId72"/>
    <p:sldId id="884" r:id="rId73"/>
    <p:sldId id="794" r:id="rId74"/>
    <p:sldId id="565" r:id="rId75"/>
    <p:sldId id="879" r:id="rId76"/>
    <p:sldId id="881" r:id="rId77"/>
    <p:sldId id="498" r:id="rId78"/>
    <p:sldId id="499" r:id="rId79"/>
    <p:sldId id="429" r:id="rId80"/>
  </p:sldIdLst>
  <p:sldSz cx="12192000"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等线" panose="02010600030101010101" pitchFamily="2" charset="-122"/>
        <a:ea typeface="等线" panose="02010600030101010101" pitchFamily="2" charset="-122"/>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zj" initials="z" lastIdx="5" clrIdx="0"/>
  <p:cmAuthor id="1" name="hp" initials="h" lastIdx="1" clrIdx="0"/>
  <p:cmAuthor id="72" name="屈程程" initials="屈" lastIdx="1" clrIdx="27"/>
  <p:cmAuthor id="2" name="Administrator" initials="A" lastIdx="3" clrIdx="1"/>
  <p:cmAuthor id="3" name="Maowf" initials="M" lastIdx="1" clrIdx="0"/>
  <p:cmAuthor id="74" name="曾凡成" initials="曾" lastIdx="1" clrIdx="46"/>
  <p:cmAuthor id="4" name="admin" initials="a" lastIdx="1" clrIdx="3"/>
  <p:cmAuthor id="75" name="作者" initials="A" lastIdx="0" clrIdx="24"/>
  <p:cmAuthor id="5" name="邱彬" initials="" lastIdx="1" clrIdx="0"/>
  <p:cmAuthor id="76" name="NTKO" initials="u" lastIdx="0" clrIdx="25"/>
  <p:cmAuthor id="6" name="W" initials="W" lastIdx="1" clrIdx="4"/>
  <p:cmAuthor id="77" name="liubo" initials="l" lastIdx="1" clrIdx="26"/>
  <p:cmAuthor id="7" name="yao" initials="y" lastIdx="3" clrIdx="2"/>
  <p:cmAuthor id="78" name="Micorosoft" initials="M" lastIdx="2" clrIdx="27"/>
  <p:cmAuthor id="8" name="汪艳勇" initials="汪" lastIdx="1" clrIdx="5"/>
  <p:cmAuthor id="9" name="86139" initials="8" lastIdx="1" clrIdx="7"/>
  <p:cmAuthor id="80" name="yikun wang" initials="" lastIdx="0" clrIdx="53"/>
  <p:cmAuthor id="10" name="Guo Wei" initials="G" lastIdx="7" clrIdx="5"/>
  <p:cmAuthor id="11" name=" " initials="" lastIdx="1" clrIdx="9"/>
  <p:cmAuthor id="8535702" name="曾蓓/贝贝" initials="曾" lastIdx="0" clrIdx="0"/>
  <p:cmAuthor id="12" name="user" initials="u" lastIdx="1" clrIdx="10"/>
  <p:cmAuthor id="2000" name="庹海忠" initials="authorId_373375431" lastIdx="0" clrIdx="0"/>
  <p:cmAuthor id="13" name="lenovo" initials="l" lastIdx="3" clrIdx="0"/>
  <p:cmAuthor id="84" name="xin" initials="x" lastIdx="2" clrIdx="0"/>
  <p:cmAuthor id="2001" name="Billgates" initials="B" lastIdx="1" clrIdx="27"/>
  <p:cmAuthor id="14" name="Wu Kunyu" initials="W" lastIdx="1" clrIdx="12"/>
  <p:cmAuthor id="85" name="Microsoft 帐户" initials="M" lastIdx="1" clrIdx="18"/>
  <p:cmAuthor id="2002" name="Deng Zekun" initials="DZ" lastIdx="1" clrIdx="22"/>
  <p:cmAuthor id="15" name="毕晨光" initials="毕" lastIdx="1" clrIdx="13"/>
  <p:cmAuthor id="2003" name="123" initials="1" lastIdx="1" clrIdx="36"/>
  <p:cmAuthor id="16" name="么忠文" initials="么" lastIdx="1" clrIdx="14"/>
  <p:cmAuthor id="2004" name="Liang YiWei" initials="LY" lastIdx="1" clrIdx="20"/>
  <p:cmAuthor id="17" name="DELL" initials="D" lastIdx="1" clrIdx="0"/>
  <p:cmAuthor id="2005" name="ccjy" initials="c" lastIdx="2" clrIdx="56"/>
  <p:cmAuthor id="89" name="boce zhang" initials="" lastIdx="1" clrIdx="63"/>
  <p:cmAuthor id="2006" name="川南" initials="川南" lastIdx="1" clrIdx="57"/>
  <p:cmAuthor id="18" name="余龙" initials="余" lastIdx="1" clrIdx="0"/>
  <p:cmAuthor id="19" name="侯 广" initials="侯" lastIdx="1" clrIdx="15"/>
  <p:cmAuthor id="2007" name="WYX" initials="W" lastIdx="2" clrIdx="63"/>
  <p:cmAuthor id="20" name="chang" initials="c" lastIdx="1" clrIdx="19"/>
  <p:cmAuthor id="21" name="len" initials="l" lastIdx="1" clrIdx="0"/>
  <p:cmAuthor id="22" name="lhb" initials="l" lastIdx="1" clrIdx="0"/>
  <p:cmAuthor id="23" name="SYB" initials="SYB" lastIdx="1" clrIdx="13"/>
  <p:cmAuthor id="24" name="刘强" initials="刘" lastIdx="1" clrIdx="23"/>
  <p:cmAuthor id="25" name="李奎周" initials="lkz" lastIdx="1" clrIdx="24"/>
  <p:cmAuthor id="26" name="wx" initials="w" lastIdx="2" clrIdx="0"/>
  <p:cmAuthor id="27" name="赵雪峰" initials="赵" lastIdx="7" clrIdx="12"/>
  <p:cmAuthor id="28" name="韩云" initials="HY" lastIdx="1" clrIdx="27"/>
  <p:cmAuthor id="29" name="chenxi-a" initials="c" lastIdx="1" clrIdx="26"/>
  <p:cmAuthor id="30" name="宋鹏" initials="宋" lastIdx="1" clrIdx="29"/>
  <p:cmAuthor id="31" name="未知用户4" initials="未" lastIdx="1" clrIdx="0"/>
  <p:cmAuthor id="32" name="zzhhll" initials="z" lastIdx="1" clrIdx="31"/>
  <p:cmAuthor id="33" name="未知用户2" initials="未" lastIdx="6" clrIdx="1"/>
  <p:cmAuthor id="34" name="梅俭" initials="梅" lastIdx="2" clrIdx="33"/>
  <p:cmAuthor id="35" name="嘟嘟胖墩儿" initials="嘟" lastIdx="2" clrIdx="26"/>
  <p:cmAuthor id="36" name="王泓" initials="王" lastIdx="1" clrIdx="0"/>
  <p:cmAuthor id="37" name="dht" initials="d" lastIdx="1" clrIdx="0"/>
  <p:cmAuthor id="38" name="ZYC" initials="Z" lastIdx="2" clrIdx="0"/>
  <p:cmAuthor id="39" name="409922430@qq.com" initials="4" lastIdx="1" clrIdx="0"/>
  <p:cmAuthor id="40" name="安" initials="安" lastIdx="1" clrIdx="12"/>
  <p:cmAuthor id="41" name="王琳" initials="王" lastIdx="4" clrIdx="0"/>
  <p:cmAuthor id="42" name="周练武" initials="周" lastIdx="1" clrIdx="25"/>
  <p:cmAuthor id="43" name="勘探事业部-张翔" initials="勘" lastIdx="1" clrIdx="30"/>
  <p:cmAuthor id="44" name="Judy" initials="J" lastIdx="1" clrIdx="0"/>
  <p:cmAuthor id="45" name="刘俊丰" initials="刘" lastIdx="1" clrIdx="28"/>
  <p:cmAuthor id="46" name="微软用户" initials="微" lastIdx="1" clrIdx="0"/>
  <p:cmAuthor id="47" name="Dell" initials="D" lastIdx="27" clrIdx="0"/>
  <p:cmAuthor id="48" name="yjy" initials="y" lastIdx="2" clrIdx="18"/>
  <p:cmAuthor id="49" name="李宜哲" initials="lyz" lastIdx="1" clrIdx="48"/>
  <p:cmAuthor id="50" name="欢" initials="欢" lastIdx="1" clrIdx="36"/>
  <p:cmAuthor id="51" name="Guo ZQ" initials="G" lastIdx="2" clrIdx="26"/>
  <p:cmAuthor id="52" name="许洋" initials="许" lastIdx="1" clrIdx="27"/>
  <p:cmAuthor id="53" name="未知用户5" initials="未" lastIdx="0" clrIdx="1"/>
  <p:cmAuthor id="55" name="董恩霞" initials="董" lastIdx="0" clrIdx="0"/>
  <p:cmAuthor id="56" name="张博策" initials="张" lastIdx="1" clrIdx="55"/>
  <p:cmAuthor id="57" name="发电车间党支部" initials="发" lastIdx="2" clrIdx="56"/>
  <p:cmAuthor id="58" name="危 危" initials="危" lastIdx="5" clrIdx="44"/>
  <p:cmAuthor id="210492765" name="施普希（菜菜）" initials="施" lastIdx="0" clrIdx="0"/>
  <p:cmAuthor id="59" name="Yangtianyi" initials="Y" lastIdx="1" clrIdx="0"/>
  <p:cmAuthor id="210492766" name="AGK" initials="AGK" lastIdx="4" clrIdx="7"/>
  <p:cmAuthor id="60" name="LYL" initials="L" lastIdx="3" clrIdx="25"/>
  <p:cmAuthor id="61" name="熊波" initials="熊" lastIdx="1" clrIdx="59"/>
  <p:cmAuthor id="210492768" name="zhang" initials="z" lastIdx="2" clrIdx="35"/>
  <p:cmAuthor id="62" name="苗蒙" initials="苗" lastIdx="1" clrIdx="61"/>
  <p:cmAuthor id="63" name="晓军" initials="晓" lastIdx="3" clrIdx="27"/>
  <p:cmAuthor id="64" name="岳龙" initials="岳龙" lastIdx="1" clrIdx="63"/>
  <p:cmAuthor id="65" name="owner" initials="o" lastIdx="1" clrIdx="64"/>
  <p:cmAuthor id="67" name="柴小颖" initials="柴" lastIdx="1" clrIdx="66"/>
  <p:cmAuthor id="68" name="王 铁成" initials="" lastIdx="1" clrIdx="0"/>
  <p:cmAuthor id="69" name="wu" initials="" lastIdx="2" clrIdx="0"/>
  <p:cmAuthor id="54" name="独角瘦" initials="独" lastIdx="1" clrIdx="53"/>
  <p:cmAuthor id="2008" name="贾浪波" initials="贾浪波" lastIdx="1" clrIdx="51"/>
  <p:cmAuthor id="2009" name="dxf69" initials="d" lastIdx="1" clrIdx="88"/>
  <p:cmAuthor id="66" name="Sandra" initials="S" lastIdx="0" clrIdx="0"/>
  <p:cmAuthor id="71" name="win" initials="" lastIdx="1" clrIdx="28"/>
  <p:cmAuthor id="81" name="Helen Keyworth (HI)" initials="H" lastIdx="77" clrIdx="8"/>
  <p:cmAuthor id="82" name="localadmin" initials="l" lastIdx="0" clrIdx="0"/>
  <p:cmAuthor id="83" name="Picc" initials="P" lastIdx="1" clrIdx="0"/>
  <p:cmAuthor id="86" name="未知用户22" initials="未" lastIdx="1" clrIdx="0"/>
  <p:cmAuthor id="87" name="wanglb3" initials="w" lastIdx="1" clrIdx="103"/>
  <p:cmAuthor id="88" name="刘迎松/南海西部石油研究院/湛江分公司/有限公司" initials="刘" lastIdx="1" clrIdx="24"/>
  <p:cmAuthor id="90" name="李向平" initials="李" lastIdx="1" clrIdx="93"/>
  <p:cmAuthor id="91" name="ozg106" initials="o" lastIdx="1" clrIdx="92"/>
  <p:cmAuthor id="93" name="灏 杨" initials="灏" lastIdx="1" clrIdx="1"/>
  <p:cmAuthor id="94" name="spring_ren" initials="s" lastIdx="2" clrIdx="1"/>
  <p:cmAuthor id="98" name="金鹏 青岛公司 市场开发部" initials="金" lastIdx="5" clrIdx="0"/>
  <p:cmAuthor id="99" name="田聪" initials="田" lastIdx="1" clrIdx="26"/>
  <p:cmAuthor id="100" name="刘艳玉/项目管理公司/安装事业部/海油工程" initials="刘" lastIdx="2" clrIdx="0"/>
  <p:cmAuthor id="101" name="Hou Zhonghao" initials="H" lastIdx="1" clrIdx="50"/>
  <p:cmAuthor id="102" name="tangbo" initials="t" lastIdx="1" clrIdx="101"/>
  <p:cmAuthor id="103" name="wangyh32" initials="w" lastIdx="9" clrIdx="9"/>
  <p:cmAuthor id="104" name="何 文军" initials="何" lastIdx="1" clrIdx="5"/>
  <p:cmAuthor id="105" name="yy" initials="y" lastIdx="2" clrIdx="0"/>
  <p:cmAuthor id="106" name="liuchy4" initials="l" lastIdx="2" clrIdx="105"/>
  <p:cmAuthor id="107" name="wangshl58" initials="w" lastIdx="1" clrIdx="106"/>
  <p:cmAuthor id="108" name="吕晓冬" initials="吕" lastIdx="1" clrIdx="108"/>
  <p:cmAuthor id="109" name="安卿/行政管理部/COSL" initials="安" lastIdx="2" clrIdx="0"/>
  <p:cmAuthor id="110" name="杜现飞" initials="杜" lastIdx="1" clrIdx="87"/>
  <p:cmAuthor id="111" name="zhujx11" initials="z" lastIdx="3" clrIdx="110"/>
  <p:cmAuthor id="112" name="蒋薇14" initials="蒋" lastIdx="2" clrIdx="99"/>
  <p:cmAuthor id="113" name="lzw3_cq" initials="l" lastIdx="1" clrIdx="91"/>
  <p:cmAuthor id="114" name="wangwei223" initials="w" lastIdx="3" clrIdx="113"/>
  <p:cmAuthor id="115" name="李璐---寿险总公司营销管理部" initials="李" lastIdx="0" clrIdx="0"/>
  <p:cmAuthor id="116" name="xuqing" initials="x" lastIdx="4" clrIdx="0"/>
  <p:cmAuthor id="117" name="会议室" initials="会" lastIdx="1" clrIdx="96"/>
  <p:cmAuthor id="118" name="番茄花园" initials="番" lastIdx="4" clrIdx="0"/>
  <p:cmAuthor id="119" name="乔" initials="乔" lastIdx="1" clrIdx="97"/>
  <p:cmAuthor id="120" name="柴文文" initials="柴" lastIdx="1" clrIdx="99"/>
  <p:cmAuthor id="121" name="xueyw" initials="x" lastIdx="2" clrIdx="94"/>
  <p:cmAuthor id="122" name="张 振华" initials="张" lastIdx="1" clrIdx="95"/>
  <p:cmAuthor id="124" name="IBM" initials="I" lastIdx="1" clrIdx="104"/>
  <p:cmAuthor id="125" name="miaoff" initials="m" lastIdx="1" clrIdx="105"/>
  <p:cmAuthor id="126" name="未知的使用者53" initials="未" lastIdx="1" clrIdx="0"/>
  <p:cmAuthor id="127" name="未知用户58" initials="未" lastIdx="5" clrIdx="1"/>
  <p:cmAuthor id="128" name="未知的使用者25" initials="未" lastIdx="1" clrIdx="0"/>
  <p:cmAuthor id="129" name="liupeng" initials="l" lastIdx="1" clrIdx="1"/>
  <p:cmAuthor id="131" name="hl sun" initials="h" lastIdx="1" clrIdx="0"/>
  <p:cmAuthor id="132" name="未知的使用者94" initials="未" lastIdx="1" clrIdx="2"/>
  <p:cmAuthor id="133" name="未知用户66" initials="未" lastIdx="1" clrIdx="0"/>
  <p:cmAuthor id="134" name="未知用户19" initials="未" lastIdx="1" clrIdx="0"/>
  <p:cmAuthor id="135" name="周宏達JerryChou" initials="周" lastIdx="6" clrIdx="2"/>
  <p:cmAuthor id="136" name="未知用户7" initials="未" lastIdx="1" clrIdx="0"/>
  <p:cmAuthor id="137" name="未知的使用者56" initials="未" lastIdx="1" clrIdx="0"/>
  <p:cmAuthor id="138" name="未知的使用者119" initials="未" lastIdx="1" clrIdx="2"/>
  <p:cmAuthor id="139" name="未知用户59" initials="未" lastIdx="0" clrIdx="1"/>
  <p:cmAuthor id="140" name="未知的使用者22" initials="未" lastIdx="8" clrIdx="0"/>
  <p:cmAuthor id="141" name="未知的使用者103" initials="未" lastIdx="8" clrIdx="0"/>
  <p:cmAuthor id="142" name="Wenwen" initials="W" lastIdx="1" clrIdx="1"/>
  <p:cmAuthor id="143" name="未知的使用者117" initials="未" lastIdx="1" clrIdx="0"/>
  <p:cmAuthor id="144" name="未知的使用者33" initials="未" lastIdx="1" clrIdx="0"/>
  <p:cmAuthor id="145" name="未知的使用者28" initials="未" lastIdx="1" clrIdx="0"/>
  <p:cmAuthor id="146" name="未知用户67" initials="未" lastIdx="1" clrIdx="0"/>
  <p:cmAuthor id="1411827" name="黄晓平" initials="黄" lastIdx="0" clrIdx="0"/>
  <p:cmAuthor id="147" name="未知用户114" initials="未" lastIdx="1" clrIdx="0"/>
  <p:cmAuthor id="148" name="未知用户18" initials="未" lastIdx="10" clrIdx="0"/>
  <p:cmAuthor id="149" name="未知的使用者67" initials="未" lastIdx="1" clrIdx="0"/>
  <p:cmAuthor id="150" name="未知的使用者46" initials="未" lastIdx="1" clrIdx="1"/>
  <p:cmAuthor id="151" name="未知的使用者26" initials="未" lastIdx="1" clrIdx="0"/>
  <p:cmAuthor id="152" name="未知的使用者43" initials="未" lastIdx="1" clrIdx="0"/>
  <p:cmAuthor id="153" name="未知的使用者9" initials="未" lastIdx="1" clrIdx="0"/>
  <p:cmAuthor id="154" name="未知用户62" initials="未" lastIdx="1" clrIdx="1"/>
  <p:cmAuthor id="155" name="yuanzh" initials="y" lastIdx="1" clrIdx="1"/>
  <p:cmAuthor id="156" name="不明使用者57" initials="不" lastIdx="1" clrIdx="0"/>
  <p:cmAuthor id="157" name="未知用户108" initials="未" lastIdx="1" clrIdx="0"/>
  <p:cmAuthor id="158" name="未知的使用者110" initials="未" lastIdx="1" clrIdx="0"/>
  <p:cmAuthor id="159" name="linyd" initials="l" lastIdx="3" clrIdx="1"/>
  <p:cmAuthor id="160" name="未知用户8" initials="未" lastIdx="1" clrIdx="0"/>
  <p:cmAuthor id="161" name="未知的使用者31" initials="未" lastIdx="1" clrIdx="0"/>
  <p:cmAuthor id="162" name="未知用户81" initials="未" lastIdx="1" clrIdx="0"/>
  <p:cmAuthor id="163" name="未知用户115" initials="未" lastIdx="1" clrIdx="0"/>
  <p:cmAuthor id="164" name="未知用户21" initials="未" lastIdx="1" clrIdx="0"/>
  <p:cmAuthor id="165" name="未知的使用者68" initials="未" lastIdx="1" clrIdx="0"/>
  <p:cmAuthor id="166" name="mm" initials="m" lastIdx="1" clrIdx="0"/>
  <p:cmAuthor id="167" name="未知用户15" initials="未" lastIdx="1" clrIdx="0"/>
  <p:cmAuthor id="168" name="朱晓瑜" initials="朱" lastIdx="54" clrIdx="0"/>
  <p:cmAuthor id="169" name="不明使用者20" initials="不" lastIdx="1" clrIdx="0"/>
  <p:cmAuthor id="170" name="未知用户82" initials="未" lastIdx="1" clrIdx="0"/>
  <p:cmAuthor id="171" name="未知的使用者7" initials="未" lastIdx="2" clrIdx="0"/>
  <p:cmAuthor id="172" name="未知的使用者55" initials="未" lastIdx="1" clrIdx="0"/>
  <p:cmAuthor id="173" name="未知的使用者111" initials="未" lastIdx="1" clrIdx="0"/>
  <p:cmAuthor id="174" name="未知的使用者50" initials="未" lastIdx="1" clrIdx="0"/>
  <p:cmAuthor id="175" name="未知的使用者11" initials="未" lastIdx="1" clrIdx="0"/>
  <p:cmAuthor id="176" name="未知用户47" initials="未" lastIdx="6" clrIdx="0"/>
  <p:cmAuthor id="177" name="小延魔法师" initials="小" lastIdx="1126286" clrIdx="0"/>
  <p:cmAuthor id="178" name="未知用户106" initials="未" lastIdx="1" clrIdx="0"/>
  <p:cmAuthor id="179" name="徐 正国" initials="徐" lastIdx="1" clrIdx="45"/>
  <p:cmAuthor id="180" name="未知用户116" initials="未" lastIdx="1" clrIdx="1"/>
  <p:cmAuthor id="181" name="未知的使用者150" initials="未" lastIdx="1" clrIdx="0"/>
  <p:cmAuthor id="182" name="未知的使用者69" initials="未" lastIdx="1" clrIdx="1"/>
  <p:cmAuthor id="183" name="未知的使用者112" initials="未" lastIdx="1" clrIdx="1"/>
  <p:cmAuthor id="184" name="Kevin Hu" initials="K" lastIdx="1" clrIdx="0"/>
  <p:cmAuthor id="185" name="未知的使用者38" initials="未" lastIdx="1" clrIdx="0"/>
  <p:cmAuthor id="186" name="唐可欣" initials="唐" lastIdx="1" clrIdx="0"/>
  <p:cmAuthor id="187" name="未知的使用者8" initials="未" lastIdx="1" clrIdx="0"/>
  <p:cmAuthor id="188" name="不明使用者56" initials="不" lastIdx="1" clrIdx="0"/>
  <p:cmAuthor id="189" name="P00035_jeremy" initials="P" lastIdx="1" clrIdx="0"/>
  <p:cmAuthor id="190" name="Unknown User7" initials="U" lastIdx="1" clrIdx="0"/>
  <p:cmAuthor id="191" name="muzi wei" initials="m" lastIdx="1" clrIdx="0"/>
  <p:cmAuthor id="193" name="未知的使用者41" initials="未" lastIdx="1" clrIdx="0"/>
  <p:cmAuthor id="194" name="未知的使用者13" initials="未" lastIdx="1" clrIdx="0"/>
  <p:cmAuthor id="195" name="djj" initials="d" lastIdx="2" clrIdx="0"/>
  <p:cmAuthor id="196" name="未知用户117" initials="未" lastIdx="1" clrIdx="2"/>
  <p:cmAuthor id="197" name="未知用户13" initials="未" lastIdx="1" clrIdx="0"/>
  <p:cmAuthor id="198" name="不明使用者21" initials="不" lastIdx="1" clrIdx="0"/>
  <p:cmAuthor id="199" name="YUMINGNJ" initials="Y" lastIdx="3" clrIdx="0"/>
  <p:cmAuthor id="417904455" name="山兔协会会长" initials="山" lastIdx="1" clrIdx="76"/>
  <p:cmAuthor id="200" name="未知的使用者52" initials="未" lastIdx="1" clrIdx="1"/>
  <p:cmAuthor id="201" name="未知用户109" initials="未" lastIdx="1" clrIdx="1"/>
  <p:cmAuthor id="210492769" name="亚东 张" initials="亚张" lastIdx="1" clrIdx="93"/>
  <p:cmAuthor id="210492770" name="DY" initials="D" lastIdx="2" clrIdx="75"/>
  <p:cmAuthor id="202" name="Unknown User117" initials="U" lastIdx="10" clrIdx="0"/>
  <p:cmAuthor id="210492771" name="陈亮" initials="A" lastIdx="1" clrIdx="76"/>
  <p:cmAuthor id="203" name="thomas" initials="t" lastIdx="1" clrIdx="49"/>
  <p:cmAuthor id="210492772" name="罗海宁" initials="C" lastIdx="1" clrIdx="104"/>
  <p:cmAuthor id="204" name="未知的使用者3" initials="未" lastIdx="7" clrIdx="1"/>
  <p:cmAuthor id="210492773" name="DWZX-USER08" initials="D" lastIdx="1" clrIdx="210492772"/>
  <p:cmAuthor id="205" name="未知用户14" initials="未" lastIdx="1" clrIdx="0"/>
  <p:cmAuthor id="210492774" name="pzw" initials="p" lastIdx="1" clrIdx="210492773"/>
  <p:cmAuthor id="206" name="Unknown User65" initials="U" lastIdx="1" clrIdx="0"/>
  <p:cmAuthor id="210492775" name="吴颜雄" initials="qhyt" lastIdx="1" clrIdx="210492774"/>
  <p:cmAuthor id="207" name="未知用户98" initials="未" lastIdx="1" clrIdx="2"/>
  <p:cmAuthor id="208" name="未知用户83" initials="未" lastIdx="1" clrIdx="1"/>
  <p:cmAuthor id="209" name="未知用户61" initials="未" lastIdx="8" clrIdx="0"/>
  <p:cmAuthor id="210" name="張秀娟" initials="張" lastIdx="1" clrIdx="2"/>
  <p:cmAuthor id="211" name="Jason Wang" initials="J" lastIdx="1" clrIdx="0"/>
  <p:cmAuthor id="212" name="不明使用者18" initials="不" lastIdx="0" clrIdx="1"/>
  <p:cmAuthor id="213" name="未知用户28" initials="未" lastIdx="5" clrIdx="1"/>
  <p:cmAuthor id="214" name="未知的使用者72" initials="未" lastIdx="1" clrIdx="0"/>
  <p:cmAuthor id="215" name="未知的使用者48" initials="未" lastIdx="1" clrIdx="0"/>
  <p:cmAuthor id="216" name="未知的使用者104" initials="未" lastIdx="1" clrIdx="0"/>
  <p:cmAuthor id="217" name="未知用户60" initials="未" lastIdx="1" clrIdx="0"/>
  <p:cmAuthor id="218" name="未知的使用者39" initials="未" lastIdx="10" clrIdx="0"/>
  <p:cmAuthor id="219" name="Shawna Strickland" initials="S" lastIdx="2" clrIdx="0"/>
  <p:cmAuthor id="220" name="未知的使用者36" initials="未" lastIdx="3" clrIdx="1"/>
  <p:cmAuthor id="221" name="Daniel Wuu" initials="D" lastIdx="1" clrIdx="0"/>
  <p:cmAuthor id="222" name="未知用户56" initials="未" lastIdx="1" clrIdx="0"/>
  <p:cmAuthor id="223" name="未知的使用者14" initials="未" lastIdx="2" clrIdx="0"/>
  <p:cmAuthor id="224" name="仇怿俊" initials="仇" lastIdx="0" clrIdx="0"/>
  <p:cmAuthor id="225" name="mei shuo" initials="m" lastIdx="1" clrIdx="24"/>
  <p:cmAuthor id="226" name="dengwanting" initials="d" lastIdx="1" clrIdx="50"/>
  <p:cmAuthor id="227" name="Ashley Eberenz" initials="A" lastIdx="7" clrIdx="1"/>
  <p:cmAuthor id="228" name="不明使用者19" initials="不" lastIdx="1" clrIdx="0"/>
  <p:cmAuthor id="229" name="qiantong" initials="q" lastIdx="3" clrIdx="1"/>
  <p:cmAuthor id="230" name="未知的使用者74" initials="未" lastIdx="1" clrIdx="0"/>
  <p:cmAuthor id="231" name="未知的使用者23" initials="未" lastIdx="1" clrIdx="0"/>
  <p:cmAuthor id="232" name="未知的使用者1" initials="未" lastIdx="8" clrIdx="0"/>
  <p:cmAuthor id="233" name="116304" initials="1" lastIdx="1" clrIdx="1"/>
  <p:cmAuthor id="234" name="未知用户31" initials="未" lastIdx="1" clrIdx="1"/>
  <p:cmAuthor id="235" name="R affer" initials="R" lastIdx="1" clrIdx="0"/>
  <p:cmAuthor id="236" name="qihua-DCMS" initials="q" lastIdx="0" clrIdx="0"/>
  <p:cmAuthor id="237" name="未知用户55" initials="未" lastIdx="1" clrIdx="0"/>
  <p:cmAuthor id="238" name="未知的使用者95" initials="未" lastIdx="1" clrIdx="0"/>
  <p:cmAuthor id="239" name="未知的使用者32" initials="未" lastIdx="1" clrIdx="0"/>
  <p:cmAuthor id="240" name="未知的使用者49" initials="未" lastIdx="1" clrIdx="0"/>
  <p:cmAuthor id="241" name="Unknown User26" initials="U" lastIdx="1" clrIdx="1"/>
  <p:cmAuthor id="242" name="yuexuejun" initials="y" lastIdx="3" clrIdx="0"/>
  <p:cmAuthor id="243" name="未知的使用者71" initials="未" lastIdx="1" clrIdx="1"/>
  <p:cmAuthor id="244" name="未知的使用者105" initials="未" lastIdx="1" clrIdx="0"/>
  <p:cmAuthor id="245" name="Unknown User70" initials="U" lastIdx="1" clrIdx="0"/>
  <p:cmAuthor id="246" name="clinchen" initials="c" lastIdx="0" clrIdx="1"/>
  <p:cmAuthor id="247" name="未知用户23" initials="未" lastIdx="1" clrIdx="0"/>
  <p:cmAuthor id="248" name="hanjuncompany" initials="h" lastIdx="1" clrIdx="0"/>
  <p:cmAuthor id="249" name="kathy chen" initials="k" lastIdx="3" clrIdx="0"/>
  <p:cmAuthor id="251" name="未知的使用者63" initials="未" lastIdx="1" clrIdx="0"/>
  <p:cmAuthor id="252" name="徐琳00159163" initials="徐" lastIdx="1" clrIdx="37"/>
  <p:cmAuthor id="253" name="未知的使用者64" initials="未" lastIdx="3" clrIdx="1"/>
  <p:cmAuthor id="254" name="未知的使用者47" initials="未" lastIdx="1" clrIdx="0"/>
  <p:cmAuthor id="255" name="未知的使用者60" initials="未" lastIdx="8" clrIdx="0"/>
  <p:cmAuthor id="256" name="未知的使用者59" initials="未" lastIdx="1" clrIdx="0"/>
  <p:cmAuthor id="257" name="未知的使用者54" initials="未" lastIdx="1" clrIdx="0"/>
  <p:cmAuthor id="258" name="未知的使用者66" initials="未" lastIdx="8" clrIdx="0"/>
  <p:cmAuthor id="259" name="未知的使用者65" initials="未" lastIdx="1" clrIdx="0"/>
  <p:cmAuthor id="260" name="未知的使用者106" initials="未" lastIdx="3" clrIdx="1"/>
  <p:cmAuthor id="261" name="未知的使用者107" initials="未" lastIdx="1" clrIdx="1"/>
  <p:cmAuthor id="262" name="未知的使用者108" initials="未" lastIdx="1" clrIdx="0"/>
  <p:cmAuthor id="263" name="未知的使用者86" initials="未" lastIdx="1" clrIdx="0"/>
  <p:cmAuthor id="264" name="未知的使用者116" initials="未" lastIdx="1" clrIdx="1"/>
  <p:cmAuthor id="265" name="未知的使用者44" initials="未" lastIdx="1" clrIdx="0"/>
  <p:cmAuthor id="266" name="未知的使用者37" initials="未" lastIdx="1" clrIdx="0"/>
  <p:cmAuthor id="267" name="未知的使用者126" initials="未" lastIdx="1" clrIdx="0"/>
  <p:cmAuthor id="268" name="未知的使用者127" initials="未" lastIdx="3" clrIdx="1"/>
  <p:cmAuthor id="269" name="未知的使用者128" initials="未" lastIdx="1" clrIdx="1"/>
  <p:cmAuthor id="270" name="未知的使用者124" initials="未" lastIdx="1" clrIdx="0"/>
  <p:cmAuthor id="271" name="未知的使用者125" initials="未" lastIdx="1" clrIdx="0"/>
  <p:cmAuthor id="272" name="Sara Chen" initials="S" lastIdx="1" clrIdx="0"/>
  <p:cmAuthor id="273" name="huang gerrard" initials="h" lastIdx="1" clrIdx="0"/>
  <p:cmAuthor id="274" name="未知用户170" initials="未" lastIdx="1" clrIdx="0"/>
  <p:cmAuthor id="275" name="未知用户171" initials="未" lastIdx="5" clrIdx="1"/>
  <p:cmAuthor id="276" name="未知用户172" initials="未" lastIdx="1" clrIdx="1"/>
  <p:cmAuthor id="277" name="未知用户173" initials="未" lastIdx="1" clrIdx="0"/>
  <p:cmAuthor id="278" name="未知用户149" initials="未" lastIdx="1" clrIdx="0"/>
  <p:cmAuthor id="279" name="未知用户150" initials="未" lastIdx="1" clrIdx="0"/>
  <p:cmAuthor id="280" name="未知用户151" initials="未" lastIdx="2" clrIdx="0"/>
  <p:cmAuthor id="281" name="未知用户152" initials="未" lastIdx="8" clrIdx="0"/>
  <p:cmAuthor id="282" name="未知用户153" initials="未" lastIdx="8" clrIdx="0"/>
  <p:cmAuthor id="283" name="未知用户154" initials="未" lastIdx="1" clrIdx="0"/>
  <p:cmAuthor id="284" name="未知用户155" initials="未" lastIdx="1" clrIdx="0"/>
  <p:cmAuthor id="285" name="未知用户41" initials="未" lastIdx="8" clrIdx="0"/>
  <p:cmAuthor id="286" name="未知用户44" initials="未" lastIdx="1" clrIdx="0"/>
  <p:cmAuthor id="287" name="未知用户45" initials="未" lastIdx="1" clrIdx="0"/>
  <p:cmAuthor id="288" name="未知用户156" initials="未" lastIdx="10" clrIdx="0"/>
  <p:cmAuthor id="289" name="未知用户64" initials="未" lastIdx="1" clrIdx="0"/>
  <p:cmAuthor id="290" name="未知用户65" initials="未" lastIdx="1" clrIdx="0"/>
  <p:cmAuthor id="291" name="未知用户68" initials="未" lastIdx="1" clrIdx="0"/>
  <p:cmAuthor id="292" name="未知用户69" initials="未" lastIdx="2" clrIdx="0"/>
  <p:cmAuthor id="293" name="未知用户70" initials="未" lastIdx="1" clrIdx="1"/>
  <p:cmAuthor id="294" name="未知用户71" initials="未" lastIdx="1" clrIdx="0"/>
  <p:cmAuthor id="295" name="未知用户72" initials="未" lastIdx="1" clrIdx="0"/>
  <p:cmAuthor id="296" name="未知用户73" initials="未" lastIdx="2" clrIdx="0"/>
  <p:cmAuthor id="297" name="未知用户49" initials="未" lastIdx="1" clrIdx="0"/>
  <p:cmAuthor id="298" name="未知用户50" initials="未" lastIdx="1" clrIdx="0"/>
  <p:cmAuthor id="299" name="未知用户52" initials="未" lastIdx="1" clrIdx="0"/>
  <p:cmAuthor id="300" name="MA15" initials="M" lastIdx="1" clrIdx="0"/>
  <p:cmAuthor id="301" name="未知用户53" initials="未" lastIdx="10" clrIdx="0"/>
  <p:cmAuthor id="302" name="未知用户96" initials="未" lastIdx="1" clrIdx="0"/>
  <p:cmAuthor id="303" name="未知用户48" initials="未" lastIdx="1" clrIdx="0"/>
  <p:cmAuthor id="304" name="未知用户97" initials="未" lastIdx="2" clrIdx="0"/>
  <p:cmAuthor id="305" name="未知用户40" initials="未" lastIdx="5" clrIdx="1"/>
  <p:cmAuthor id="306" name="未知用户43" initials="未" lastIdx="1" clrIdx="0"/>
  <p:cmAuthor id="307" name="未知用户100" initials="未" lastIdx="1" clrIdx="0"/>
  <p:cmAuthor id="308" name="未知用户101" initials="未" lastIdx="1" clrIdx="0"/>
  <p:cmAuthor id="309" name="韩雨" initials="韩" lastIdx="0" clrIdx="0"/>
  <p:cmAuthor id="310" name="未知用户26" initials="未" lastIdx="1" clrIdx="0"/>
  <p:cmAuthor id="311" name="未知用户29" initials="未" lastIdx="1" clrIdx="0"/>
  <p:cmAuthor id="312" name="未知用户32" initials="未" lastIdx="1" clrIdx="0"/>
  <p:cmAuthor id="313" name="未知用户33" initials="未" lastIdx="1" clrIdx="0"/>
  <p:cmAuthor id="315" name="未知的使用者109" initials="未" lastIdx="5" clrIdx="1"/>
  <p:cmAuthor id="316" name="未知的使用者122" initials="未" lastIdx="1" clrIdx="0"/>
  <p:cmAuthor id="317" name="未知的使用者123" initials="未" lastIdx="8" clrIdx="0"/>
  <p:cmAuthor id="318" name="AutoBVT" initials="A" lastIdx="1" clrIdx="0"/>
  <p:cmAuthor id="287643681" name="殷格非" initials="殷" lastIdx="2" clrIdx="0"/>
  <p:cmAuthor id="287643682" name="z r" initials="zr" lastIdx="5" clrIdx="12"/>
  <p:cmAuthor id="130" name="Think pad" initials="T" lastIdx="0" clrIdx="129"/>
  <p:cmAuthor id="192" name="ss" initials="" lastIdx="0" clrIdx="191"/>
  <p:cmAuthor id="341" name="长江 吴" initials="长" lastIdx="0" clrIdx="340"/>
  <p:cmAuthor id="123" name="LiuHui" initials="L" lastIdx="0" clrIdx="122"/>
  <p:cmAuthor id="70" name="chuzixing@outlook.com" initials="" lastIdx="0" clrIdx="69"/>
  <p:cmAuthor id="439" name="刘泽彬 刘" initials="刘泽彬" lastIdx="0" clrIdx="438"/>
  <p:cmAuthor id="443" name="kl" initials="k" lastIdx="0" clrIdx="442"/>
  <p:cmAuthor id="444" name="zzl zzl" initials="z" lastIdx="0" clrIdx="443"/>
  <p:cmAuthor id="451" name="zmh" initials="z" lastIdx="0" clrIdx="450"/>
  <p:cmAuthor id="452" name="fgh" initials="f" lastIdx="0" clrIdx="451"/>
  <p:cmAuthor id="418" name="happy" initials="h" lastIdx="0" clrIdx="417"/>
  <p:cmAuthor id="419" name="w fr" initials="" lastIdx="0" clrIdx="418"/>
  <p:cmAuthor id="424" name="xiaoh" initials="x" lastIdx="0" clrIdx="423"/>
  <p:cmAuthor id="431" name="-32768" initials="#" lastIdx="0" clrIdx="430"/>
  <p:cmAuthor id="92" name="YZP" initials="Y" lastIdx="0" clrIdx="91"/>
  <p:cmAuthor id="96" name="shijianqiang" initials="s" lastIdx="0" clrIdx="95"/>
  <p:cmAuthor id="349" name="yjs2017" initials="y" lastIdx="0" clrIdx="348"/>
  <p:cmAuthor id="350" name="李积永" initials="李" lastIdx="0" clrIdx="349"/>
  <p:cmAuthor id="351" name="a" initials="a" lastIdx="0" clrIdx="350"/>
  <p:cmAuthor id="352" name="英东项目部" initials="英" lastIdx="0" clrIdx="351"/>
  <p:cmAuthor id="353" name="石油勘探" initials="石油勘探" lastIdx="0" clrIdx="352"/>
  <p:cmAuthor id="354" name="李哲翔" initials="李" lastIdx="0" clrIdx="353"/>
  <p:cmAuthor id="355" name="BYD" initials="" lastIdx="0" clrIdx="354"/>
  <p:cmAuthor id="356" name="huan" initials="h" lastIdx="0" clrIdx="355"/>
  <p:cmAuthor id="357" name="DT" initials="D" lastIdx="0" clrIdx="356"/>
  <p:cmAuthor id="358" name="Jorgensen" initials="J" lastIdx="0" clrIdx="357"/>
  <p:cmAuthor id="359" name="CNPC" initials="C" lastIdx="0" clrIdx="358"/>
  <p:cmAuthor id="360" name="K" initials="K" lastIdx="0" clrIdx="359"/>
  <p:cmAuthor id="361" name="shiyi li" initials="sl" lastIdx="0" clrIdx="360"/>
  <p:cmAuthor id="362" name="Admin" initials="A" lastIdx="0" clrIdx="361"/>
  <p:cmAuthor id="363" name="SkyUser" initials="S" lastIdx="0" clrIdx="362"/>
  <p:cmAuthor id="364" name="AbuSina" initials="A" lastIdx="0" clrIdx="363"/>
  <p:cmAuthor id="365" name="胡爱平" initials="胡爱平" lastIdx="0" clrIdx="364"/>
  <p:cmAuthor id="366" name="xuchenjie" initials="x" lastIdx="0" clrIdx="365"/>
  <p:cmAuthor id="367" name="Kunyu Wu" initials="KW" lastIdx="0" clrIdx="366"/>
  <p:cmAuthor id="368" name="HP" initials="H" lastIdx="0" clrIdx="367"/>
  <p:cmAuthor id="369" name="长庆 林" initials="长庆" lastIdx="0" clrIdx="368"/>
  <p:cmAuthor id="370" name="Jun Li" initials="J" lastIdx="0" clrIdx="369"/>
  <p:cmAuthor id="371" name="刘振权" initials="刘" lastIdx="0" clrIdx="370"/>
  <p:cmAuthor id="372" name="邵克拉" initials="邵" lastIdx="0" clrIdx="371"/>
  <p:cmAuthor id="373" name="xb21cn" initials="x" lastIdx="0" clrIdx="372"/>
  <p:cmAuthor id="374" name="严兰兰" initials="严" lastIdx="0" clrIdx="373"/>
  <p:cmAuthor id="375" name="LCLCOM" initials="L" lastIdx="0" clrIdx="374"/>
  <p:cmAuthor id="376" name="钟 连彬" initials="钟" lastIdx="0" clrIdx="375"/>
  <p:cmAuthor id="377" name="掮客" initials="掮" lastIdx="0" clrIdx="376"/>
  <p:cmAuthor id="378" name="LZD" initials="L" lastIdx="0" clrIdx="377"/>
  <p:cmAuthor id="379" name="USER-" initials="U" lastIdx="0" clrIdx="378"/>
  <p:cmAuthor id="380" name="吴晓明" initials="吴" lastIdx="0" clrIdx="379"/>
  <p:cmAuthor id="381" name="舟 方" initials="舟" lastIdx="0" clrIdx="380"/>
  <p:cmAuthor id="382" name="未知用户6" initials="未" lastIdx="0" clrIdx="381"/>
  <p:cmAuthor id="383" name="勘探规划" initials="勘" lastIdx="0" clrIdx="382"/>
  <p:cmAuthor id="384" name="dreamsummit" initials="d" lastIdx="0" clrIdx="383"/>
  <p:cmAuthor id="385" name="刘熹_E7Jj2QVv" initials="刘" lastIdx="0" clrIdx="384"/>
  <p:cmAuthor id="386" name="Lenovo" initials="L" lastIdx="0" clrIdx="385"/>
  <p:cmAuthor id="387" name="王义昆" initials="王" lastIdx="0" clrIdx="386"/>
  <p:cmAuthor id="388" name="方陈宏" initials="方" lastIdx="0" clrIdx="387"/>
  <p:cmAuthor id="389" name="QHYT-admin" initials="Q" lastIdx="0" clrIdx="388"/>
  <p:cmAuthor id="390" name="28189" initials="2" lastIdx="0" clrIdx="389"/>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p:restoredTop sz="94660"/>
  </p:normalViewPr>
  <p:slideViewPr>
    <p:cSldViewPr snapToGrid="0" showGuides="1">
      <p:cViewPr varScale="1">
        <p:scale>
          <a:sx n="87" d="100"/>
          <a:sy n="87" d="100"/>
        </p:scale>
        <p:origin x="30" y="45"/>
      </p:cViewPr>
      <p:guideLst>
        <p:guide orient="horz" pos="2215"/>
        <p:guide pos="2880"/>
      </p:guideLst>
    </p:cSldViewPr>
  </p:slideViewPr>
  <p:notesTextViewPr>
    <p:cViewPr>
      <p:scale>
        <a:sx n="1" d="1"/>
        <a:sy n="1" d="1"/>
      </p:scale>
      <p:origin x="0" y="0"/>
    </p:cViewPr>
  </p:notesTextViewPr>
  <p:sorterViewPr>
    <p:cViewPr>
      <p:scale>
        <a:sx n="100" d="100"/>
        <a:sy n="100" d="100"/>
      </p:scale>
      <p:origin x="0" y="0"/>
    </p:cViewPr>
  </p:sorterViewPr>
  <p:gridSpacing cx="72006" cy="72006"/>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4" Type="http://schemas.openxmlformats.org/officeDocument/2006/relationships/commentAuthors" Target="commentAuthors.xml"/><Relationship Id="rId83" Type="http://schemas.openxmlformats.org/officeDocument/2006/relationships/tableStyles" Target="tableStyles.xml"/><Relationship Id="rId82" Type="http://schemas.openxmlformats.org/officeDocument/2006/relationships/viewProps" Target="viewProps.xml"/><Relationship Id="rId81" Type="http://schemas.openxmlformats.org/officeDocument/2006/relationships/presProps" Target="presProps.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6FA684B-2A31-4564-B005-2397C7BBD9AD}" type="doc">
      <dgm:prSet loTypeId="urn:microsoft.com/office/officeart/2005/8/layout/default#1" loCatId="list" qsTypeId="urn:microsoft.com/office/officeart/2005/8/quickstyle/simple1#1" qsCatId="simple" csTypeId="urn:microsoft.com/office/officeart/2005/8/colors/accent1_2#1" csCatId="accent1" phldr="1"/>
      <dgm:spPr/>
      <dgm:t>
        <a:bodyPr/>
        <a:lstStyle/>
        <a:p>
          <a:endParaRPr lang="zh-CN" altLang="en-US"/>
        </a:p>
      </dgm:t>
    </dgm:pt>
    <dgm:pt modelId="{C1243CA0-673B-4213-9C87-B5426F89EBF7}">
      <dgm:prSet phldrT="[文本]" phldr="0" custT="1"/>
      <dgm:spPr>
        <a:noFill/>
      </dgm:spPr>
      <dgm:t>
        <a:bodyPr vert="horz" wrap="square">
          <a:scene3d>
            <a:camera prst="orthographicFront"/>
            <a:lightRig rig="flat" dir="tl">
              <a:rot lat="0" lon="0" rev="6600000"/>
            </a:lightRig>
          </a:scene3d>
          <a:sp3d extrusionH="25400" contourW="8890">
            <a:bevelT w="38100" h="31750"/>
            <a:contourClr>
              <a:schemeClr val="accent2">
                <a:shade val="75000"/>
              </a:schemeClr>
            </a:contourClr>
          </a:sp3d>
        </a:bodyPr>
        <a:lstStyle/>
        <a:p>
          <a:pPr>
            <a:lnSpc>
              <a:spcPct val="100000"/>
            </a:lnSpc>
            <a:spcBef>
              <a:spcPct val="0"/>
            </a:spcBef>
            <a:spcAft>
              <a:spcPct val="35000"/>
            </a:spcAft>
          </a:pPr>
          <a:r>
            <a:rPr lang="zh-CN" altLang="en-US" sz="4000" b="1" cap="none" spc="0" dirty="0">
              <a:ln w="11430"/>
              <a:solidFill>
                <a:schemeClr val="tx1"/>
              </a:solidFill>
              <a:effectLst>
                <a:outerShdw blurRad="50800" dist="39000" dir="5460000" algn="tl">
                  <a:srgbClr val="000000">
                    <a:alpha val="38000"/>
                  </a:srgbClr>
                </a:outerShdw>
              </a:effectLst>
            </a:rPr>
            <a:t>不足之处还请批评指正</a:t>
          </a:r>
        </a:p>
        <a:p>
          <a:pPr>
            <a:lnSpc>
              <a:spcPct val="100000"/>
            </a:lnSpc>
            <a:spcBef>
              <a:spcPct val="0"/>
            </a:spcBef>
            <a:spcAft>
              <a:spcPct val="35000"/>
            </a:spcAft>
          </a:pPr>
          <a:r>
            <a:rPr lang="zh-CN" altLang="en-US" sz="4000" b="1" cap="none" spc="0" dirty="0">
              <a:ln w="11430"/>
              <a:solidFill>
                <a:schemeClr val="tx1"/>
              </a:solidFill>
              <a:effectLst>
                <a:outerShdw blurRad="50800" dist="39000" dir="5460000" algn="tl">
                  <a:srgbClr val="000000">
                    <a:alpha val="38000"/>
                  </a:srgbClr>
                </a:outerShdw>
              </a:effectLst>
            </a:rPr>
            <a:t>谢谢大家！</a:t>
          </a:r>
        </a:p>
      </dgm:t>
    </dgm:pt>
    <dgm:pt modelId="{843DAAE8-A7C8-456C-A2F9-B7FB3393D7B5}" cxnId="{5A35DAB2-492B-4D47-A196-8D643500229E}" type="parTrans">
      <dgm:prSet/>
      <dgm:spPr/>
      <dgm:t>
        <a:bodyPr/>
        <a:lstStyle/>
        <a:p>
          <a:endParaRPr lang="zh-CN" altLang="en-US" sz="9600">
            <a:solidFill>
              <a:schemeClr val="tx1"/>
            </a:solidFill>
          </a:endParaRPr>
        </a:p>
      </dgm:t>
    </dgm:pt>
    <dgm:pt modelId="{AE9D517C-7A87-4277-B46E-D595DD148844}" cxnId="{5A35DAB2-492B-4D47-A196-8D643500229E}" type="sibTrans">
      <dgm:prSet/>
      <dgm:spPr/>
      <dgm:t>
        <a:bodyPr/>
        <a:lstStyle/>
        <a:p>
          <a:endParaRPr lang="zh-CN" altLang="en-US" sz="9600">
            <a:solidFill>
              <a:schemeClr val="tx1"/>
            </a:solidFill>
          </a:endParaRPr>
        </a:p>
      </dgm:t>
    </dgm:pt>
    <dgm:pt modelId="{0904DA02-A4B6-4757-AC5B-558E47051FD8}" type="pres">
      <dgm:prSet presAssocID="{B6FA684B-2A31-4564-B005-2397C7BBD9AD}" presName="diagram" presStyleCnt="0">
        <dgm:presLayoutVars>
          <dgm:dir/>
          <dgm:resizeHandles val="exact"/>
        </dgm:presLayoutVars>
      </dgm:prSet>
      <dgm:spPr/>
    </dgm:pt>
    <dgm:pt modelId="{02B68524-ADFC-48F0-ADAF-2F68DAB0A394}" type="pres">
      <dgm:prSet presAssocID="{C1243CA0-673B-4213-9C87-B5426F89EBF7}" presName="node" presStyleLbl="node1" presStyleIdx="0" presStyleCnt="1">
        <dgm:presLayoutVars>
          <dgm:bulletEnabled val="1"/>
        </dgm:presLayoutVars>
      </dgm:prSet>
      <dgm:spPr/>
    </dgm:pt>
  </dgm:ptLst>
  <dgm:cxnLst>
    <dgm:cxn modelId="{22E10763-FD6F-46A2-A401-8D92837E5589}" type="presOf" srcId="{B6FA684B-2A31-4564-B005-2397C7BBD9AD}" destId="{0904DA02-A4B6-4757-AC5B-558E47051FD8}" srcOrd="0" destOrd="0" presId="urn:microsoft.com/office/officeart/2005/8/layout/default#1"/>
    <dgm:cxn modelId="{5A35DAB2-492B-4D47-A196-8D643500229E}" srcId="{B6FA684B-2A31-4564-B005-2397C7BBD9AD}" destId="{C1243CA0-673B-4213-9C87-B5426F89EBF7}" srcOrd="0" destOrd="0" parTransId="{843DAAE8-A7C8-456C-A2F9-B7FB3393D7B5}" sibTransId="{AE9D517C-7A87-4277-B46E-D595DD148844}"/>
    <dgm:cxn modelId="{686FA0DB-54A1-44C9-B0C5-63964FA8C47B}" type="presOf" srcId="{C1243CA0-673B-4213-9C87-B5426F89EBF7}" destId="{02B68524-ADFC-48F0-ADAF-2F68DAB0A394}" srcOrd="0" destOrd="0" presId="urn:microsoft.com/office/officeart/2005/8/layout/default#1"/>
    <dgm:cxn modelId="{D42E3842-3C3D-4790-B4B3-832C9CE776DF}" type="presParOf" srcId="{0904DA02-A4B6-4757-AC5B-558E47051FD8}" destId="{02B68524-ADFC-48F0-ADAF-2F68DAB0A394}" srcOrd="0" destOrd="0" presId="urn:microsoft.com/office/officeart/2005/8/layout/defaul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826533" cy="4389454"/>
        <a:chOff x="0" y="0"/>
        <a:chExt cx="8826533" cy="4389454"/>
      </a:xfrm>
    </dsp:grpSpPr>
    <dsp:sp modelId="{02B68524-ADFC-48F0-ADAF-2F68DAB0A394}">
      <dsp:nvSpPr>
        <dsp:cNvPr id="3" name="矩形 2"/>
        <dsp:cNvSpPr/>
      </dsp:nvSpPr>
      <dsp:spPr bwMode="white">
        <a:xfrm>
          <a:off x="756375" y="-54"/>
          <a:ext cx="7315937" cy="4389562"/>
        </a:xfrm>
        <a:prstGeom prst="rect">
          <a:avLst/>
        </a:prstGeom>
        <a:noFill/>
      </dsp:spPr>
      <dsp:style>
        <a:lnRef idx="2">
          <a:schemeClr val="lt1"/>
        </a:lnRef>
        <a:fillRef idx="1">
          <a:schemeClr val="accent1"/>
        </a:fillRef>
        <a:effectRef idx="0">
          <a:scrgbClr r="0" g="0" b="0"/>
        </a:effectRef>
        <a:fontRef idx="minor">
          <a:schemeClr val="lt1"/>
        </a:fontRef>
      </dsp:style>
      <dsp:txBody>
        <a:bodyPr vert="horz" wrap="square" lIns="152400" tIns="152400" rIns="152400" bIns="152400" anchor="ctr">
          <a:scene3d>
            <a:camera prst="orthographicFront"/>
            <a:lightRig rig="flat" dir="tl">
              <a:rot lat="0" lon="0" rev="6600000"/>
            </a:lightRig>
          </a:scene3d>
          <a:sp3d extrusionH="25400" contourW="8890">
            <a:bevelT w="38100" h="31750"/>
            <a:contourClr>
              <a:schemeClr val="accent2">
                <a:shade val="75000"/>
              </a:schemeClr>
            </a:contourClr>
          </a:sp3d>
        </a:bodyP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4000" b="1" cap="none" spc="0" dirty="0">
              <a:ln w="11430"/>
              <a:solidFill>
                <a:schemeClr val="tx1"/>
              </a:solidFill>
              <a:effectLst>
                <a:outerShdw blurRad="50800" dist="39000" dir="5460000" algn="tl">
                  <a:srgbClr val="000000">
                    <a:alpha val="38000"/>
                  </a:srgbClr>
                </a:outerShdw>
              </a:effectLst>
            </a:rPr>
            <a:t>不足之处还请批评指正</a:t>
          </a:r>
          <a:endParaRPr lang="zh-CN" altLang="en-US" sz="4000" b="1" cap="none" spc="0" dirty="0">
            <a:ln w="11430"/>
            <a:solidFill>
              <a:schemeClr val="tx1"/>
            </a:solidFill>
            <a:effectLst>
              <a:outerShdw blurRad="50800" dist="39000" dir="5460000" algn="tl">
                <a:srgbClr val="000000">
                  <a:alpha val="38000"/>
                </a:srgbClr>
              </a:outerShdw>
            </a:effectLst>
          </a:endParaRPr>
        </a:p>
        <a:p>
          <a:pPr lvl="0">
            <a:lnSpc>
              <a:spcPct val="100000"/>
            </a:lnSpc>
            <a:spcBef>
              <a:spcPct val="0"/>
            </a:spcBef>
            <a:spcAft>
              <a:spcPct val="35000"/>
            </a:spcAft>
          </a:pPr>
          <a:r>
            <a:rPr lang="zh-CN" altLang="en-US" sz="4000" b="1" cap="none" spc="0" dirty="0">
              <a:ln w="11430"/>
              <a:solidFill>
                <a:schemeClr val="tx1"/>
              </a:solidFill>
              <a:effectLst>
                <a:outerShdw blurRad="50800" dist="39000" dir="5460000" algn="tl">
                  <a:srgbClr val="000000">
                    <a:alpha val="38000"/>
                  </a:srgbClr>
                </a:outerShdw>
              </a:effectLst>
            </a:rPr>
            <a:t>谢谢大家！</a:t>
          </a:r>
        </a:p>
      </dsp:txBody>
      <dsp:txXfrm>
        <a:off x="756375" y="-54"/>
        <a:ext cx="7315937" cy="4389562"/>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defRPr sz="1200" noProof="1"/>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等线" panose="02010600030101010101" pitchFamily="2" charset="-122"/>
              <a:ea typeface="等线"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defRPr sz="1200" noProof="1">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15C4F368-AF43-47DD-B0CA-43E7FD6C2B01}" type="datetimeFigureOut">
              <a:rPr kumimoji="0" lang="zh-CN" altLang="en-US" sz="1200" b="0" i="0" u="none" strike="noStrike" kern="1200" cap="none" spc="0" normalizeH="0" baseline="0" noProof="1">
                <a:ln>
                  <a:noFill/>
                </a:ln>
                <a:solidFill>
                  <a:schemeClr val="tx1"/>
                </a:solidFill>
                <a:effectLst/>
                <a:uLnTx/>
                <a:uFillTx/>
                <a:latin typeface="+mn-lt"/>
                <a:ea typeface="+mn-ea"/>
                <a:cs typeface="+mn-cs"/>
              </a:rPr>
            </a:fld>
            <a:endParaRPr kumimoji="0" lang="zh-CN" altLang="en-US" sz="1200" b="0" i="0" u="none" strike="noStrike" kern="1200" cap="none" spc="0" normalizeH="0" baseline="0" noProof="1">
              <a:ln>
                <a:noFill/>
              </a:ln>
              <a:solidFill>
                <a:schemeClr val="tx1"/>
              </a:solidFill>
              <a:effectLst/>
              <a:uLnTx/>
              <a:uFillTx/>
              <a:latin typeface="+mn-lt"/>
              <a:ea typeface="+mn-ea"/>
              <a:cs typeface="+mn-cs"/>
            </a:endParaRPr>
          </a:p>
        </p:txBody>
      </p:sp>
      <p:sp>
        <p:nvSpPr>
          <p:cNvPr id="8196" name="幻灯片图像占位符 3"/>
          <p:cNvSpPr>
            <a:spLocks noGrp="1" noRot="1" noChangeAspect="1"/>
          </p:cNvSpPr>
          <p:nvPr>
            <p:ph type="sldImg"/>
          </p:nvPr>
        </p:nvSpPr>
        <p:spPr>
          <a:xfrm>
            <a:off x="685800" y="1143000"/>
            <a:ext cx="5486400" cy="3086100"/>
          </a:xfrm>
          <a:prstGeom prst="rect">
            <a:avLst/>
          </a:prstGeom>
          <a:noFill/>
          <a:ln w="12700" cap="flat" cmpd="sng">
            <a:solidFill>
              <a:srgbClr val="000000"/>
            </a:solidFill>
            <a:prstDash val="solid"/>
            <a:round/>
            <a:headEnd type="none" w="med" len="med"/>
            <a:tailEnd type="none" w="med" len="med"/>
          </a:ln>
        </p:spPr>
      </p:sp>
      <p:sp>
        <p:nvSpPr>
          <p:cNvPr id="10245"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fontAlgn="auto" hangingPunct="1">
              <a:defRPr sz="1200" noProof="1"/>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等线" panose="02010600030101010101" pitchFamily="2" charset="-122"/>
              <a:ea typeface="等线"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fontAlgn="auto" hangingPunct="1">
              <a:defRPr sz="1200" noProof="1">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F501D84F-B42C-4594-BE92-FD26BFD1BFB2}" type="slidenum">
              <a:rPr kumimoji="0" lang="zh-CN" altLang="en-US" sz="1200" b="0" i="0" u="none" strike="noStrike" kern="1200" cap="none" spc="0" normalizeH="0" baseline="0" noProof="1">
                <a:ln>
                  <a:noFill/>
                </a:ln>
                <a:solidFill>
                  <a:schemeClr val="tx1"/>
                </a:solidFill>
                <a:effectLst/>
                <a:uLnTx/>
                <a:uFillTx/>
                <a:latin typeface="+mn-lt"/>
                <a:ea typeface="+mn-ea"/>
                <a:cs typeface="+mn-cs"/>
              </a:rPr>
            </a:fld>
            <a:endParaRPr kumimoji="0" lang="zh-CN" altLang="en-US" sz="1200" b="0" i="0" u="none" strike="noStrike" kern="1200" cap="none" spc="0" normalizeH="0" baseline="0" noProof="1">
              <a:ln>
                <a:noFill/>
              </a:ln>
              <a:solidFill>
                <a:schemeClr val="tx1"/>
              </a:solidFill>
              <a:effectLst/>
              <a:uLnTx/>
              <a:uFillTx/>
              <a:latin typeface="等线" panose="02010600030101010101" pitchFamily="2" charset="-122"/>
              <a:ea typeface="等线"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p:sp>
      <p:sp>
        <p:nvSpPr>
          <p:cNvPr id="11267" name="备注占位符 2"/>
          <p:cNvSpPr>
            <a:spLocks noGrp="1"/>
          </p:cNvSpPr>
          <p:nvPr>
            <p:ph type="body" idx="1"/>
          </p:nvPr>
        </p:nvSpPr>
        <p:spPr/>
        <p:txBody>
          <a:bodyPr wrap="square" lIns="91440" tIns="45720" rIns="91440" bIns="45720" anchor="t" anchorCtr="0"/>
          <a:lstStyle/>
          <a:p>
            <a:pPr lvl="0"/>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a:ln>
            <a:miter lim="800000"/>
          </a:ln>
        </p:spPr>
      </p:sp>
      <p:sp>
        <p:nvSpPr>
          <p:cNvPr id="26627" name="备注占位符 2"/>
          <p:cNvSpPr>
            <a:spLocks noGrp="1"/>
          </p:cNvSpPr>
          <p:nvPr>
            <p:ph type="body"/>
          </p:nvPr>
        </p:nvSpPr>
        <p:spPr/>
        <p:txBody>
          <a:bodyPr wrap="square" lIns="91440" tIns="45720" rIns="91440" bIns="45720" anchor="t" anchorCtr="0"/>
          <a:lstStyle/>
          <a:p>
            <a:pPr lvl="0" eaLnBrk="1" hangingPunct="1"/>
            <a:endParaRPr lang="zh-CN" altLang="en-US" dirty="0"/>
          </a:p>
        </p:txBody>
      </p:sp>
      <p:sp>
        <p:nvSpPr>
          <p:cNvPr id="26628" name="灯片编号占位符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US" altLang="zh-CN" sz="1200" dirty="0">
                <a:solidFill>
                  <a:srgbClr val="000000"/>
                </a:solidFill>
                <a:latin typeface="Arial" panose="020B0604020202020204" pitchFamily="34" charset="0"/>
                <a:ea typeface="宋体" panose="02010600030101010101" pitchFamily="2" charset="-122"/>
              </a:rPr>
            </a:fld>
            <a:endParaRPr lang="en-US" altLang="zh-CN" sz="1200" dirty="0">
              <a:solidFill>
                <a:srgbClr val="000000"/>
              </a:solidFill>
              <a:latin typeface="Arial" panose="020B060402020202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a:ln>
            <a:miter lim="800000"/>
          </a:ln>
        </p:spPr>
      </p:sp>
      <p:sp>
        <p:nvSpPr>
          <p:cNvPr id="12291" name="备注占位符 2"/>
          <p:cNvSpPr>
            <a:spLocks noGrp="1"/>
          </p:cNvSpPr>
          <p:nvPr>
            <p:ph type="body"/>
          </p:nvPr>
        </p:nvSpPr>
        <p:spPr/>
        <p:txBody>
          <a:bodyPr wrap="square" lIns="91440" tIns="45720" rIns="91440" bIns="45720" anchor="t" anchorCtr="0"/>
          <a:lstStyle/>
          <a:p>
            <a:pPr lvl="0" eaLnBrk="1" hangingPunct="1"/>
            <a:endParaRPr lang="en-US" altLang="zh-CN" dirty="0"/>
          </a:p>
        </p:txBody>
      </p:sp>
      <p:sp>
        <p:nvSpPr>
          <p:cNvPr id="14339" name="灯片编号占位符 3"/>
          <p:cNvSpPr txBox="1">
            <a:spLocks noGrp="1" noChangeArrowheads="1"/>
          </p:cNvSpPr>
          <p:nvPr>
            <p:ph type="sldNum" sz="quarter"/>
          </p:nvPr>
        </p:nvSpPr>
        <p:spPr bwMode="auto">
          <a:xfrm>
            <a:off x="3849688" y="9428163"/>
            <a:ext cx="2946400" cy="4968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rtlCol="0" anchor="b" anchorCtr="0" compatLnSpc="1"/>
          <a:lstStyle/>
          <a:p>
            <a:pPr marL="0" marR="0" lvl="0" indent="0" algn="r" defTabSz="914400" rtl="0" eaLnBrk="1" fontAlgn="base" latinLnBrk="0" hangingPunct="1">
              <a:lnSpc>
                <a:spcPct val="100000"/>
              </a:lnSpc>
              <a:spcBef>
                <a:spcPct val="0"/>
              </a:spcBef>
              <a:spcAft>
                <a:spcPct val="0"/>
              </a:spcAft>
              <a:buClrTx/>
              <a:buSzTx/>
              <a:buFontTx/>
              <a:buNone/>
              <a:defRPr/>
            </a:pPr>
            <a:fld id="{9B49C878-6FAA-48A0-BDB6-E665AEBE461B}" type="slidenum">
              <a:rPr kumimoji="0" lang="zh-CN" altLang="en-US" sz="1200" b="0" i="0" u="none" strike="noStrike" kern="1200" cap="none" spc="0" normalizeH="0" baseline="0" noProof="1">
                <a:ln>
                  <a:noFill/>
                </a:ln>
                <a:solidFill>
                  <a:srgbClr val="000000"/>
                </a:solidFill>
                <a:effectLst/>
                <a:uLnTx/>
                <a:uFillTx/>
                <a:latin typeface="+mn-lt"/>
                <a:ea typeface="+mn-ea"/>
                <a:cs typeface="+mn-cs"/>
              </a:rPr>
            </a:fld>
            <a:endParaRPr kumimoji="0" lang="zh-CN" altLang="en-US" sz="1200" b="0" i="0" u="none" strike="noStrike" kern="1200" cap="none" spc="0" normalizeH="0" baseline="0" noProof="1">
              <a:ln>
                <a:noFill/>
              </a:ln>
              <a:solidFill>
                <a:srgbClr val="000000"/>
              </a:solidFill>
              <a:effectLst/>
              <a:uLnTx/>
              <a:uFillTx/>
              <a:latin typeface="+mn-lt"/>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a:ln>
            <a:miter lim="800000"/>
          </a:ln>
        </p:spPr>
      </p:sp>
      <p:sp>
        <p:nvSpPr>
          <p:cNvPr id="15363" name="备注占位符 2"/>
          <p:cNvSpPr>
            <a:spLocks noGrp="1"/>
          </p:cNvSpPr>
          <p:nvPr>
            <p:ph type="body"/>
          </p:nvPr>
        </p:nvSpPr>
        <p:spPr/>
        <p:txBody>
          <a:bodyPr wrap="square" lIns="91440" tIns="45720" rIns="91440" bIns="45720" anchor="t" anchorCtr="0"/>
          <a:lstStyle/>
          <a:p>
            <a:pPr lvl="0" eaLnBrk="1" hangingPunct="1"/>
            <a:endParaRPr lang="en-US" altLang="zh-CN" dirty="0"/>
          </a:p>
        </p:txBody>
      </p:sp>
      <p:sp>
        <p:nvSpPr>
          <p:cNvPr id="17411" name="灯片编号占位符 3"/>
          <p:cNvSpPr txBox="1">
            <a:spLocks noGrp="1" noChangeArrowheads="1"/>
          </p:cNvSpPr>
          <p:nvPr>
            <p:ph type="sldNum" sz="quarter"/>
          </p:nvPr>
        </p:nvSpPr>
        <p:spPr bwMode="auto">
          <a:xfrm>
            <a:off x="3849688" y="9428163"/>
            <a:ext cx="2946400" cy="4968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rtlCol="0" anchor="b" anchorCtr="0" compatLnSpc="1"/>
          <a:lstStyle/>
          <a:p>
            <a:pPr marL="0" marR="0" lvl="0" indent="0" algn="r" defTabSz="914400" rtl="0" eaLnBrk="1" fontAlgn="base" latinLnBrk="0" hangingPunct="1">
              <a:lnSpc>
                <a:spcPct val="100000"/>
              </a:lnSpc>
              <a:spcBef>
                <a:spcPct val="0"/>
              </a:spcBef>
              <a:spcAft>
                <a:spcPct val="0"/>
              </a:spcAft>
              <a:buClrTx/>
              <a:buSzTx/>
              <a:buFontTx/>
              <a:buNone/>
              <a:defRPr/>
            </a:pPr>
            <a:fld id="{66AFFC7A-FDDC-4689-AF4B-C2457899BE9A}" type="slidenum">
              <a:rPr kumimoji="0" lang="zh-CN" altLang="en-US" sz="1200" b="0" i="0" u="none" strike="noStrike" kern="1200" cap="none" spc="0" normalizeH="0" baseline="0" noProof="1">
                <a:ln>
                  <a:noFill/>
                </a:ln>
                <a:solidFill>
                  <a:srgbClr val="000000"/>
                </a:solidFill>
                <a:effectLst/>
                <a:uLnTx/>
                <a:uFillTx/>
                <a:latin typeface="+mn-lt"/>
                <a:ea typeface="+mn-ea"/>
                <a:cs typeface="+mn-cs"/>
              </a:rPr>
            </a:fld>
            <a:endParaRPr kumimoji="0" lang="zh-CN" altLang="en-US" sz="1200" b="0" i="0" u="none" strike="noStrike" kern="1200" cap="none" spc="0" normalizeH="0" baseline="0" noProof="1">
              <a:ln>
                <a:noFill/>
              </a:ln>
              <a:solidFill>
                <a:srgbClr val="000000"/>
              </a:solidFill>
              <a:effectLst/>
              <a:uLnTx/>
              <a:uFillTx/>
              <a:latin typeface="+mn-lt"/>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a:ln>
            <a:miter lim="800000"/>
          </a:ln>
        </p:spPr>
      </p:sp>
      <p:sp>
        <p:nvSpPr>
          <p:cNvPr id="17411" name="备注占位符 2"/>
          <p:cNvSpPr>
            <a:spLocks noGrp="1"/>
          </p:cNvSpPr>
          <p:nvPr>
            <p:ph type="body"/>
          </p:nvPr>
        </p:nvSpPr>
        <p:spPr/>
        <p:txBody>
          <a:bodyPr wrap="square" lIns="91440" tIns="45720" rIns="91440" bIns="45720" anchor="t" anchorCtr="0"/>
          <a:lstStyle/>
          <a:p>
            <a:pPr lvl="0" eaLnBrk="1" hangingPunct="1"/>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a:ln>
            <a:miter lim="800000"/>
          </a:ln>
        </p:spPr>
      </p:sp>
      <p:sp>
        <p:nvSpPr>
          <p:cNvPr id="19459" name="备注占位符 2"/>
          <p:cNvSpPr>
            <a:spLocks noGrp="1"/>
          </p:cNvSpPr>
          <p:nvPr>
            <p:ph type="body"/>
          </p:nvPr>
        </p:nvSpPr>
        <p:spPr/>
        <p:txBody>
          <a:bodyPr wrap="square" lIns="91440" tIns="45720" rIns="91440" bIns="45720" anchor="t" anchorCtr="0"/>
          <a:lstStyle/>
          <a:p>
            <a:pPr lvl="0" eaLnBrk="1" hangingPunct="1"/>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a:ln>
            <a:miter lim="800000"/>
          </a:ln>
        </p:spPr>
      </p:sp>
      <p:sp>
        <p:nvSpPr>
          <p:cNvPr id="21507" name="备注占位符 2"/>
          <p:cNvSpPr>
            <a:spLocks noGrp="1"/>
          </p:cNvSpPr>
          <p:nvPr>
            <p:ph type="body"/>
          </p:nvPr>
        </p:nvSpPr>
        <p:spPr/>
        <p:txBody>
          <a:bodyPr wrap="square" lIns="91440" tIns="45720" rIns="91440" bIns="45720" anchor="t" anchorCtr="0"/>
          <a:lstStyle/>
          <a:p>
            <a:pPr lvl="0" eaLnBrk="1" hangingPunct="1"/>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a:ln>
            <a:miter lim="800000"/>
          </a:ln>
        </p:spPr>
      </p:sp>
      <p:sp>
        <p:nvSpPr>
          <p:cNvPr id="26627" name="备注占位符 2"/>
          <p:cNvSpPr>
            <a:spLocks noGrp="1"/>
          </p:cNvSpPr>
          <p:nvPr>
            <p:ph type="body"/>
          </p:nvPr>
        </p:nvSpPr>
        <p:spPr/>
        <p:txBody>
          <a:bodyPr wrap="square" lIns="91440" tIns="45720" rIns="91440" bIns="45720" anchor="t" anchorCtr="0"/>
          <a:lstStyle/>
          <a:p>
            <a:pPr lvl="0" eaLnBrk="1" hangingPunct="1"/>
            <a:endParaRPr lang="zh-CN" altLang="en-US" dirty="0"/>
          </a:p>
        </p:txBody>
      </p:sp>
      <p:sp>
        <p:nvSpPr>
          <p:cNvPr id="26628" name="灯片编号占位符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US" altLang="zh-CN" sz="1200" dirty="0">
                <a:solidFill>
                  <a:srgbClr val="000000"/>
                </a:solidFill>
                <a:latin typeface="Arial" panose="020B0604020202020204" pitchFamily="34" charset="0"/>
                <a:ea typeface="宋体" panose="02010600030101010101" pitchFamily="2" charset="-122"/>
              </a:rPr>
            </a:fld>
            <a:endParaRPr lang="en-US" altLang="zh-CN" sz="1200" dirty="0">
              <a:solidFill>
                <a:srgbClr val="000000"/>
              </a:solidFill>
              <a:latin typeface="Arial" panose="020B0604020202020204" pitchFamily="34" charset="0"/>
              <a:ea typeface="宋体" panose="02010600030101010101"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a:ln>
            <a:miter lim="800000"/>
          </a:ln>
        </p:spPr>
      </p:sp>
      <p:sp>
        <p:nvSpPr>
          <p:cNvPr id="26627" name="备注占位符 2"/>
          <p:cNvSpPr>
            <a:spLocks noGrp="1"/>
          </p:cNvSpPr>
          <p:nvPr>
            <p:ph type="body"/>
          </p:nvPr>
        </p:nvSpPr>
        <p:spPr/>
        <p:txBody>
          <a:bodyPr wrap="square" lIns="91440" tIns="45720" rIns="91440" bIns="45720" anchor="t" anchorCtr="0"/>
          <a:lstStyle/>
          <a:p>
            <a:pPr lvl="0" eaLnBrk="1" hangingPunct="1"/>
            <a:endParaRPr lang="zh-CN" altLang="en-US" dirty="0"/>
          </a:p>
        </p:txBody>
      </p:sp>
      <p:sp>
        <p:nvSpPr>
          <p:cNvPr id="26628" name="灯片编号占位符 3"/>
          <p:cNvSpPr txBox="1">
            <a:spLocks noGrp="1"/>
          </p:cNvSpPr>
          <p:nvPr>
            <p:ph type="sldNum" sz="quarter"/>
          </p:nvPr>
        </p:nvSpPr>
        <p:spPr>
          <a:xfrm>
            <a:off x="3884613" y="8685213"/>
            <a:ext cx="2971800" cy="458787"/>
          </a:xfrm>
          <a:prstGeom prst="rect">
            <a:avLst/>
          </a:prstGeom>
          <a:noFill/>
          <a:ln w="9525">
            <a:noFill/>
          </a:ln>
        </p:spPr>
        <p:txBody>
          <a:bodyPr anchor="b" anchorCtr="0"/>
          <a:lstStyle/>
          <a:p>
            <a:pPr lvl="0" algn="r" eaLnBrk="1" hangingPunct="1"/>
            <a:fld id="{9A0DB2DC-4C9A-4742-B13C-FB6460FD3503}" type="slidenum">
              <a:rPr lang="en-US" altLang="zh-CN" sz="1200" dirty="0">
                <a:solidFill>
                  <a:srgbClr val="000000"/>
                </a:solidFill>
                <a:latin typeface="Arial" panose="020B0604020202020204" pitchFamily="34" charset="0"/>
                <a:ea typeface="宋体" panose="02010600030101010101" pitchFamily="2" charset="-122"/>
              </a:rPr>
            </a:fld>
            <a:endParaRPr lang="en-US" altLang="zh-CN" sz="1200" dirty="0">
              <a:solidFill>
                <a:srgbClr val="000000"/>
              </a:solidFill>
              <a:latin typeface="Arial" panose="020B0604020202020204" pitchFamily="34" charset="0"/>
              <a:ea typeface="宋体" panose="02010600030101010101"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idx="4294967295"/>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TextEdit="1"/>
          </p:cNvSpPr>
          <p:nvPr>
            <p:ph type="sldImg"/>
          </p:nvPr>
        </p:nvSpPr>
        <p:spPr>
          <a:ln>
            <a:miter lim="800000"/>
          </a:ln>
        </p:spPr>
      </p:sp>
      <p:sp>
        <p:nvSpPr>
          <p:cNvPr id="70659" name="文本占位符 2"/>
          <p:cNvSpPr>
            <a:spLocks noGrp="1"/>
          </p:cNvSpPr>
          <p:nvPr>
            <p:ph type="body"/>
          </p:nvPr>
        </p:nvSpPr>
        <p:spPr/>
        <p:txBody>
          <a:bodyPr wrap="square" lIns="91440" tIns="45720" rIns="91440" bIns="45720" anchor="t" anchorCtr="0"/>
          <a:lstStyle/>
          <a:p>
            <a:pPr lvl="0" eaLnBrk="1" hangingPunct="1"/>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r>
              <a:rPr lang="zh-CN" altLang="en-US"/>
              <a:t>通过颜色快速质控有无闭合问题。或者快速定位不合理区域，进一步编辑。</a:t>
            </a:r>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7"/>
          <p:cNvSpPr txBox="1">
            <a:spLocks noGrp="1" noChangeArrowheads="1"/>
          </p:cNvSpPr>
          <p:nvPr>
            <p:ph type="sldNum" sz="quarter"/>
          </p:nvPr>
        </p:nvSpPr>
        <p:spPr bwMode="auto">
          <a:xfrm>
            <a:off x="3849688" y="9428163"/>
            <a:ext cx="2946400" cy="4968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rtlCol="0" anchor="b"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fld id="{2019C250-7B57-4695-8AB1-7C2A9E21D180}" type="slidenum">
              <a:rPr kumimoji="0" lang="en-US" altLang="zh-CN" sz="1200" b="0" i="0" u="none" strike="noStrike" kern="1200" cap="none" spc="0" normalizeH="0" baseline="0" noProof="1">
                <a:ln>
                  <a:noFill/>
                </a:ln>
                <a:solidFill>
                  <a:schemeClr val="tx1"/>
                </a:solidFill>
                <a:effectLst/>
                <a:uLnTx/>
                <a:uFillTx/>
                <a:latin typeface="+mn-lt"/>
                <a:ea typeface="等线" panose="02010600030101010101" pitchFamily="2" charset="-122"/>
                <a:cs typeface="+mn-cs"/>
              </a:rPr>
            </a:fld>
            <a:endParaRPr kumimoji="0" lang="en-US" altLang="zh-CN" sz="1200" b="0" i="0" u="none" strike="noStrike" kern="1200" cap="none" spc="0" normalizeH="0" baseline="0" noProof="1">
              <a:ln>
                <a:noFill/>
              </a:ln>
              <a:solidFill>
                <a:schemeClr val="tx1"/>
              </a:solidFill>
              <a:effectLst/>
              <a:uLnTx/>
              <a:uFillTx/>
              <a:latin typeface="+mn-lt"/>
              <a:ea typeface="等线" panose="02010600030101010101" pitchFamily="2" charset="-122"/>
              <a:cs typeface="+mn-cs"/>
            </a:endParaRPr>
          </a:p>
        </p:txBody>
      </p:sp>
      <p:sp>
        <p:nvSpPr>
          <p:cNvPr id="77827" name="Rectangle 2"/>
          <p:cNvSpPr>
            <a:spLocks noGrp="1" noRot="1" noChangeAspect="1" noTextEdit="1"/>
          </p:cNvSpPr>
          <p:nvPr>
            <p:ph type="sldImg"/>
          </p:nvPr>
        </p:nvSpPr>
        <p:spPr>
          <a:ln>
            <a:miter lim="800000"/>
          </a:ln>
        </p:spPr>
      </p:sp>
      <p:sp>
        <p:nvSpPr>
          <p:cNvPr id="77828" name="Rectangle 3"/>
          <p:cNvSpPr>
            <a:spLocks noGrp="1"/>
          </p:cNvSpPr>
          <p:nvPr>
            <p:ph type="body"/>
          </p:nvPr>
        </p:nvSpPr>
        <p:spPr/>
        <p:txBody>
          <a:bodyPr wrap="square" lIns="91440" tIns="45720" rIns="91440" bIns="45720" anchor="t" anchorCtr="0"/>
          <a:lstStyle/>
          <a:p>
            <a:pPr lvl="0" eaLnBrk="1" hangingPunct="1"/>
            <a:endParaRPr lang="zh-CN" altLang="zh-CN"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a:t>单击此处编辑母版标题样式</a:t>
            </a:r>
            <a:endParaRPr lang="zh-CN" altLang="en-US" noProof="1"/>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单击以编辑母版副标题样式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hasCustomPrompt="1"/>
          </p:nvPr>
        </p:nvSpPr>
        <p:spPr/>
        <p:txBody>
          <a:bodyPr/>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a:t>单击此处编辑母版标题样式</a:t>
            </a:r>
            <a:endParaRPr lang="zh-CN" altLang="en-US" noProof="1"/>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编辑母版文本样式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a:t>单击此处编辑母版标题样式</a:t>
            </a:r>
            <a:endParaRPr lang="zh-CN" altLang="en-US" noProof="1"/>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编辑母版文本样式</a:t>
            </a:r>
            <a:endParaRPr lang="zh-CN" altLang="en-US" noProof="1"/>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编辑母版文本样式</a:t>
            </a:r>
            <a:endParaRPr lang="zh-CN" altLang="en-US" noProof="1"/>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noProof="1"/>
              <a:t>单击此处编辑母版标题样式</a:t>
            </a:r>
            <a:endParaRPr lang="zh-CN" altLang="en-US" noProof="1"/>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a:t>编辑母版文本样式</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noProof="1"/>
              <a:t>编辑母版文本样式</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hasCustomPrompt="1"/>
          </p:nvPr>
        </p:nvSpPr>
        <p:spPr/>
        <p:txBody>
          <a:bodyPr vert="eaVert"/>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noProof="1"/>
              <a:t>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userDrawn="1">
  <p:cSld name="16x9-V3.3-首页">
    <p:bg>
      <p:bgPr>
        <a:solidFill>
          <a:schemeClr val="bg1"/>
        </a:solidFill>
        <a:effectLst/>
      </p:bgPr>
    </p:bg>
    <p:spTree>
      <p:nvGrpSpPr>
        <p:cNvPr id="1" name=""/>
        <p:cNvGrpSpPr/>
        <p:nvPr/>
      </p:nvGrpSpPr>
      <p:grpSpPr>
        <a:xfrm>
          <a:off x="0" y="0"/>
          <a:ext cx="0" cy="0"/>
          <a:chOff x="0" y="0"/>
          <a:chExt cx="0" cy="0"/>
        </a:xfrm>
      </p:grpSpPr>
      <p:grpSp>
        <p:nvGrpSpPr>
          <p:cNvPr id="3074" name="Group 15"/>
          <p:cNvGrpSpPr/>
          <p:nvPr/>
        </p:nvGrpSpPr>
        <p:grpSpPr>
          <a:xfrm>
            <a:off x="3175" y="0"/>
            <a:ext cx="12192000" cy="6069013"/>
            <a:chOff x="0" y="0"/>
            <a:chExt cx="5760" cy="3823"/>
          </a:xfrm>
        </p:grpSpPr>
        <p:sp>
          <p:nvSpPr>
            <p:cNvPr id="10" name="Rectangle 8"/>
            <p:cNvSpPr>
              <a:spLocks noChangeArrowheads="1"/>
            </p:cNvSpPr>
            <p:nvPr/>
          </p:nvSpPr>
          <p:spPr bwMode="auto">
            <a:xfrm>
              <a:off x="0" y="0"/>
              <a:ext cx="5760" cy="2861"/>
            </a:xfrm>
            <a:prstGeom prst="rect">
              <a:avLst/>
            </a:prstGeom>
            <a:solidFill>
              <a:srgbClr val="0099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2" name="Rectangle 9"/>
            <p:cNvSpPr>
              <a:spLocks noChangeArrowheads="1"/>
            </p:cNvSpPr>
            <p:nvPr/>
          </p:nvSpPr>
          <p:spPr bwMode="auto">
            <a:xfrm>
              <a:off x="2712" y="799"/>
              <a:ext cx="3048" cy="3018"/>
            </a:xfrm>
            <a:prstGeom prst="rect">
              <a:avLst/>
            </a:prstGeom>
            <a:gradFill rotWithShape="0">
              <a:gsLst>
                <a:gs pos="0">
                  <a:srgbClr val="0099CC"/>
                </a:gs>
                <a:gs pos="100000">
                  <a:srgbClr val="00475E"/>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3" name="Oval 10"/>
            <p:cNvSpPr>
              <a:spLocks noChangeArrowheads="1"/>
            </p:cNvSpPr>
            <p:nvPr/>
          </p:nvSpPr>
          <p:spPr bwMode="auto">
            <a:xfrm>
              <a:off x="1245" y="621"/>
              <a:ext cx="3266" cy="3202"/>
            </a:xfrm>
            <a:prstGeom prst="ellipse">
              <a:avLst/>
            </a:prstGeom>
            <a:solidFill>
              <a:srgbClr val="00A8CC"/>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4" name="Oval 11"/>
            <p:cNvSpPr>
              <a:spLocks noChangeArrowheads="1"/>
            </p:cNvSpPr>
            <p:nvPr/>
          </p:nvSpPr>
          <p:spPr bwMode="auto">
            <a:xfrm>
              <a:off x="1245" y="621"/>
              <a:ext cx="3266" cy="3202"/>
            </a:xfrm>
            <a:prstGeom prst="ellipse">
              <a:avLst/>
            </a:prstGeom>
            <a:noFill/>
            <a:ln w="19050">
              <a:solidFill>
                <a:srgbClr val="B2B2B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grpSp>
      <p:sp>
        <p:nvSpPr>
          <p:cNvPr id="15" name="TextBox 8"/>
          <p:cNvSpPr txBox="1">
            <a:spLocks noChangeArrowheads="1"/>
          </p:cNvSpPr>
          <p:nvPr/>
        </p:nvSpPr>
        <p:spPr bwMode="auto">
          <a:xfrm>
            <a:off x="2424113" y="77788"/>
            <a:ext cx="73802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GeoEast</a:t>
            </a:r>
            <a:r>
              <a:rPr kumimoji="0" lang="zh-CN" altLang="en-US"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处理解释一体化系统远程培训</a:t>
            </a:r>
            <a:endParaRPr kumimoji="0" lang="en-US" altLang="zh-CN"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（处理部分）</a:t>
            </a:r>
            <a:endParaRPr kumimoji="0" lang="zh-CN" altLang="en-US"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6x9V3.3-正文">
    <p:bg>
      <p:bgPr>
        <a:solidFill>
          <a:schemeClr val="bg1"/>
        </a:solidFill>
        <a:effectLst/>
      </p:bgPr>
    </p:bg>
    <p:spTree>
      <p:nvGrpSpPr>
        <p:cNvPr id="1" name=""/>
        <p:cNvGrpSpPr/>
        <p:nvPr/>
      </p:nvGrpSpPr>
      <p:grpSpPr>
        <a:xfrm>
          <a:off x="0" y="0"/>
          <a:ext cx="0" cy="0"/>
          <a:chOff x="0" y="0"/>
          <a:chExt cx="0" cy="0"/>
        </a:xfrm>
      </p:grpSpPr>
      <p:pic>
        <p:nvPicPr>
          <p:cNvPr id="4103" name="图片 8"/>
          <p:cNvPicPr>
            <a:picLocks noChangeAspect="1"/>
          </p:cNvPicPr>
          <p:nvPr userDrawn="1"/>
        </p:nvPicPr>
        <p:blipFill>
          <a:blip r:embed="rId2"/>
          <a:stretch>
            <a:fillRect/>
          </a:stretch>
        </p:blipFill>
        <p:spPr>
          <a:xfrm>
            <a:off x="22225" y="76200"/>
            <a:ext cx="996950" cy="647700"/>
          </a:xfrm>
          <a:prstGeom prst="rect">
            <a:avLst/>
          </a:prstGeom>
          <a:noFill/>
          <a:ln w="9525">
            <a:noFill/>
          </a:ln>
        </p:spPr>
      </p:pic>
      <p:sp>
        <p:nvSpPr>
          <p:cNvPr id="10" name="日期占位符 1"/>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showMasterSp="0">
  <p:cSld name="标题幻灯片">
    <p:bg>
      <p:bgPr>
        <a:solidFill>
          <a:schemeClr val="bg1"/>
        </a:solidFill>
        <a:effectLst/>
      </p:bgPr>
    </p:bg>
    <p:spTree>
      <p:nvGrpSpPr>
        <p:cNvPr id="1" name=""/>
        <p:cNvGrpSpPr/>
        <p:nvPr/>
      </p:nvGrpSpPr>
      <p:grpSpPr>
        <a:xfrm>
          <a:off x="0" y="0"/>
          <a:ext cx="0" cy="0"/>
          <a:chOff x="0" y="0"/>
          <a:chExt cx="0" cy="0"/>
        </a:xfrm>
      </p:grpSpPr>
      <p:grpSp>
        <p:nvGrpSpPr>
          <p:cNvPr id="5122" name="Group 15"/>
          <p:cNvGrpSpPr/>
          <p:nvPr userDrawn="1"/>
        </p:nvGrpSpPr>
        <p:grpSpPr>
          <a:xfrm>
            <a:off x="0" y="0"/>
            <a:ext cx="12192000" cy="6286500"/>
            <a:chOff x="0" y="0"/>
            <a:chExt cx="5760" cy="3960"/>
          </a:xfrm>
        </p:grpSpPr>
        <p:sp>
          <p:nvSpPr>
            <p:cNvPr id="10" name="Rectangle 8"/>
            <p:cNvSpPr>
              <a:spLocks noChangeArrowheads="1"/>
            </p:cNvSpPr>
            <p:nvPr/>
          </p:nvSpPr>
          <p:spPr bwMode="auto">
            <a:xfrm>
              <a:off x="0" y="0"/>
              <a:ext cx="5760" cy="2861"/>
            </a:xfrm>
            <a:prstGeom prst="rect">
              <a:avLst/>
            </a:prstGeom>
            <a:solidFill>
              <a:srgbClr val="0099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2" name="Rectangle 9"/>
            <p:cNvSpPr>
              <a:spLocks noChangeArrowheads="1"/>
            </p:cNvSpPr>
            <p:nvPr/>
          </p:nvSpPr>
          <p:spPr bwMode="auto">
            <a:xfrm>
              <a:off x="2712" y="799"/>
              <a:ext cx="3048" cy="3018"/>
            </a:xfrm>
            <a:prstGeom prst="rect">
              <a:avLst/>
            </a:prstGeom>
            <a:gradFill rotWithShape="0">
              <a:gsLst>
                <a:gs pos="0">
                  <a:srgbClr val="0099CC"/>
                </a:gs>
                <a:gs pos="100000">
                  <a:srgbClr val="00475E"/>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3" name="Oval 10"/>
            <p:cNvSpPr>
              <a:spLocks noChangeArrowheads="1"/>
            </p:cNvSpPr>
            <p:nvPr/>
          </p:nvSpPr>
          <p:spPr bwMode="auto">
            <a:xfrm>
              <a:off x="1292" y="799"/>
              <a:ext cx="3024" cy="3024"/>
            </a:xfrm>
            <a:prstGeom prst="ellipse">
              <a:avLst/>
            </a:prstGeom>
            <a:solidFill>
              <a:srgbClr val="00A8CC"/>
            </a:solidFill>
            <a:ln>
              <a:noFill/>
            </a:ln>
            <a:extLst>
              <a:ext uri="{91240B29-F687-4F45-9708-019B960494DF}">
                <a14:hiddenLine xmlns:a14="http://schemas.microsoft.com/office/drawing/2010/main" w="9525">
                  <a:solidFill>
                    <a:srgbClr val="000000"/>
                  </a:solidFill>
                  <a:rou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4" name="Oval 11"/>
            <p:cNvSpPr>
              <a:spLocks noChangeArrowheads="1"/>
            </p:cNvSpPr>
            <p:nvPr/>
          </p:nvSpPr>
          <p:spPr bwMode="auto">
            <a:xfrm>
              <a:off x="1164" y="600"/>
              <a:ext cx="3360" cy="3360"/>
            </a:xfrm>
            <a:prstGeom prst="ellipse">
              <a:avLst/>
            </a:prstGeom>
            <a:noFill/>
            <a:ln w="19050">
              <a:solidFill>
                <a:srgbClr val="B2B2B2"/>
              </a:solidFill>
              <a:prstDash val="sysDot"/>
              <a:round/>
            </a:ln>
            <a:extLst>
              <a:ext uri="{909E8E84-426E-40DD-AFC4-6F175D3DCCD1}">
                <a14:hiddenFill xmlns:a14="http://schemas.microsoft.com/office/drawing/2010/main">
                  <a:solidFill>
                    <a:srgbClr val="FFFFFF"/>
                  </a:solidFill>
                </a14:hiddenFill>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grpSp>
      <p:sp>
        <p:nvSpPr>
          <p:cNvPr id="15" name="TextBox 8"/>
          <p:cNvSpPr txBox="1">
            <a:spLocks noChangeArrowheads="1"/>
          </p:cNvSpPr>
          <p:nvPr/>
        </p:nvSpPr>
        <p:spPr bwMode="auto">
          <a:xfrm>
            <a:off x="3405188" y="77788"/>
            <a:ext cx="52625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GeoEast</a:t>
            </a:r>
            <a:r>
              <a:rPr kumimoji="0" lang="zh-CN" altLang="en-US"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处理解释一体化系统远程培训</a:t>
            </a:r>
            <a:endParaRPr kumimoji="0" lang="en-US" altLang="zh-CN"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（处理部分）</a:t>
            </a:r>
            <a:endParaRPr kumimoji="0" lang="zh-CN" altLang="en-US" sz="2400" b="0"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endParaRPr>
          </a:p>
        </p:txBody>
      </p:sp>
      <p:sp>
        <p:nvSpPr>
          <p:cNvPr id="2015234" name="Rectangle 2"/>
          <p:cNvSpPr>
            <a:spLocks noGrp="1" noChangeArrowheads="1"/>
          </p:cNvSpPr>
          <p:nvPr>
            <p:ph type="ctrTitle"/>
          </p:nvPr>
        </p:nvSpPr>
        <p:spPr>
          <a:xfrm>
            <a:off x="914400" y="1714500"/>
            <a:ext cx="10363200" cy="1143000"/>
          </a:xfrm>
          <a:prstGeom prst="rect">
            <a:avLst/>
          </a:prstGeom>
        </p:spPr>
        <p:txBody>
          <a:bodyPr/>
          <a:lstStyle>
            <a:lvl1pPr algn="ctr">
              <a:defRPr sz="4800">
                <a:solidFill>
                  <a:schemeClr val="bg1"/>
                </a:solidFill>
              </a:defRPr>
            </a:lvl1pPr>
          </a:lstStyle>
          <a:p>
            <a:r>
              <a:rPr lang="zh-CN" altLang="en-US" noProof="1"/>
              <a:t>单击此处编辑母版标题样式</a:t>
            </a:r>
            <a:endParaRPr lang="zh-CN" altLang="en-US" noProof="1"/>
          </a:p>
        </p:txBody>
      </p:sp>
      <p:sp>
        <p:nvSpPr>
          <p:cNvPr id="2015235" name="Rectangle 3"/>
          <p:cNvSpPr>
            <a:spLocks noGrp="1" noChangeArrowheads="1"/>
          </p:cNvSpPr>
          <p:nvPr>
            <p:ph type="subTitle" idx="1"/>
          </p:nvPr>
        </p:nvSpPr>
        <p:spPr>
          <a:xfrm>
            <a:off x="2159000" y="3886200"/>
            <a:ext cx="7808384" cy="655638"/>
          </a:xfrm>
        </p:spPr>
        <p:txBody>
          <a:bodyPr/>
          <a:lstStyle>
            <a:lvl1pPr marL="0" indent="0" algn="ctr">
              <a:defRPr sz="3200" b="1">
                <a:solidFill>
                  <a:schemeClr val="bg1"/>
                </a:solidFill>
              </a:defRPr>
            </a:lvl1pPr>
          </a:lstStyle>
          <a:p>
            <a:r>
              <a:rPr lang="zh-CN" altLang="en-US" noProof="1"/>
              <a:t>单击此处编辑母版副标题样式</a:t>
            </a:r>
            <a:endParaRPr lang="zh-CN" altLang="en-US"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71500" y="188914"/>
            <a:ext cx="10972800" cy="706437"/>
          </a:xfrm>
          <a:prstGeom prst="rect">
            <a:avLst/>
          </a:prstGeom>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692151" y="1268414"/>
            <a:ext cx="10972800" cy="4968875"/>
          </a:xfrm>
          <a:prstGeom prst="rect">
            <a:avLst/>
          </a:prstGeom>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主体内容">
    <p:bg>
      <p:bgPr>
        <a:solidFill>
          <a:schemeClr val="bg1"/>
        </a:solidFill>
        <a:effectLst/>
      </p:bgPr>
    </p:bg>
    <p:spTree>
      <p:nvGrpSpPr>
        <p:cNvPr id="1" name=""/>
        <p:cNvGrpSpPr/>
        <p:nvPr/>
      </p:nvGrpSpPr>
      <p:grpSpPr>
        <a:xfrm>
          <a:off x="0" y="0"/>
          <a:ext cx="0" cy="0"/>
          <a:chOff x="0" y="0"/>
          <a:chExt cx="0" cy="0"/>
        </a:xfrm>
      </p:grpSpPr>
      <p:pic>
        <p:nvPicPr>
          <p:cNvPr id="6151" name="图片 7"/>
          <p:cNvPicPr>
            <a:picLocks noChangeAspect="1"/>
          </p:cNvPicPr>
          <p:nvPr/>
        </p:nvPicPr>
        <p:blipFill>
          <a:blip r:embed="rId2"/>
          <a:srcRect b="23643"/>
          <a:stretch>
            <a:fillRect/>
          </a:stretch>
        </p:blipFill>
        <p:spPr>
          <a:xfrm>
            <a:off x="23813" y="80963"/>
            <a:ext cx="857250" cy="862012"/>
          </a:xfrm>
          <a:prstGeom prst="rect">
            <a:avLst/>
          </a:prstGeom>
          <a:noFill/>
          <a:ln w="9525">
            <a:noFill/>
          </a:ln>
        </p:spPr>
      </p:pic>
      <p:cxnSp>
        <p:nvCxnSpPr>
          <p:cNvPr id="10" name="直接连接符 3"/>
          <p:cNvCxnSpPr/>
          <p:nvPr/>
        </p:nvCxnSpPr>
        <p:spPr>
          <a:xfrm>
            <a:off x="762000" y="860425"/>
            <a:ext cx="11334750"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Text Box 33"/>
          <p:cNvSpPr txBox="1">
            <a:spLocks noChangeArrowheads="1"/>
          </p:cNvSpPr>
          <p:nvPr/>
        </p:nvSpPr>
        <p:spPr bwMode="auto">
          <a:xfrm>
            <a:off x="11530013" y="6491288"/>
            <a:ext cx="7429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50000"/>
              </a:spcBef>
              <a:spcAft>
                <a:spcPct val="0"/>
              </a:spcAft>
              <a:buClrTx/>
              <a:buSzTx/>
              <a:buFontTx/>
              <a:buNone/>
              <a:defRPr/>
            </a:pPr>
            <a:fld id="{E76A3206-2260-49D7-896B-CA05EF882048}" type="slidenum">
              <a:rPr kumimoji="0" lang="en-US" altLang="zh-CN" sz="2400" b="0" i="0" u="none" strike="noStrike" kern="1200" cap="none" spc="0" normalizeH="0" baseline="0" noProof="0" smtClean="0">
                <a:ln>
                  <a:noFill/>
                </a:ln>
                <a:solidFill>
                  <a:srgbClr val="0000CC"/>
                </a:solidFill>
                <a:effectLst/>
                <a:uLnTx/>
                <a:uFillTx/>
                <a:latin typeface="黑体" panose="02010609060101010101" pitchFamily="49" charset="-122"/>
                <a:ea typeface="宋体" panose="02010600030101010101" pitchFamily="2" charset="-122"/>
                <a:cs typeface="+mn-cs"/>
              </a:rPr>
            </a:fld>
            <a:endParaRPr kumimoji="0" lang="zh-CN" altLang="en-US" sz="2400" b="0" i="0" u="none" strike="noStrike" kern="1200" cap="none" spc="0" normalizeH="0" baseline="0" noProof="0">
              <a:ln>
                <a:noFill/>
              </a:ln>
              <a:solidFill>
                <a:srgbClr val="0000CC"/>
              </a:solidFill>
              <a:effectLst/>
              <a:uLnTx/>
              <a:uFillTx/>
              <a:latin typeface="黑体" panose="02010609060101010101" pitchFamily="49" charset="-122"/>
              <a:ea typeface="宋体" panose="02010600030101010101" pitchFamily="2" charset="-122"/>
              <a:cs typeface="+mn-cs"/>
            </a:endParaRPr>
          </a:p>
        </p:txBody>
      </p:sp>
      <p:sp>
        <p:nvSpPr>
          <p:cNvPr id="13" name="日期占位符 1"/>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Slide">
    <p:bg>
      <p:bgPr>
        <a:solidFill>
          <a:schemeClr val="bg1"/>
        </a:solid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609600" y="273600"/>
            <a:ext cx="10972320" cy="1144800"/>
          </a:xfrm>
          <a:prstGeom prst="rect">
            <a:avLst/>
          </a:prstGeom>
          <a:noFill/>
          <a:ln w="0">
            <a:noFill/>
          </a:ln>
        </p:spPr>
        <p:txBody>
          <a:bodyPr lIns="0" tIns="0" rIns="0" bIns="0" anchor="ctr">
            <a:noAutofit/>
          </a:bodyPr>
          <a:lstStyle>
            <a:lvl1pPr indent="0">
              <a:buNone/>
              <a:defRPr/>
            </a:lvl1pPr>
          </a:lstStyle>
          <a:p>
            <a:endParaRPr lang="en-US" noProof="1"/>
          </a:p>
        </p:txBody>
      </p:sp>
      <p:sp>
        <p:nvSpPr>
          <p:cNvPr id="6" name="PlaceHolder 2"/>
          <p:cNvSpPr>
            <a:spLocks noGrp="1"/>
          </p:cNvSpPr>
          <p:nvPr>
            <p:ph type="subTitle"/>
          </p:nvPr>
        </p:nvSpPr>
        <p:spPr>
          <a:xfrm>
            <a:off x="609600" y="1604640"/>
            <a:ext cx="10972320" cy="3977280"/>
          </a:xfrm>
          <a:prstGeom prst="rect">
            <a:avLst/>
          </a:prstGeom>
          <a:noFill/>
          <a:ln w="0">
            <a:noFill/>
          </a:ln>
        </p:spPr>
        <p:txBody>
          <a:bodyPr lIns="0" tIns="0" rIns="0" bIns="0" anchor="ctr">
            <a:noAutofit/>
          </a:bodyPr>
          <a:lstStyle>
            <a:lvl1pPr indent="0" algn="ctr">
              <a:buNone/>
              <a:defRPr/>
            </a:lvl1pPr>
          </a:lstStyle>
          <a:p>
            <a:endParaRPr lang="en-US" noProof="1"/>
          </a:p>
        </p:txBody>
      </p:sp>
      <p:sp>
        <p:nvSpPr>
          <p:cNvPr id="9" name="PlaceHolder 3"/>
          <p:cNvSpPr>
            <a:spLocks noGrp="1"/>
          </p:cNvSpPr>
          <p:nvPr>
            <p:ph type="ftr" idx="3"/>
          </p:nvPr>
        </p:nvSpPr>
        <p:spPr>
          <a:xfrm>
            <a:off x="4038600" y="6356350"/>
            <a:ext cx="4114800" cy="365125"/>
          </a:xfrm>
        </p:spPr>
        <p:txBody>
          <a:bodyPr/>
          <a:lstStyle>
            <a:lvl1pPr eaLnBrk="1" fontAlgn="auto" hangingPunct="1">
              <a:defRPr/>
            </a:lvl1pPr>
          </a:lstStyle>
          <a:p>
            <a:pPr marL="0" marR="0" lvl="0" indent="0" algn="l" defTabSz="914400" rtl="0" eaLnBrk="1" fontAlgn="auto" latinLnBrk="0" hangingPunct="1">
              <a:lnSpc>
                <a:spcPct val="100000"/>
              </a:lnSpc>
              <a:spcBef>
                <a:spcPct val="0"/>
              </a:spcBef>
              <a:spcAft>
                <a:spcPct val="0"/>
              </a:spcAft>
              <a:buClrTx/>
              <a:buSzTx/>
              <a:buFontTx/>
              <a:buNone/>
              <a:defRPr/>
            </a:pPr>
            <a:r>
              <a:rPr kumimoji="0" sz="1800" b="0" i="0" u="none" strike="noStrike" kern="1200" cap="none" spc="0" normalizeH="0" baseline="0" noProof="0">
                <a:ln>
                  <a:noFill/>
                </a:ln>
                <a:solidFill>
                  <a:schemeClr val="tx1"/>
                </a:solidFill>
                <a:effectLst/>
                <a:uLnTx/>
                <a:uFillTx/>
                <a:latin typeface="等线" panose="02010600030101010101" pitchFamily="2" charset="-122"/>
                <a:ea typeface="等线" panose="02010600030101010101" pitchFamily="2" charset="-122"/>
                <a:cs typeface="+mn-cs"/>
              </a:rPr>
              <a:t>Footer</a:t>
            </a:r>
            <a:endParaRPr kumimoji="0" sz="1800" b="0" i="0" u="none" strike="noStrike" kern="1200" cap="none" spc="0" normalizeH="0" baseline="0" noProof="0">
              <a:ln>
                <a:noFill/>
              </a:ln>
              <a:solidFill>
                <a:schemeClr val="tx1"/>
              </a:solidFill>
              <a:effectLst/>
              <a:uLnTx/>
              <a:uFillTx/>
              <a:latin typeface="等线" panose="02010600030101010101" pitchFamily="2" charset="-122"/>
              <a:ea typeface="等线" panose="02010600030101010101" pitchFamily="2" charset="-122"/>
              <a:cs typeface="+mn-cs"/>
            </a:endParaRPr>
          </a:p>
        </p:txBody>
      </p:sp>
      <p:sp>
        <p:nvSpPr>
          <p:cNvPr id="10" name="PlaceHolder 4"/>
          <p:cNvSpPr>
            <a:spLocks noGrp="1"/>
          </p:cNvSpPr>
          <p:nvPr>
            <p:ph type="sldNum" idx="4"/>
          </p:nvPr>
        </p:nvSpPr>
        <p:spPr>
          <a:xfrm>
            <a:off x="8610600" y="6356350"/>
            <a:ext cx="2743200" cy="365125"/>
          </a:xfrm>
        </p:spPr>
        <p:txBody>
          <a:bodyPr/>
          <a:lstStyle>
            <a:lvl1pPr eaLnBrk="1" fontAlgn="auto" hangingPunct="1">
              <a:defRPr noProof="1">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6812D90E-7FC1-46EE-AB20-41692CAF1DDB}" type="slidenum">
              <a:rPr kumimoji="0" sz="1800" b="0" i="0" u="none" strike="noStrike" kern="1200" cap="none" spc="0" normalizeH="0" baseline="0" noProof="1">
                <a:ln>
                  <a:noFill/>
                </a:ln>
                <a:solidFill>
                  <a:schemeClr val="tx1"/>
                </a:solidFill>
                <a:effectLst/>
                <a:uLnTx/>
                <a:uFillTx/>
                <a:latin typeface="+mn-lt"/>
                <a:ea typeface="+mn-ea"/>
                <a:cs typeface="+mn-cs"/>
              </a:rPr>
            </a:fld>
            <a:endParaRPr kumimoji="0" sz="1800" b="0" i="0" u="none" strike="noStrike" kern="1200" cap="none" spc="0" normalizeH="0" baseline="0" noProof="1">
              <a:ln>
                <a:noFill/>
              </a:ln>
              <a:solidFill>
                <a:schemeClr val="tx1"/>
              </a:solidFill>
              <a:effectLst/>
              <a:uLnTx/>
              <a:uFillTx/>
              <a:latin typeface="等线" panose="02010600030101010101" pitchFamily="2" charset="-122"/>
              <a:ea typeface="等线" panose="02010600030101010101" pitchFamily="2" charset="-122"/>
              <a:cs typeface="+mn-cs"/>
            </a:endParaRPr>
          </a:p>
        </p:txBody>
      </p:sp>
      <p:sp>
        <p:nvSpPr>
          <p:cNvPr id="12" name="PlaceHolder 5"/>
          <p:cNvSpPr>
            <a:spLocks noGrp="1"/>
          </p:cNvSpPr>
          <p:nvPr>
            <p:ph type="dt" idx="2"/>
          </p:nvPr>
        </p:nvSpPr>
        <p:spPr>
          <a:xfrm>
            <a:off x="609600" y="6356350"/>
            <a:ext cx="2844800" cy="365125"/>
          </a:xfrm>
          <a:prstGeom prst="rect">
            <a:avLst/>
          </a:prstGeom>
        </p:spPr>
        <p:txBody>
          <a:bodyPr vert="horz" lIns="91440" tIns="45720" rIns="91440" bIns="45720" rtlCol="0" anchor="ctr"/>
          <a:lstStyle>
            <a:lvl1pPr fontAlgn="auto">
              <a:defRPr/>
            </a:lvl1p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sz="1200" b="0" i="0" u="none" strike="noStrike" kern="1200" cap="none" spc="0" normalizeH="0" baseline="0" noProof="0">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Text Box 4"/>
          <p:cNvSpPr txBox="1">
            <a:spLocks noChangeArrowheads="1"/>
          </p:cNvSpPr>
          <p:nvPr userDrawn="1"/>
        </p:nvSpPr>
        <p:spPr bwMode="auto">
          <a:xfrm>
            <a:off x="11495088" y="6519863"/>
            <a:ext cx="696912" cy="338137"/>
          </a:xfrm>
          <a:prstGeom prst="rect">
            <a:avLst/>
          </a:prstGeom>
          <a:noFill/>
          <a:ln>
            <a:noFill/>
          </a:ln>
          <a:effectLst>
            <a:prstShdw prst="shdw17" dist="17961" dir="2700000">
              <a:schemeClr val="accent1">
                <a:gamma/>
                <a:shade val="60000"/>
                <a:invGamma/>
              </a:schemeClr>
            </a:prstShdw>
          </a:effec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fld id="{B2E3790C-3059-4F0A-944D-B25911EADAF0}" type="slidenum">
              <a:rPr lang="zh-CN" altLang="en-US" sz="1600" smtClean="0">
                <a:solidFill>
                  <a:srgbClr val="0000FF"/>
                </a:solidFill>
                <a:latin typeface="等线" panose="02010600030101010101" pitchFamily="2" charset="-122"/>
                <a:ea typeface="等线" panose="02010600030101010101" pitchFamily="2" charset="-122"/>
              </a:rPr>
            </a:fld>
            <a:endParaRPr lang="en-US" altLang="zh-CN" sz="1600" dirty="0">
              <a:solidFill>
                <a:srgbClr val="0000FF"/>
              </a:solidFill>
              <a:latin typeface="等线" panose="02010600030101010101" pitchFamily="2" charset="-122"/>
              <a:ea typeface="等线" panose="02010600030101010101" pitchFamily="2" charset="-122"/>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theme" Target="../theme/theme2.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nchorCtr="0"/>
          <a:lstStyle/>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838200" y="1825625"/>
            <a:ext cx="10515600" cy="4351338"/>
          </a:xfrm>
          <a:prstGeom prst="rect">
            <a:avLst/>
          </a:prstGeom>
          <a:noFill/>
          <a:ln w="9525">
            <a:noFill/>
          </a:ln>
        </p:spPr>
        <p:txBody>
          <a:body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defRPr sz="1200" noProof="1">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63BB1654-F373-4988-9089-E76F758CBAE2}" type="datetimeFigureOut">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defRPr sz="1200" noProof="1">
                <a:solidFill>
                  <a:schemeClr val="tx1">
                    <a:tint val="75000"/>
                  </a:schemeClr>
                </a:solidFill>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等线" panose="02010600030101010101" pitchFamily="2" charset="-122"/>
              <a:ea typeface="等线" panose="02010600030101010101" pitchFamily="2"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defRPr sz="1200" noProof="1">
                <a:solidFill>
                  <a:schemeClr val="tx1">
                    <a:tint val="75000"/>
                  </a:schemeClr>
                </a:solidFill>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0554BF73-121F-4DFF-BDCC-CDD49E768D83}" type="slidenum">
              <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1">
              <a:ln>
                <a:noFill/>
              </a:ln>
              <a:solidFill>
                <a:schemeClr val="tx1">
                  <a:tint val="75000"/>
                </a:schemeClr>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5pPr>
      <a:lvl6pPr marL="4572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6pPr>
      <a:lvl7pPr marL="9144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7pPr>
      <a:lvl8pPr marL="13716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8pPr>
      <a:lvl9pPr marL="1828800" algn="l" rtl="0" fontAlgn="base">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p:cNvSpPr>
          <p:nvPr>
            <p:ph type="body"/>
          </p:nvPr>
        </p:nvSpPr>
        <p:spPr>
          <a:xfrm>
            <a:off x="609600" y="1052513"/>
            <a:ext cx="10972800" cy="5292725"/>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p:txBody>
      </p:sp>
      <p:sp>
        <p:nvSpPr>
          <p:cNvPr id="1027" name="Rectangle 7"/>
          <p:cNvSpPr>
            <a:spLocks noChangeArrowheads="1"/>
          </p:cNvSpPr>
          <p:nvPr/>
        </p:nvSpPr>
        <p:spPr bwMode="auto">
          <a:xfrm>
            <a:off x="0" y="765175"/>
            <a:ext cx="2844800" cy="101600"/>
          </a:xfrm>
          <a:prstGeom prst="rect">
            <a:avLst/>
          </a:prstGeom>
          <a:solidFill>
            <a:srgbClr val="0099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28" name="Rectangle 8"/>
          <p:cNvSpPr>
            <a:spLocks noChangeArrowheads="1"/>
          </p:cNvSpPr>
          <p:nvPr/>
        </p:nvSpPr>
        <p:spPr bwMode="auto">
          <a:xfrm>
            <a:off x="1930400" y="765175"/>
            <a:ext cx="9652000" cy="101600"/>
          </a:xfrm>
          <a:prstGeom prst="rect">
            <a:avLst/>
          </a:prstGeom>
          <a:gradFill rotWithShape="0">
            <a:gsLst>
              <a:gs pos="0">
                <a:srgbClr val="0099CC"/>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29" name="Rectangle 10"/>
          <p:cNvSpPr>
            <a:spLocks noChangeArrowheads="1"/>
          </p:cNvSpPr>
          <p:nvPr/>
        </p:nvSpPr>
        <p:spPr bwMode="gray">
          <a:xfrm>
            <a:off x="0" y="6551613"/>
            <a:ext cx="12192000" cy="333375"/>
          </a:xfrm>
          <a:prstGeom prst="rect">
            <a:avLst/>
          </a:prstGeom>
          <a:solidFill>
            <a:srgbClr val="0099C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30" name="TextBox 6"/>
          <p:cNvSpPr txBox="1">
            <a:spLocks noChangeArrowheads="1"/>
          </p:cNvSpPr>
          <p:nvPr/>
        </p:nvSpPr>
        <p:spPr bwMode="auto">
          <a:xfrm>
            <a:off x="7175500" y="6551613"/>
            <a:ext cx="51101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600" b="0"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东方地球物理公司物探技术研究中心（中油软件公司）</a:t>
            </a:r>
            <a:endParaRPr kumimoji="0" lang="zh-CN" altLang="en-US" sz="1600" b="0"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endParaRPr>
          </a:p>
        </p:txBody>
      </p:sp>
      <p:sp>
        <p:nvSpPr>
          <p:cNvPr id="11" name="日期占位符 10"/>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Times New Roman" panose="02020603050405020304" pitchFamily="18"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Times New Roman" panose="02020603050405020304" pitchFamily="18" charset="0"/>
              <a:ea typeface="宋体" panose="02010600030101010101" pitchFamily="2" charset="-122"/>
              <a:cs typeface="+mn-cs"/>
            </a:endParaRPr>
          </a:p>
        </p:txBody>
      </p:sp>
      <p:sp>
        <p:nvSpPr>
          <p:cNvPr id="1032" name="矩形 11"/>
          <p:cNvSpPr>
            <a:spLocks noChangeArrowheads="1"/>
          </p:cNvSpPr>
          <p:nvPr/>
        </p:nvSpPr>
        <p:spPr bwMode="auto">
          <a:xfrm>
            <a:off x="11528425" y="136525"/>
            <a:ext cx="482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ea typeface="宋体" panose="02010600030101010101" pitchFamily="2" charset="-122"/>
              </a:defRPr>
            </a:lvl1pPr>
            <a:lvl2pPr marL="742950" indent="-285750">
              <a:defRPr sz="2400">
                <a:solidFill>
                  <a:schemeClr val="tx1"/>
                </a:solidFill>
                <a:latin typeface="Times New Roman" panose="02020603050405020304" pitchFamily="18" charset="0"/>
                <a:ea typeface="宋体" panose="02010600030101010101" pitchFamily="2" charset="-122"/>
              </a:defRPr>
            </a:lvl2pPr>
            <a:lvl3pPr marL="1143000" indent="-228600">
              <a:defRPr sz="2400">
                <a:solidFill>
                  <a:schemeClr val="tx1"/>
                </a:solidFill>
                <a:latin typeface="Times New Roman" panose="02020603050405020304" pitchFamily="18" charset="0"/>
                <a:ea typeface="宋体" panose="02010600030101010101" pitchFamily="2" charset="-122"/>
              </a:defRPr>
            </a:lvl3pPr>
            <a:lvl4pPr marL="1600200" indent="-228600">
              <a:defRPr sz="2400">
                <a:solidFill>
                  <a:schemeClr val="tx1"/>
                </a:solidFill>
                <a:latin typeface="Times New Roman" panose="02020603050405020304" pitchFamily="18" charset="0"/>
                <a:ea typeface="宋体" panose="02010600030101010101" pitchFamily="2" charset="-122"/>
              </a:defRPr>
            </a:lvl4pPr>
            <a:lvl5pPr marL="2057400" indent="-228600">
              <a:defRPr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fld id="{95ABE289-01EA-4604-9D0B-F8EA2AF676F1}" type="slidenum">
              <a:rPr kumimoji="0" lang="zh-CN" altLang="en-US" sz="20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rPr>
            </a:fld>
            <a:endParaRPr kumimoji="0" lang="zh-CN" altLang="en-US" sz="28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Lst>
  <p:hf sldNum="0" hdr="0" ftr="0" dt="0"/>
  <p:txStyles>
    <p:titleStyle>
      <a:lvl1pPr algn="l" rtl="0" eaLnBrk="0" fontAlgn="base" hangingPunct="0">
        <a:spcBef>
          <a:spcPct val="0"/>
        </a:spcBef>
        <a:spcAft>
          <a:spcPct val="0"/>
        </a:spcAft>
        <a:defRPr sz="3200" b="1">
          <a:solidFill>
            <a:schemeClr val="tx2"/>
          </a:solidFill>
          <a:latin typeface="+mj-lt"/>
          <a:ea typeface="+mj-ea"/>
          <a:cs typeface="+mj-cs"/>
        </a:defRPr>
      </a:lvl1pPr>
      <a:lvl2pPr algn="l" rtl="0" eaLnBrk="0" fontAlgn="base" hangingPunct="0">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6pPr>
      <a:lvl7pPr marL="914400" algn="l" rtl="0" eaLnBrk="1" fontAlgn="base" hangingPunct="1">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7pPr>
      <a:lvl8pPr marL="1371600" algn="l" rtl="0" eaLnBrk="1" fontAlgn="base" hangingPunct="1">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8pPr>
      <a:lvl9pPr marL="1828800" algn="l" rtl="0" eaLnBrk="1" fontAlgn="base" hangingPunct="1">
        <a:spcBef>
          <a:spcPct val="0"/>
        </a:spcBef>
        <a:spcAft>
          <a:spcPct val="0"/>
        </a:spcAft>
        <a:defRPr sz="3200" b="1">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3.xml"/><Relationship Id="rId2" Type="http://schemas.openxmlformats.org/officeDocument/2006/relationships/image" Target="../media/image4.png"/><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0" Type="http://schemas.openxmlformats.org/officeDocument/2006/relationships/slideLayout" Target="../slideLayouts/slideLayout13.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vmlDrawing" Target="../drawings/vmlDrawing1.vml"/><Relationship Id="rId3" Type="http://schemas.openxmlformats.org/officeDocument/2006/relationships/slideLayout" Target="../slideLayouts/slideLayout13.xml"/><Relationship Id="rId2" Type="http://schemas.openxmlformats.org/officeDocument/2006/relationships/image" Target="../media/image5.wmf"/><Relationship Id="rId1"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9" Type="http://schemas.openxmlformats.org/officeDocument/2006/relationships/notesSlide" Target="../notesSlides/notesSlide6.xml"/><Relationship Id="rId8" Type="http://schemas.openxmlformats.org/officeDocument/2006/relationships/vmlDrawing" Target="../drawings/vmlDrawing2.vml"/><Relationship Id="rId7"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wmf"/><Relationship Id="rId1"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7.xml"/><Relationship Id="rId7" Type="http://schemas.openxmlformats.org/officeDocument/2006/relationships/vmlDrawing" Target="../drawings/vmlDrawing3.vml"/><Relationship Id="rId6"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wmf"/><Relationship Id="rId3" Type="http://schemas.openxmlformats.org/officeDocument/2006/relationships/image" Target="../media/image13.png"/><Relationship Id="rId2" Type="http://schemas.openxmlformats.org/officeDocument/2006/relationships/image" Target="../media/image12.wmf"/><Relationship Id="rId1"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8" Type="http://schemas.openxmlformats.org/officeDocument/2006/relationships/vmlDrawing" Target="../drawings/vmlDrawing4.vml"/><Relationship Id="rId7"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wmf"/><Relationship Id="rId4" Type="http://schemas.openxmlformats.org/officeDocument/2006/relationships/oleObject" Target="../embeddings/oleObject4.bin"/><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1.emf"/></Relationships>
</file>

<file path=ppt/slides/_rels/slide11.xml.rels><?xml version="1.0" encoding="UTF-8" standalone="yes"?>
<Relationships xmlns="http://schemas.openxmlformats.org/package/2006/relationships"><Relationship Id="rId7"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21.emf"/><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7.png"/></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slides/_rels/slide16.xml.rels><?xml version="1.0" encoding="UTF-8" standalone="yes"?>
<Relationships xmlns="http://schemas.openxmlformats.org/package/2006/relationships"><Relationship Id="rId8" Type="http://schemas.openxmlformats.org/officeDocument/2006/relationships/vmlDrawing" Target="../drawings/vmlDrawing5.vml"/><Relationship Id="rId7" Type="http://schemas.openxmlformats.org/officeDocument/2006/relationships/slideLayout" Target="../slideLayouts/slideLayout13.xml"/><Relationship Id="rId6" Type="http://schemas.openxmlformats.org/officeDocument/2006/relationships/image" Target="../media/image36.wmf"/><Relationship Id="rId5" Type="http://schemas.openxmlformats.org/officeDocument/2006/relationships/oleObject" Target="../embeddings/oleObject6.bin"/><Relationship Id="rId4" Type="http://schemas.openxmlformats.org/officeDocument/2006/relationships/image" Target="../media/image35.wmf"/><Relationship Id="rId3" Type="http://schemas.openxmlformats.org/officeDocument/2006/relationships/oleObject" Target="../embeddings/oleObject5.bin"/><Relationship Id="rId2" Type="http://schemas.openxmlformats.org/officeDocument/2006/relationships/image" Target="../media/image34.png"/><Relationship Id="rId1"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38.png"/><Relationship Id="rId1" Type="http://schemas.openxmlformats.org/officeDocument/2006/relationships/image" Target="../media/image37.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image" Target="../media/image39.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45.png"/><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image" Target="../media/image42.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png"/></Relationships>
</file>

<file path=ppt/slides/_rels/slide21.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27.png"/><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39.pn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53.png"/><Relationship Id="rId3" Type="http://schemas.openxmlformats.org/officeDocument/2006/relationships/image" Target="../media/image44.png"/><Relationship Id="rId2" Type="http://schemas.openxmlformats.org/officeDocument/2006/relationships/image" Target="../media/image52.png"/><Relationship Id="rId1" Type="http://schemas.openxmlformats.org/officeDocument/2006/relationships/image" Target="../media/image51.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27.png"/><Relationship Id="rId3" Type="http://schemas.openxmlformats.org/officeDocument/2006/relationships/image" Target="../media/image48.png"/><Relationship Id="rId2" Type="http://schemas.openxmlformats.org/officeDocument/2006/relationships/image" Target="../media/image55.png"/><Relationship Id="rId1" Type="http://schemas.openxmlformats.org/officeDocument/2006/relationships/image" Target="../media/image54.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27.png"/><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39.png"/></Relationships>
</file>

<file path=ppt/slides/_rels/slide25.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60.png"/><Relationship Id="rId3" Type="http://schemas.openxmlformats.org/officeDocument/2006/relationships/image" Target="../media/image44.png"/><Relationship Id="rId2" Type="http://schemas.openxmlformats.org/officeDocument/2006/relationships/image" Target="../media/image59.png"/><Relationship Id="rId1" Type="http://schemas.openxmlformats.org/officeDocument/2006/relationships/image" Target="../media/image58.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27.png"/><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21.emf"/><Relationship Id="rId1" Type="http://schemas.openxmlformats.org/officeDocument/2006/relationships/image" Target="../media/image63.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64.png"/><Relationship Id="rId1" Type="http://schemas.openxmlformats.org/officeDocument/2006/relationships/image" Target="../media/image39.pn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67.png"/><Relationship Id="rId3" Type="http://schemas.openxmlformats.org/officeDocument/2006/relationships/image" Target="../media/image44.png"/><Relationship Id="rId2" Type="http://schemas.openxmlformats.org/officeDocument/2006/relationships/image" Target="../media/image66.png"/><Relationship Id="rId1" Type="http://schemas.openxmlformats.org/officeDocument/2006/relationships/image" Target="../media/image65.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69.png"/><Relationship Id="rId1" Type="http://schemas.openxmlformats.org/officeDocument/2006/relationships/image" Target="../media/image68.png"/></Relationships>
</file>

<file path=ppt/slides/_rels/slide31.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13.xml"/><Relationship Id="rId3" Type="http://schemas.openxmlformats.org/officeDocument/2006/relationships/image" Target="../media/image71.wmf"/><Relationship Id="rId2" Type="http://schemas.openxmlformats.org/officeDocument/2006/relationships/oleObject" Target="../embeddings/oleObject7.bin"/><Relationship Id="rId1" Type="http://schemas.openxmlformats.org/officeDocument/2006/relationships/image" Target="../media/image70.png"/></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74.png"/><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image" Target="../media/image39.png"/></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77.png"/><Relationship Id="rId3" Type="http://schemas.openxmlformats.org/officeDocument/2006/relationships/image" Target="../media/image44.png"/><Relationship Id="rId2" Type="http://schemas.openxmlformats.org/officeDocument/2006/relationships/image" Target="../media/image76.png"/><Relationship Id="rId1" Type="http://schemas.openxmlformats.org/officeDocument/2006/relationships/image" Target="../media/image75.pn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79.png"/><Relationship Id="rId2" Type="http://schemas.openxmlformats.org/officeDocument/2006/relationships/image" Target="../media/image48.png"/><Relationship Id="rId1" Type="http://schemas.openxmlformats.org/officeDocument/2006/relationships/image" Target="../media/image78.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81.png"/><Relationship Id="rId1" Type="http://schemas.openxmlformats.org/officeDocument/2006/relationships/image" Target="../media/image80.png"/></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39.png"/><Relationship Id="rId2" Type="http://schemas.openxmlformats.org/officeDocument/2006/relationships/image" Target="../media/image83.png"/><Relationship Id="rId1" Type="http://schemas.openxmlformats.org/officeDocument/2006/relationships/image" Target="../media/image82.png"/></Relationships>
</file>

<file path=ppt/slides/_rels/slide37.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48.png"/><Relationship Id="rId2" Type="http://schemas.openxmlformats.org/officeDocument/2006/relationships/image" Target="../media/image85.png"/><Relationship Id="rId1" Type="http://schemas.openxmlformats.org/officeDocument/2006/relationships/image" Target="../media/image84.pn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88.png"/><Relationship Id="rId3" Type="http://schemas.openxmlformats.org/officeDocument/2006/relationships/image" Target="../media/image44.png"/><Relationship Id="rId2" Type="http://schemas.openxmlformats.org/officeDocument/2006/relationships/image" Target="../media/image87.png"/><Relationship Id="rId1" Type="http://schemas.openxmlformats.org/officeDocument/2006/relationships/image" Target="../media/image86.png"/></Relationships>
</file>

<file path=ppt/slides/_rels/slide39.xml.rels><?xml version="1.0" encoding="UTF-8" standalone="yes"?>
<Relationships xmlns="http://schemas.openxmlformats.org/package/2006/relationships"><Relationship Id="rId6" Type="http://schemas.openxmlformats.org/officeDocument/2006/relationships/vmlDrawing" Target="../drawings/vmlDrawing7.vml"/><Relationship Id="rId5" Type="http://schemas.openxmlformats.org/officeDocument/2006/relationships/slideLayout" Target="../slideLayouts/slideLayout13.xml"/><Relationship Id="rId4" Type="http://schemas.openxmlformats.org/officeDocument/2006/relationships/image" Target="../media/image90.wmf"/><Relationship Id="rId3" Type="http://schemas.openxmlformats.org/officeDocument/2006/relationships/oleObject" Target="../embeddings/oleObject8.bin"/><Relationship Id="rId2" Type="http://schemas.openxmlformats.org/officeDocument/2006/relationships/image" Target="../media/image89.png"/><Relationship Id="rId1"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39.png"/><Relationship Id="rId1" Type="http://schemas.openxmlformats.org/officeDocument/2006/relationships/image" Target="../media/image91.png"/></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69.png"/><Relationship Id="rId1" Type="http://schemas.openxmlformats.org/officeDocument/2006/relationships/image" Target="../media/image92.png"/></Relationships>
</file>

<file path=ppt/slides/_rels/slide42.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95.png"/><Relationship Id="rId3" Type="http://schemas.openxmlformats.org/officeDocument/2006/relationships/image" Target="../media/image44.png"/><Relationship Id="rId2" Type="http://schemas.openxmlformats.org/officeDocument/2006/relationships/image" Target="../media/image94.png"/><Relationship Id="rId1" Type="http://schemas.openxmlformats.org/officeDocument/2006/relationships/image" Target="../media/image93.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image" Target="../media/image96.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image" Target="../media/image99.png"/></Relationships>
</file>

<file path=ppt/slides/_rels/slide46.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image" Target="../media/image104.png"/><Relationship Id="rId4" Type="http://schemas.openxmlformats.org/officeDocument/2006/relationships/image" Target="../media/image103.png"/><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image" Target="../media/image100.pn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06.png"/><Relationship Id="rId1" Type="http://schemas.openxmlformats.org/officeDocument/2006/relationships/image" Target="../media/image105.png"/></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image" Target="../media/image107.png"/></Relationships>
</file>

<file path=ppt/slides/_rels/slide49.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slideLayout" Target="../slideLayouts/slideLayout13.xml"/><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image" Target="../media/image110.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113.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15.png"/><Relationship Id="rId1" Type="http://schemas.openxmlformats.org/officeDocument/2006/relationships/image" Target="../media/image114.png"/></Relationships>
</file>

<file path=ppt/slides/_rels/slide52.xml.rels><?xml version="1.0" encoding="UTF-8" standalone="yes"?>
<Relationships xmlns="http://schemas.openxmlformats.org/package/2006/relationships"><Relationship Id="rId7" Type="http://schemas.openxmlformats.org/officeDocument/2006/relationships/slideLayout" Target="../slideLayouts/slideLayout13.xml"/><Relationship Id="rId6" Type="http://schemas.openxmlformats.org/officeDocument/2006/relationships/image" Target="../media/image121.png"/><Relationship Id="rId5" Type="http://schemas.openxmlformats.org/officeDocument/2006/relationships/image" Target="../media/image120.png"/><Relationship Id="rId4" Type="http://schemas.openxmlformats.org/officeDocument/2006/relationships/image" Target="../media/image119.png"/><Relationship Id="rId3" Type="http://schemas.openxmlformats.org/officeDocument/2006/relationships/image" Target="../media/image118.png"/><Relationship Id="rId2" Type="http://schemas.openxmlformats.org/officeDocument/2006/relationships/image" Target="../media/image117.png"/><Relationship Id="rId1" Type="http://schemas.openxmlformats.org/officeDocument/2006/relationships/image" Target="../media/image116.png"/></Relationships>
</file>

<file path=ppt/slides/_rels/slide53.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125.png"/><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image" Target="../media/image122.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27.png"/><Relationship Id="rId1" Type="http://schemas.openxmlformats.org/officeDocument/2006/relationships/image" Target="../media/image126.png"/></Relationships>
</file>

<file path=ppt/slides/_rels/slide55.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131.png"/><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image" Target="../media/image128.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33.png"/><Relationship Id="rId1" Type="http://schemas.openxmlformats.org/officeDocument/2006/relationships/image" Target="../media/image132.png"/></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35.png"/><Relationship Id="rId1" Type="http://schemas.openxmlformats.org/officeDocument/2006/relationships/image" Target="../media/image134.png"/></Relationships>
</file>

<file path=ppt/slides/_rels/slide58.xml.rels><?xml version="1.0" encoding="UTF-8" standalone="yes"?>
<Relationships xmlns="http://schemas.openxmlformats.org/package/2006/relationships"><Relationship Id="rId9" Type="http://schemas.openxmlformats.org/officeDocument/2006/relationships/slideLayout" Target="../slideLayouts/slideLayout13.xml"/><Relationship Id="rId8" Type="http://schemas.openxmlformats.org/officeDocument/2006/relationships/image" Target="../media/image143.png"/><Relationship Id="rId7" Type="http://schemas.openxmlformats.org/officeDocument/2006/relationships/image" Target="../media/image142.png"/><Relationship Id="rId6" Type="http://schemas.openxmlformats.org/officeDocument/2006/relationships/image" Target="../media/image141.png"/><Relationship Id="rId5" Type="http://schemas.openxmlformats.org/officeDocument/2006/relationships/image" Target="../media/image140.png"/><Relationship Id="rId4" Type="http://schemas.openxmlformats.org/officeDocument/2006/relationships/image" Target="../media/image139.png"/><Relationship Id="rId3" Type="http://schemas.openxmlformats.org/officeDocument/2006/relationships/image" Target="../media/image138.png"/><Relationship Id="rId2" Type="http://schemas.openxmlformats.org/officeDocument/2006/relationships/image" Target="../media/image137.png"/><Relationship Id="rId10" Type="http://schemas.openxmlformats.org/officeDocument/2006/relationships/notesSlide" Target="../notesSlides/notesSlide12.xml"/><Relationship Id="rId1" Type="http://schemas.openxmlformats.org/officeDocument/2006/relationships/image" Target="../media/image136.png"/></Relationships>
</file>

<file path=ppt/slides/_rels/slide59.xml.rels><?xml version="1.0" encoding="UTF-8" standalone="yes"?>
<Relationships xmlns="http://schemas.openxmlformats.org/package/2006/relationships"><Relationship Id="rId8" Type="http://schemas.openxmlformats.org/officeDocument/2006/relationships/slideLayout" Target="../slideLayouts/slideLayout13.xml"/><Relationship Id="rId7" Type="http://schemas.openxmlformats.org/officeDocument/2006/relationships/image" Target="../media/image150.png"/><Relationship Id="rId6" Type="http://schemas.openxmlformats.org/officeDocument/2006/relationships/image" Target="../media/image149.jpeg"/><Relationship Id="rId5" Type="http://schemas.openxmlformats.org/officeDocument/2006/relationships/image" Target="../media/image148.png"/><Relationship Id="rId4" Type="http://schemas.openxmlformats.org/officeDocument/2006/relationships/image" Target="../media/image147.png"/><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image" Target="../media/image144.png"/></Relationships>
</file>

<file path=ppt/slides/_rels/slide60.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13.xml"/><Relationship Id="rId4" Type="http://schemas.openxmlformats.org/officeDocument/2006/relationships/image" Target="../media/image154.png"/><Relationship Id="rId3" Type="http://schemas.openxmlformats.org/officeDocument/2006/relationships/image" Target="../media/image153.png"/><Relationship Id="rId2" Type="http://schemas.openxmlformats.org/officeDocument/2006/relationships/image" Target="../media/image152.png"/><Relationship Id="rId1" Type="http://schemas.openxmlformats.org/officeDocument/2006/relationships/image" Target="../media/image151.png"/></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56.png"/><Relationship Id="rId1" Type="http://schemas.openxmlformats.org/officeDocument/2006/relationships/image" Target="../media/image155.png"/></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58.png"/><Relationship Id="rId1" Type="http://schemas.openxmlformats.org/officeDocument/2006/relationships/image" Target="../media/image157.png"/></Relationships>
</file>

<file path=ppt/slides/_rels/slide63.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61.png"/><Relationship Id="rId2" Type="http://schemas.openxmlformats.org/officeDocument/2006/relationships/image" Target="../media/image160.png"/><Relationship Id="rId1" Type="http://schemas.openxmlformats.org/officeDocument/2006/relationships/image" Target="../media/image159.pn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63.png"/><Relationship Id="rId1" Type="http://schemas.openxmlformats.org/officeDocument/2006/relationships/image" Target="../media/image162.png"/></Relationships>
</file>

<file path=ppt/slides/_rels/slide65.xml.rels><?xml version="1.0" encoding="UTF-8" standalone="yes"?>
<Relationships xmlns="http://schemas.openxmlformats.org/package/2006/relationships"><Relationship Id="rId7" Type="http://schemas.openxmlformats.org/officeDocument/2006/relationships/slideLayout" Target="../slideLayouts/slideLayout13.xml"/><Relationship Id="rId6" Type="http://schemas.openxmlformats.org/officeDocument/2006/relationships/image" Target="../media/image169.png"/><Relationship Id="rId5" Type="http://schemas.openxmlformats.org/officeDocument/2006/relationships/image" Target="../media/image168.png"/><Relationship Id="rId4" Type="http://schemas.openxmlformats.org/officeDocument/2006/relationships/image" Target="../media/image167.png"/><Relationship Id="rId3" Type="http://schemas.openxmlformats.org/officeDocument/2006/relationships/image" Target="../media/image166.png"/><Relationship Id="rId2" Type="http://schemas.openxmlformats.org/officeDocument/2006/relationships/image" Target="../media/image165.png"/><Relationship Id="rId1" Type="http://schemas.openxmlformats.org/officeDocument/2006/relationships/image" Target="../media/image164.png"/></Relationships>
</file>

<file path=ppt/slides/_rels/slide66.xml.rels><?xml version="1.0" encoding="UTF-8" standalone="yes"?>
<Relationships xmlns="http://schemas.openxmlformats.org/package/2006/relationships"><Relationship Id="rId4" Type="http://schemas.openxmlformats.org/officeDocument/2006/relationships/slideLayout" Target="../slideLayouts/slideLayout13.xml"/><Relationship Id="rId3" Type="http://schemas.openxmlformats.org/officeDocument/2006/relationships/image" Target="../media/image172.jpeg"/><Relationship Id="rId2" Type="http://schemas.openxmlformats.org/officeDocument/2006/relationships/image" Target="../media/image171.png"/><Relationship Id="rId1" Type="http://schemas.openxmlformats.org/officeDocument/2006/relationships/image" Target="../media/image170.png"/></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74.png"/><Relationship Id="rId1" Type="http://schemas.openxmlformats.org/officeDocument/2006/relationships/image" Target="../media/image173.png"/></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76.png"/><Relationship Id="rId1" Type="http://schemas.openxmlformats.org/officeDocument/2006/relationships/image" Target="../media/image175.png"/></Relationships>
</file>

<file path=ppt/slides/_rels/slide69.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13.xml"/><Relationship Id="rId2" Type="http://schemas.openxmlformats.org/officeDocument/2006/relationships/image" Target="../media/image178.png"/><Relationship Id="rId1" Type="http://schemas.openxmlformats.org/officeDocument/2006/relationships/image" Target="../media/image177.png"/></Relationships>
</file>

<file path=ppt/slides/_rels/slide7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80.png"/><Relationship Id="rId1" Type="http://schemas.openxmlformats.org/officeDocument/2006/relationships/image" Target="../media/image179.png"/></Relationships>
</file>

<file path=ppt/slides/_rels/slide7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82.png"/><Relationship Id="rId1" Type="http://schemas.openxmlformats.org/officeDocument/2006/relationships/image" Target="../media/image181.png"/></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image" Target="../media/image183.png"/><Relationship Id="rId1" Type="http://schemas.openxmlformats.org/officeDocument/2006/relationships/image" Target="../media/image63.png"/></Relationships>
</file>

<file path=ppt/slides/_rels/slide73.xml.rels><?xml version="1.0" encoding="UTF-8" standalone="yes"?>
<Relationships xmlns="http://schemas.openxmlformats.org/package/2006/relationships"><Relationship Id="rId9" Type="http://schemas.openxmlformats.org/officeDocument/2006/relationships/tags" Target="../tags/tag14.xml"/><Relationship Id="rId8" Type="http://schemas.openxmlformats.org/officeDocument/2006/relationships/tags" Target="../tags/tag13.xml"/><Relationship Id="rId7" Type="http://schemas.openxmlformats.org/officeDocument/2006/relationships/tags" Target="../tags/tag12.xml"/><Relationship Id="rId6" Type="http://schemas.openxmlformats.org/officeDocument/2006/relationships/image" Target="../media/image187.png"/><Relationship Id="rId5" Type="http://schemas.openxmlformats.org/officeDocument/2006/relationships/image" Target="../media/image186.png"/><Relationship Id="rId4" Type="http://schemas.openxmlformats.org/officeDocument/2006/relationships/image" Target="../media/image185.png"/><Relationship Id="rId3" Type="http://schemas.openxmlformats.org/officeDocument/2006/relationships/tags" Target="../tags/tag11.xml"/><Relationship Id="rId20" Type="http://schemas.openxmlformats.org/officeDocument/2006/relationships/slideLayout" Target="../slideLayouts/slideLayout13.xml"/><Relationship Id="rId2" Type="http://schemas.openxmlformats.org/officeDocument/2006/relationships/image" Target="../media/image184.png"/><Relationship Id="rId19" Type="http://schemas.openxmlformats.org/officeDocument/2006/relationships/tags" Target="../tags/tag24.xml"/><Relationship Id="rId18" Type="http://schemas.openxmlformats.org/officeDocument/2006/relationships/tags" Target="../tags/tag23.xml"/><Relationship Id="rId17" Type="http://schemas.openxmlformats.org/officeDocument/2006/relationships/tags" Target="../tags/tag22.xml"/><Relationship Id="rId16" Type="http://schemas.openxmlformats.org/officeDocument/2006/relationships/tags" Target="../tags/tag21.xml"/><Relationship Id="rId15" Type="http://schemas.openxmlformats.org/officeDocument/2006/relationships/tags" Target="../tags/tag20.xml"/><Relationship Id="rId14" Type="http://schemas.openxmlformats.org/officeDocument/2006/relationships/tags" Target="../tags/tag19.xml"/><Relationship Id="rId13" Type="http://schemas.openxmlformats.org/officeDocument/2006/relationships/tags" Target="../tags/tag18.xml"/><Relationship Id="rId12" Type="http://schemas.openxmlformats.org/officeDocument/2006/relationships/tags" Target="../tags/tag17.xml"/><Relationship Id="rId11" Type="http://schemas.openxmlformats.org/officeDocument/2006/relationships/tags" Target="../tags/tag16.xml"/><Relationship Id="rId10" Type="http://schemas.openxmlformats.org/officeDocument/2006/relationships/tags" Target="../tags/tag15.xml"/><Relationship Id="rId1" Type="http://schemas.openxmlformats.org/officeDocument/2006/relationships/tags" Target="../tags/tag10.xml"/></Relationships>
</file>

<file path=ppt/slides/_rels/slide74.xml.rels><?xml version="1.0" encoding="UTF-8" standalone="yes"?>
<Relationships xmlns="http://schemas.openxmlformats.org/package/2006/relationships"><Relationship Id="rId6" Type="http://schemas.openxmlformats.org/officeDocument/2006/relationships/slideLayout" Target="../slideLayouts/slideLayout15.xml"/><Relationship Id="rId5" Type="http://schemas.openxmlformats.org/officeDocument/2006/relationships/image" Target="../media/image190.png"/><Relationship Id="rId4" Type="http://schemas.openxmlformats.org/officeDocument/2006/relationships/image" Target="../media/image189.png"/><Relationship Id="rId3" Type="http://schemas.openxmlformats.org/officeDocument/2006/relationships/image" Target="../media/image188.jpeg"/><Relationship Id="rId2" Type="http://schemas.openxmlformats.org/officeDocument/2006/relationships/image" Target="../media/image33.png"/><Relationship Id="rId1" Type="http://schemas.openxmlformats.org/officeDocument/2006/relationships/image" Target="../media/image32.png"/></Relationships>
</file>

<file path=ppt/slides/_rels/slide75.xml.rels><?xml version="1.0" encoding="UTF-8" standalone="yes"?>
<Relationships xmlns="http://schemas.openxmlformats.org/package/2006/relationships"><Relationship Id="rId5" Type="http://schemas.openxmlformats.org/officeDocument/2006/relationships/slideLayout" Target="../slideLayouts/slideLayout15.xml"/><Relationship Id="rId4" Type="http://schemas.openxmlformats.org/officeDocument/2006/relationships/image" Target="../media/image188.jpeg"/><Relationship Id="rId3" Type="http://schemas.openxmlformats.org/officeDocument/2006/relationships/image" Target="../media/image192.png"/><Relationship Id="rId2" Type="http://schemas.openxmlformats.org/officeDocument/2006/relationships/image" Target="../media/image190.png"/><Relationship Id="rId1" Type="http://schemas.openxmlformats.org/officeDocument/2006/relationships/image" Target="../media/image191.png"/></Relationships>
</file>

<file path=ppt/slides/_rels/slide76.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1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p:cNvSpPr>
          <p:nvPr>
            <p:ph type="ctrTitle"/>
          </p:nvPr>
        </p:nvSpPr>
        <p:spPr>
          <a:xfrm>
            <a:off x="407368" y="1493838"/>
            <a:ext cx="10870232" cy="1143000"/>
          </a:xfrm>
          <a:noFill/>
          <a:ln>
            <a:noFill/>
          </a:ln>
        </p:spPr>
        <p:txBody>
          <a:bodyPr/>
          <a:lstStyle/>
          <a:p>
            <a:pPr>
              <a:buClrTx/>
              <a:buSzTx/>
              <a:buFontTx/>
            </a:pPr>
            <a:br>
              <a:rPr lang="en-US" altLang="zh-CN" dirty="0">
                <a:latin typeface="黑体" panose="02010609060101010101" pitchFamily="49" charset="-122"/>
                <a:ea typeface="黑体" panose="02010609060101010101" pitchFamily="49" charset="-122"/>
                <a:cs typeface="+mj-cs"/>
              </a:rPr>
            </a:br>
            <a:br>
              <a:rPr lang="en-US" altLang="zh-CN" dirty="0">
                <a:latin typeface="黑体" panose="02010609060101010101" pitchFamily="49" charset="-122"/>
                <a:ea typeface="黑体" panose="02010609060101010101" pitchFamily="49" charset="-122"/>
                <a:cs typeface="+mj-cs"/>
              </a:rPr>
            </a:br>
            <a:r>
              <a:rPr lang="en-US" altLang="zh-CN" dirty="0" err="1">
                <a:latin typeface="黑体" panose="02010609060101010101" pitchFamily="49" charset="-122"/>
                <a:ea typeface="黑体" panose="02010609060101010101" pitchFamily="49" charset="-122"/>
              </a:rPr>
              <a:t>GeoEast</a:t>
            </a:r>
            <a:r>
              <a:rPr lang="en-US" altLang="zh-CN"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rPr>
              <a:t>初至射线层析近地表建模</a:t>
            </a:r>
            <a:r>
              <a:rPr lang="zh-CN" altLang="en-US" dirty="0">
                <a:latin typeface="黑体" panose="02010609060101010101" pitchFamily="49" charset="-122"/>
                <a:ea typeface="黑体" panose="02010609060101010101" pitchFamily="49" charset="-122"/>
                <a:cs typeface="+mj-cs"/>
              </a:rPr>
              <a:t>处理</a:t>
            </a:r>
            <a:br>
              <a:rPr lang="en-US" altLang="zh-CN" dirty="0">
                <a:latin typeface="黑体" panose="02010609060101010101" pitchFamily="49" charset="-122"/>
                <a:ea typeface="黑体" panose="02010609060101010101" pitchFamily="49" charset="-122"/>
                <a:cs typeface="+mj-cs"/>
              </a:rPr>
            </a:br>
            <a:endParaRPr lang="zh-CN" altLang="zh-CN" dirty="0">
              <a:latin typeface="黑体" panose="02010609060101010101" pitchFamily="49" charset="-122"/>
              <a:ea typeface="黑体" panose="02010609060101010101" pitchFamily="49" charset="-122"/>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p:nvPr/>
        </p:nvSpPr>
        <p:spPr>
          <a:xfrm>
            <a:off x="4727575" y="0"/>
            <a:ext cx="2665413" cy="823913"/>
          </a:xfrm>
          <a:prstGeom prst="rect">
            <a:avLst/>
          </a:prstGeom>
          <a:noFill/>
          <a:ln w="9525">
            <a:noFill/>
          </a:ln>
        </p:spPr>
        <p:txBody>
          <a:bodyPr lIns="91392" tIns="45697" rIns="91392" bIns="45697">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None/>
            </a:pPr>
            <a:r>
              <a:rPr lang="zh-CN" altLang="en-US" sz="4800" dirty="0">
                <a:solidFill>
                  <a:srgbClr val="3333FF"/>
                </a:solidFill>
              </a:rPr>
              <a:t>目录</a:t>
            </a:r>
            <a:endParaRPr lang="zh-CN" altLang="en-US" sz="4800" dirty="0">
              <a:solidFill>
                <a:srgbClr val="3333FF"/>
              </a:solidFill>
            </a:endParaRPr>
          </a:p>
        </p:txBody>
      </p:sp>
      <p:sp>
        <p:nvSpPr>
          <p:cNvPr id="25603" name="Text Box 3"/>
          <p:cNvSpPr txBox="1"/>
          <p:nvPr/>
        </p:nvSpPr>
        <p:spPr>
          <a:xfrm>
            <a:off x="2640013" y="1498600"/>
            <a:ext cx="6911975" cy="2914015"/>
          </a:xfrm>
          <a:prstGeom prst="rect">
            <a:avLst/>
          </a:prstGeom>
          <a:noFill/>
          <a:ln w="9525">
            <a:noFill/>
          </a:ln>
        </p:spPr>
        <p:txBody>
          <a:bodyPr lIns="91392" tIns="45697" rIns="91392" bIns="45697">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70000"/>
              </a:lnSpc>
              <a:spcBef>
                <a:spcPct val="0"/>
              </a:spcBef>
              <a:buNone/>
            </a:pPr>
            <a:r>
              <a:rPr lang="en-US" altLang="en-US" sz="3600" dirty="0">
                <a:solidFill>
                  <a:srgbClr val="FF0000"/>
                </a:solidFill>
              </a:rPr>
              <a:t>一、初至射线层析方法原理</a:t>
            </a:r>
            <a:endParaRPr lang="en-US" altLang="en-US" sz="3600" dirty="0">
              <a:solidFill>
                <a:srgbClr val="0000FF"/>
              </a:solidFill>
            </a:endParaRPr>
          </a:p>
          <a:p>
            <a:pPr marL="0" lvl="0" indent="0" eaLnBrk="1" hangingPunct="1">
              <a:lnSpc>
                <a:spcPct val="170000"/>
              </a:lnSpc>
              <a:spcBef>
                <a:spcPct val="0"/>
              </a:spcBef>
              <a:buNone/>
            </a:pPr>
            <a:r>
              <a:rPr lang="en-US" altLang="en-US" sz="3600" dirty="0">
                <a:solidFill>
                  <a:srgbClr val="0000FF"/>
                </a:solidFill>
                <a:sym typeface="+mn-ea"/>
              </a:rPr>
              <a:t>二、FASTomo模块参数应用</a:t>
            </a:r>
            <a:endParaRPr lang="en-US" altLang="en-US" sz="3600" dirty="0">
              <a:solidFill>
                <a:srgbClr val="0000FF"/>
              </a:solidFill>
              <a:sym typeface="+mn-ea"/>
            </a:endParaRPr>
          </a:p>
          <a:p>
            <a:pPr marL="0" lvl="0" indent="0" eaLnBrk="1" hangingPunct="1">
              <a:lnSpc>
                <a:spcPct val="170000"/>
              </a:lnSpc>
              <a:spcBef>
                <a:spcPct val="0"/>
              </a:spcBef>
              <a:buNone/>
            </a:pPr>
            <a:r>
              <a:rPr lang="en-US" altLang="en-US" sz="3600" dirty="0">
                <a:solidFill>
                  <a:schemeClr val="accent2"/>
                </a:solidFill>
                <a:sym typeface="+mn-ea"/>
              </a:rPr>
              <a:t>三、</a:t>
            </a:r>
            <a:r>
              <a:rPr lang="zh-CN" altLang="en-US" sz="3600" dirty="0">
                <a:solidFill>
                  <a:schemeClr val="accent2"/>
                </a:solidFill>
                <a:sym typeface="+mn-ea"/>
              </a:rPr>
              <a:t>应用细节与注意事项</a:t>
            </a:r>
            <a:endParaRPr lang="zh-CN" altLang="en-US" sz="3600" dirty="0">
              <a:solidFill>
                <a:schemeClr val="accent2"/>
              </a:solidFill>
              <a:sym typeface="+mn-ea"/>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a:xfrm>
            <a:off x="1212850" y="142875"/>
            <a:ext cx="9113838" cy="706438"/>
          </a:xfrm>
          <a:prstGeom prst="rect">
            <a:avLst/>
          </a:prstGeom>
          <a:noFill/>
          <a:ln w="9525">
            <a:noFill/>
          </a:ln>
        </p:spPr>
        <p:txBody>
          <a:bodyPr/>
          <a:lstStyle/>
          <a:p>
            <a:pPr algn="ctr"/>
            <a:r>
              <a:rPr lang="en-US" altLang="zh-CN" sz="3600" b="0" dirty="0">
                <a:solidFill>
                  <a:srgbClr val="0000FF"/>
                </a:solidFill>
                <a:latin typeface="黑体" panose="02010609060101010101" pitchFamily="49" charset="-122"/>
                <a:ea typeface="黑体" panose="02010609060101010101" pitchFamily="49" charset="-122"/>
                <a:sym typeface="宋体" panose="02010600030101010101" pitchFamily="2" charset="-122"/>
              </a:rPr>
              <a:t>一、初至射线层析方法原理</a:t>
            </a:r>
            <a:endParaRPr lang="en-US" altLang="zh-CN" sz="3600" b="0" dirty="0">
              <a:solidFill>
                <a:srgbClr val="0000FF"/>
              </a:solidFill>
              <a:latin typeface="黑体" panose="02010609060101010101" pitchFamily="49" charset="-122"/>
              <a:ea typeface="黑体" panose="02010609060101010101" pitchFamily="49" charset="-122"/>
            </a:endParaRPr>
          </a:p>
        </p:txBody>
      </p:sp>
      <p:sp>
        <p:nvSpPr>
          <p:cNvPr id="2" name="矩形 1"/>
          <p:cNvSpPr/>
          <p:nvPr/>
        </p:nvSpPr>
        <p:spPr>
          <a:xfrm>
            <a:off x="367030" y="849630"/>
            <a:ext cx="11299825" cy="2953385"/>
          </a:xfrm>
          <a:prstGeom prst="rect">
            <a:avLst/>
          </a:prstGeom>
        </p:spPr>
        <p:txBody>
          <a:bodyPr wrap="square">
            <a:spAutoFit/>
          </a:bodyPr>
          <a:lstStyle/>
          <a:p>
            <a:pPr marL="0" marR="0" lvl="0" indent="266700" algn="just" defTabSz="914400" rtl="0" eaLnBrk="1" fontAlgn="base" latinLnBrk="0" hangingPunct="1">
              <a:lnSpc>
                <a:spcPct val="150000"/>
              </a:lnSpc>
              <a:spcBef>
                <a:spcPct val="0"/>
              </a:spcBef>
              <a:spcAft>
                <a:spcPts val="0"/>
              </a:spcAft>
              <a:buClrTx/>
              <a:buSzTx/>
              <a:buFontTx/>
              <a:buNone/>
              <a:defRPr/>
            </a:pPr>
            <a:r>
              <a:rPr kumimoji="0" lang="en-US" altLang="zh-CN"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    </a:t>
            </a:r>
            <a:r>
              <a:rPr kumimoji="0" lang="zh-CN" altLang="zh-CN"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复杂山地区，地形起伏高程落差大，近地表岩石类型、厚度、速度纵横向变化</a:t>
            </a:r>
            <a:r>
              <a:rPr kumimoji="0" lang="zh-CN" altLang="en-US"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剧烈</a:t>
            </a:r>
            <a:r>
              <a:rPr kumimoji="0" lang="zh-CN" altLang="zh-CN"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，严重扭曲了波场旅行时特征</a:t>
            </a:r>
            <a:r>
              <a:rPr kumimoji="0" lang="zh-CN" altLang="en-US"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a:t>
            </a:r>
            <a:r>
              <a:rPr kumimoji="0" lang="zh-CN" altLang="zh-CN"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要消除这些影响需要高精度</a:t>
            </a:r>
            <a:r>
              <a:rPr kumimoji="0" lang="zh-CN" altLang="en-US"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近地表建模与静校正处理</a:t>
            </a:r>
            <a:r>
              <a:rPr kumimoji="0" lang="zh-CN" altLang="zh-CN"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a:t>
            </a:r>
            <a:r>
              <a:rPr kumimoji="0" lang="zh-CN" altLang="en-US" sz="20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主要技术手段有初至折射静校正技术、</a:t>
            </a:r>
            <a:r>
              <a:rPr kumimoji="0" lang="zh-CN" altLang="zh-CN" sz="20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初至层析</a:t>
            </a:r>
            <a:r>
              <a:rPr kumimoji="0" lang="zh-CN" altLang="en-US" sz="20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反演技术。而</a:t>
            </a:r>
            <a:r>
              <a:rPr kumimoji="0" lang="zh-CN" altLang="zh-CN" sz="20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初至层析反演</a:t>
            </a:r>
            <a:r>
              <a:rPr kumimoji="0" lang="zh-CN" altLang="en-US" sz="20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在复杂地区具有明显的</a:t>
            </a:r>
            <a:r>
              <a:rPr kumimoji="0" lang="zh-CN" altLang="zh-CN" sz="20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优势：</a:t>
            </a:r>
            <a:endParaRPr kumimoji="0" lang="en-US" altLang="zh-CN" sz="18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914400" marR="0" lvl="1" indent="-457200" algn="just" defTabSz="914400" rtl="0" eaLnBrk="1" fontAlgn="base" latinLnBrk="0" hangingPunct="1">
              <a:lnSpc>
                <a:spcPct val="150000"/>
              </a:lnSpc>
              <a:spcBef>
                <a:spcPct val="0"/>
              </a:spcBef>
              <a:spcAft>
                <a:spcPts val="0"/>
              </a:spcAft>
              <a:buClrTx/>
              <a:buSzTx/>
              <a:buFont typeface="Wingdings" panose="05000000000000000000" pitchFamily="2" charset="2"/>
              <a:buChar char="u"/>
              <a:defRPr/>
            </a:pPr>
            <a:r>
              <a:rPr kumimoji="0" lang="zh-CN"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不需要区分初至曲线上的直达波、折射波或回折波，利用的信息更丰富；</a:t>
            </a:r>
            <a:endParaRPr kumimoji="0" lang="en-US"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914400" marR="0" lvl="1" indent="-457200" algn="just" defTabSz="914400" rtl="0" eaLnBrk="1" fontAlgn="base" latinLnBrk="0" hangingPunct="1">
              <a:lnSpc>
                <a:spcPct val="150000"/>
              </a:lnSpc>
              <a:spcBef>
                <a:spcPct val="0"/>
              </a:spcBef>
              <a:spcAft>
                <a:spcPts val="0"/>
              </a:spcAft>
              <a:buClrTx/>
              <a:buSzTx/>
              <a:buFont typeface="Wingdings" panose="05000000000000000000" pitchFamily="2" charset="2"/>
              <a:buChar char="u"/>
              <a:defRPr/>
            </a:pPr>
            <a:r>
              <a:rPr kumimoji="0" lang="zh-CN"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避免了层状介质的假设，更能适应起伏地表和纵横向的速度变化；</a:t>
            </a:r>
            <a:endParaRPr kumimoji="0" lang="en-US"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914400" marR="0" lvl="1" indent="-457200" algn="just" defTabSz="914400" rtl="0" eaLnBrk="1" fontAlgn="base" latinLnBrk="0" hangingPunct="1">
              <a:lnSpc>
                <a:spcPct val="150000"/>
              </a:lnSpc>
              <a:spcBef>
                <a:spcPct val="0"/>
              </a:spcBef>
              <a:spcAft>
                <a:spcPts val="0"/>
              </a:spcAft>
              <a:buClrTx/>
              <a:buSzTx/>
              <a:buFont typeface="Wingdings" panose="05000000000000000000" pitchFamily="2" charset="2"/>
              <a:buChar char="u"/>
              <a:defRPr/>
            </a:pPr>
            <a:r>
              <a:rPr kumimoji="0" lang="zh-CN"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近地表模型可以与中深层偏移速度模型融合，用于起伏地表叠前深度偏移；</a:t>
            </a:r>
            <a:endParaRPr kumimoji="0" lang="zh-CN"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a:p>
            <a:pPr marL="914400" marR="0" lvl="1" indent="-457200" algn="just" defTabSz="914400" rtl="0" eaLnBrk="1" fontAlgn="base" latinLnBrk="0" hangingPunct="1">
              <a:lnSpc>
                <a:spcPct val="150000"/>
              </a:lnSpc>
              <a:spcBef>
                <a:spcPct val="0"/>
              </a:spcBef>
              <a:spcAft>
                <a:spcPts val="0"/>
              </a:spcAft>
              <a:buClrTx/>
              <a:buSzTx/>
              <a:buFont typeface="Wingdings" panose="05000000000000000000" pitchFamily="2" charset="2"/>
              <a:buChar char="u"/>
              <a:defRPr/>
            </a:pPr>
            <a:r>
              <a:rPr kumimoji="0" lang="zh-CN" altLang="zh-CN"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初至旅行时层析反演适应能力更强、适应范围广。</a:t>
            </a:r>
            <a:endParaRPr kumimoji="0" lang="zh-CN" altLang="zh-CN" sz="1600" b="0" i="0" u="none" strike="noStrike" kern="1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268" name="组合 2"/>
          <p:cNvGrpSpPr/>
          <p:nvPr/>
        </p:nvGrpSpPr>
        <p:grpSpPr>
          <a:xfrm>
            <a:off x="2146300" y="4149725"/>
            <a:ext cx="7891463" cy="2060575"/>
            <a:chOff x="1916860" y="3933055"/>
            <a:chExt cx="7891980" cy="2060575"/>
          </a:xfrm>
        </p:grpSpPr>
        <p:pic>
          <p:nvPicPr>
            <p:cNvPr id="11270" name="Picture 8" descr="tomo_mod1"/>
            <p:cNvPicPr>
              <a:picLocks noChangeAspect="1"/>
            </p:cNvPicPr>
            <p:nvPr/>
          </p:nvPicPr>
          <p:blipFill>
            <a:blip r:embed="rId1"/>
            <a:stretch>
              <a:fillRect/>
            </a:stretch>
          </p:blipFill>
          <p:spPr>
            <a:xfrm>
              <a:off x="1916860" y="3933055"/>
              <a:ext cx="3352800" cy="2060575"/>
            </a:xfrm>
            <a:prstGeom prst="rect">
              <a:avLst/>
            </a:prstGeom>
            <a:noFill/>
            <a:ln w="9525">
              <a:noFill/>
            </a:ln>
          </p:spPr>
        </p:pic>
        <p:pic>
          <p:nvPicPr>
            <p:cNvPr id="11271" name="Picture 9" descr="tomo_mod12"/>
            <p:cNvPicPr>
              <a:picLocks noChangeAspect="1"/>
            </p:cNvPicPr>
            <p:nvPr/>
          </p:nvPicPr>
          <p:blipFill>
            <a:blip r:embed="rId2"/>
            <a:stretch>
              <a:fillRect/>
            </a:stretch>
          </p:blipFill>
          <p:spPr>
            <a:xfrm>
              <a:off x="6456040" y="3933055"/>
              <a:ext cx="3352800" cy="2060575"/>
            </a:xfrm>
            <a:prstGeom prst="rect">
              <a:avLst/>
            </a:prstGeom>
            <a:noFill/>
            <a:ln w="9525">
              <a:noFill/>
            </a:ln>
          </p:spPr>
        </p:pic>
      </p:grpSp>
      <p:sp>
        <p:nvSpPr>
          <p:cNvPr id="11269" name="文本框 2"/>
          <p:cNvSpPr txBox="1"/>
          <p:nvPr/>
        </p:nvSpPr>
        <p:spPr>
          <a:xfrm>
            <a:off x="4699000" y="0"/>
            <a:ext cx="40640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2800"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平行四边形 90"/>
          <p:cNvSpPr/>
          <p:nvPr>
            <p:custDataLst>
              <p:tags r:id="rId1"/>
            </p:custDataLst>
          </p:nvPr>
        </p:nvSpPr>
        <p:spPr>
          <a:xfrm>
            <a:off x="9417050" y="3273425"/>
            <a:ext cx="2224088" cy="2489200"/>
          </a:xfrm>
          <a:prstGeom prst="parallelogram">
            <a:avLst>
              <a:gd name="adj" fmla="val 58134"/>
            </a:avLst>
          </a:prstGeom>
          <a:solidFill>
            <a:srgbClr val="DCE6F2">
              <a:alpha val="34901"/>
            </a:srgbClr>
          </a:solidFill>
          <a:ln w="25400">
            <a:noFill/>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en-US" altLang="zh-CN" sz="1800" dirty="0">
              <a:solidFill>
                <a:srgbClr val="FFFFFF"/>
              </a:solidFill>
              <a:latin typeface="Times New Roman" panose="02020603050405020304" pitchFamily="18" charset="0"/>
              <a:ea typeface="等线" panose="02010600030101010101" pitchFamily="2" charset="-122"/>
              <a:sym typeface="黑体" panose="02010609060101010101" pitchFamily="49" charset="-122"/>
            </a:endParaRPr>
          </a:p>
        </p:txBody>
      </p:sp>
      <p:sp>
        <p:nvSpPr>
          <p:cNvPr id="13315" name="任意多边形 91"/>
          <p:cNvSpPr/>
          <p:nvPr>
            <p:custDataLst>
              <p:tags r:id="rId2"/>
            </p:custDataLst>
          </p:nvPr>
        </p:nvSpPr>
        <p:spPr>
          <a:xfrm flipH="1">
            <a:off x="8543925" y="2284413"/>
            <a:ext cx="3097213" cy="1231900"/>
          </a:xfrm>
          <a:custGeom>
            <a:avLst/>
            <a:gdLst>
              <a:gd name="txL" fmla="*/ 0 w 3940"/>
              <a:gd name="txT" fmla="*/ 0 h 1800"/>
              <a:gd name="txR" fmla="*/ 3940 w 3940"/>
              <a:gd name="txB" fmla="*/ 1800 h 1800"/>
            </a:gdLst>
            <a:ahLst/>
            <a:cxnLst>
              <a:cxn ang="0">
                <a:pos x="2147483646" y="2147483646"/>
              </a:cxn>
              <a:cxn ang="0">
                <a:pos x="2147483646" y="2147483646"/>
              </a:cxn>
              <a:cxn ang="0">
                <a:pos x="2147483646" y="0"/>
              </a:cxn>
              <a:cxn ang="0">
                <a:pos x="2147483646" y="2147483646"/>
              </a:cxn>
              <a:cxn ang="0">
                <a:pos x="2147483646" y="2147483646"/>
              </a:cxn>
              <a:cxn ang="0">
                <a:pos x="2147483646" y="2147483646"/>
              </a:cxn>
              <a:cxn ang="0">
                <a:pos x="0" y="2147483646"/>
              </a:cxn>
              <a:cxn ang="0">
                <a:pos x="2147483646" y="2147483646"/>
              </a:cxn>
            </a:cxnLst>
            <a:rect l="txL" t="txT" r="txR" b="txB"/>
            <a:pathLst>
              <a:path w="3940" h="1800">
                <a:moveTo>
                  <a:pt x="1000" y="390"/>
                </a:moveTo>
                <a:lnTo>
                  <a:pt x="3040" y="390"/>
                </a:lnTo>
                <a:lnTo>
                  <a:pt x="3040" y="0"/>
                </a:lnTo>
                <a:lnTo>
                  <a:pt x="3940" y="900"/>
                </a:lnTo>
                <a:lnTo>
                  <a:pt x="3040" y="1800"/>
                </a:lnTo>
                <a:lnTo>
                  <a:pt x="3040" y="1410"/>
                </a:lnTo>
                <a:lnTo>
                  <a:pt x="0" y="1400"/>
                </a:lnTo>
                <a:lnTo>
                  <a:pt x="1000" y="390"/>
                </a:lnTo>
                <a:close/>
              </a:path>
            </a:pathLst>
          </a:custGeom>
          <a:gradFill rotWithShape="1">
            <a:gsLst>
              <a:gs pos="0">
                <a:srgbClr val="5F8CC3"/>
              </a:gs>
              <a:gs pos="100000">
                <a:srgbClr val="B9CDE5"/>
              </a:gs>
            </a:gsLst>
            <a:lin ang="7200000"/>
            <a:tileRect/>
          </a:gradFill>
          <a:ln w="25400">
            <a:noFill/>
          </a:ln>
        </p:spPr>
        <p:txBody>
          <a:bodyPr lIns="935990" tIns="252095" rIns="539750" bIns="252095"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600" b="1" dirty="0">
                <a:solidFill>
                  <a:srgbClr val="FFFFFF"/>
                </a:solidFill>
                <a:ea typeface="宋体" panose="02010600030101010101" pitchFamily="2" charset="-122"/>
                <a:sym typeface="黑体" panose="02010609060101010101" pitchFamily="49" charset="-122"/>
              </a:rPr>
              <a:t>初至波形反演</a:t>
            </a:r>
            <a:endParaRPr lang="zh-CN" altLang="en-US" sz="1600" b="1" dirty="0">
              <a:solidFill>
                <a:srgbClr val="FFFFFF"/>
              </a:solidFill>
              <a:ea typeface="宋体" panose="02010600030101010101" pitchFamily="2" charset="-122"/>
              <a:sym typeface="黑体" panose="02010609060101010101" pitchFamily="49" charset="-122"/>
            </a:endParaRPr>
          </a:p>
        </p:txBody>
      </p:sp>
      <p:sp>
        <p:nvSpPr>
          <p:cNvPr id="13316" name="平行四边形 93"/>
          <p:cNvSpPr/>
          <p:nvPr>
            <p:custDataLst>
              <p:tags r:id="rId3"/>
            </p:custDataLst>
          </p:nvPr>
        </p:nvSpPr>
        <p:spPr>
          <a:xfrm>
            <a:off x="9205913" y="4598988"/>
            <a:ext cx="1738312" cy="1489075"/>
          </a:xfrm>
          <a:prstGeom prst="parallelogram">
            <a:avLst>
              <a:gd name="adj" fmla="val 53078"/>
            </a:avLst>
          </a:prstGeom>
          <a:solidFill>
            <a:srgbClr val="F2DCDB">
              <a:alpha val="50195"/>
            </a:srgbClr>
          </a:solidFill>
          <a:ln w="25400">
            <a:noFill/>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en-US" altLang="zh-CN" sz="1800" dirty="0">
              <a:solidFill>
                <a:srgbClr val="FFFFFF"/>
              </a:solidFill>
              <a:latin typeface="Times New Roman" panose="02020603050405020304" pitchFamily="18" charset="0"/>
              <a:ea typeface="等线" panose="02010600030101010101" pitchFamily="2" charset="-122"/>
              <a:sym typeface="黑体" panose="02010609060101010101" pitchFamily="49" charset="-122"/>
            </a:endParaRPr>
          </a:p>
        </p:txBody>
      </p:sp>
      <p:sp>
        <p:nvSpPr>
          <p:cNvPr id="13317" name="任意多边形 94"/>
          <p:cNvSpPr/>
          <p:nvPr>
            <p:custDataLst>
              <p:tags r:id="rId4"/>
            </p:custDataLst>
          </p:nvPr>
        </p:nvSpPr>
        <p:spPr>
          <a:xfrm flipH="1">
            <a:off x="7175500" y="4995863"/>
            <a:ext cx="3033713" cy="1233487"/>
          </a:xfrm>
          <a:custGeom>
            <a:avLst/>
            <a:gdLst>
              <a:gd name="txL" fmla="*/ 0 w 3940"/>
              <a:gd name="txT" fmla="*/ 0 h 1800"/>
              <a:gd name="txR" fmla="*/ 3940 w 3940"/>
              <a:gd name="txB" fmla="*/ 1800 h 1800"/>
            </a:gdLst>
            <a:ahLst/>
            <a:cxnLst>
              <a:cxn ang="0">
                <a:pos x="2147483646" y="2147483646"/>
              </a:cxn>
              <a:cxn ang="0">
                <a:pos x="2147483646" y="2147483646"/>
              </a:cxn>
              <a:cxn ang="0">
                <a:pos x="2147483646" y="0"/>
              </a:cxn>
              <a:cxn ang="0">
                <a:pos x="2147483646" y="2147483646"/>
              </a:cxn>
              <a:cxn ang="0">
                <a:pos x="2147483646" y="2147483646"/>
              </a:cxn>
              <a:cxn ang="0">
                <a:pos x="2147483646" y="2147483646"/>
              </a:cxn>
              <a:cxn ang="0">
                <a:pos x="0" y="2147483646"/>
              </a:cxn>
              <a:cxn ang="0">
                <a:pos x="2147483646" y="2147483646"/>
              </a:cxn>
            </a:cxnLst>
            <a:rect l="txL" t="txT" r="txR" b="txB"/>
            <a:pathLst>
              <a:path w="3940" h="1800">
                <a:moveTo>
                  <a:pt x="1000" y="390"/>
                </a:moveTo>
                <a:lnTo>
                  <a:pt x="3040" y="390"/>
                </a:lnTo>
                <a:lnTo>
                  <a:pt x="3040" y="0"/>
                </a:lnTo>
                <a:lnTo>
                  <a:pt x="3940" y="900"/>
                </a:lnTo>
                <a:lnTo>
                  <a:pt x="3040" y="1800"/>
                </a:lnTo>
                <a:lnTo>
                  <a:pt x="3040" y="1410"/>
                </a:lnTo>
                <a:lnTo>
                  <a:pt x="0" y="1400"/>
                </a:lnTo>
                <a:lnTo>
                  <a:pt x="1000" y="390"/>
                </a:lnTo>
                <a:close/>
              </a:path>
            </a:pathLst>
          </a:custGeom>
          <a:gradFill rotWithShape="1">
            <a:gsLst>
              <a:gs pos="0">
                <a:srgbClr val="A4C168"/>
              </a:gs>
              <a:gs pos="100000">
                <a:srgbClr val="D7E4BD"/>
              </a:gs>
            </a:gsLst>
            <a:lin ang="7200000"/>
            <a:tileRect/>
          </a:gradFill>
          <a:ln w="25400">
            <a:noFill/>
          </a:ln>
        </p:spPr>
        <p:txBody>
          <a:bodyPr lIns="935990" tIns="252095" rIns="539750" bIns="252095"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600" b="1" dirty="0">
                <a:solidFill>
                  <a:srgbClr val="FFFFFF"/>
                </a:solidFill>
                <a:ea typeface="宋体" panose="02010600030101010101" pitchFamily="2" charset="-122"/>
                <a:sym typeface="黑体" panose="02010609060101010101" pitchFamily="49" charset="-122"/>
              </a:rPr>
              <a:t>初至射线层析</a:t>
            </a:r>
            <a:endParaRPr lang="zh-CN" altLang="en-US" sz="1600" b="1" dirty="0">
              <a:solidFill>
                <a:srgbClr val="FFFFFF"/>
              </a:solidFill>
              <a:ea typeface="宋体" panose="02010600030101010101" pitchFamily="2" charset="-122"/>
              <a:sym typeface="黑体" panose="02010609060101010101" pitchFamily="49" charset="-122"/>
            </a:endParaRPr>
          </a:p>
        </p:txBody>
      </p:sp>
      <p:sp>
        <p:nvSpPr>
          <p:cNvPr id="13318" name="任意多边形 95"/>
          <p:cNvSpPr/>
          <p:nvPr>
            <p:custDataLst>
              <p:tags r:id="rId5"/>
            </p:custDataLst>
          </p:nvPr>
        </p:nvSpPr>
        <p:spPr>
          <a:xfrm flipH="1">
            <a:off x="7961313" y="3635375"/>
            <a:ext cx="3030537" cy="1233488"/>
          </a:xfrm>
          <a:custGeom>
            <a:avLst/>
            <a:gdLst>
              <a:gd name="txL" fmla="*/ 0 w 3940"/>
              <a:gd name="txT" fmla="*/ 0 h 1800"/>
              <a:gd name="txR" fmla="*/ 3940 w 3940"/>
              <a:gd name="txB" fmla="*/ 1800 h 1800"/>
            </a:gdLst>
            <a:ahLst/>
            <a:cxnLst>
              <a:cxn ang="0">
                <a:pos x="2147483646" y="2147483646"/>
              </a:cxn>
              <a:cxn ang="0">
                <a:pos x="2147483646" y="2147483646"/>
              </a:cxn>
              <a:cxn ang="0">
                <a:pos x="2147483646" y="0"/>
              </a:cxn>
              <a:cxn ang="0">
                <a:pos x="2147483646" y="2147483646"/>
              </a:cxn>
              <a:cxn ang="0">
                <a:pos x="2147483646" y="2147483646"/>
              </a:cxn>
              <a:cxn ang="0">
                <a:pos x="2147483646" y="2147483646"/>
              </a:cxn>
              <a:cxn ang="0">
                <a:pos x="0" y="2147483646"/>
              </a:cxn>
              <a:cxn ang="0">
                <a:pos x="2147483646" y="2147483646"/>
              </a:cxn>
            </a:cxnLst>
            <a:rect l="txL" t="txT" r="txR" b="txB"/>
            <a:pathLst>
              <a:path w="3940" h="1800">
                <a:moveTo>
                  <a:pt x="1000" y="390"/>
                </a:moveTo>
                <a:lnTo>
                  <a:pt x="3040" y="390"/>
                </a:lnTo>
                <a:lnTo>
                  <a:pt x="3040" y="0"/>
                </a:lnTo>
                <a:lnTo>
                  <a:pt x="3940" y="900"/>
                </a:lnTo>
                <a:lnTo>
                  <a:pt x="3040" y="1800"/>
                </a:lnTo>
                <a:lnTo>
                  <a:pt x="3040" y="1410"/>
                </a:lnTo>
                <a:lnTo>
                  <a:pt x="0" y="1400"/>
                </a:lnTo>
                <a:lnTo>
                  <a:pt x="1000" y="390"/>
                </a:lnTo>
                <a:close/>
              </a:path>
            </a:pathLst>
          </a:custGeom>
          <a:gradFill rotWithShape="1">
            <a:gsLst>
              <a:gs pos="0">
                <a:srgbClr val="C0504D"/>
              </a:gs>
              <a:gs pos="100000">
                <a:srgbClr val="E6B9B8"/>
              </a:gs>
            </a:gsLst>
            <a:lin ang="7200000"/>
            <a:tileRect/>
          </a:gradFill>
          <a:ln w="25400">
            <a:noFill/>
          </a:ln>
        </p:spPr>
        <p:txBody>
          <a:bodyPr lIns="935990" tIns="252095" rIns="539750" bIns="252095"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600" b="1" dirty="0">
                <a:solidFill>
                  <a:srgbClr val="FFFFFF"/>
                </a:solidFill>
                <a:ea typeface="宋体" panose="02010600030101010101" pitchFamily="2" charset="-122"/>
                <a:sym typeface="黑体" panose="02010609060101010101" pitchFamily="49" charset="-122"/>
              </a:rPr>
              <a:t>有限频层析</a:t>
            </a:r>
            <a:endParaRPr lang="zh-CN" altLang="en-US" sz="1600" b="1" dirty="0">
              <a:solidFill>
                <a:srgbClr val="FFFFFF"/>
              </a:solidFill>
              <a:ea typeface="宋体" panose="02010600030101010101" pitchFamily="2" charset="-122"/>
              <a:sym typeface="黑体" panose="02010609060101010101" pitchFamily="49" charset="-122"/>
            </a:endParaRPr>
          </a:p>
        </p:txBody>
      </p:sp>
      <p:sp>
        <p:nvSpPr>
          <p:cNvPr id="13319" name="平行四边形 96"/>
          <p:cNvSpPr/>
          <p:nvPr>
            <p:custDataLst>
              <p:tags r:id="rId6"/>
            </p:custDataLst>
          </p:nvPr>
        </p:nvSpPr>
        <p:spPr>
          <a:xfrm>
            <a:off x="8999538" y="6070600"/>
            <a:ext cx="1193800" cy="500063"/>
          </a:xfrm>
          <a:prstGeom prst="parallelogram">
            <a:avLst>
              <a:gd name="adj" fmla="val 50775"/>
            </a:avLst>
          </a:prstGeom>
          <a:solidFill>
            <a:srgbClr val="EBF1DE">
              <a:alpha val="54901"/>
            </a:srgbClr>
          </a:solidFill>
          <a:ln w="25400">
            <a:noFill/>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en-US" altLang="zh-CN" sz="1800" dirty="0">
              <a:solidFill>
                <a:srgbClr val="FFFFFF"/>
              </a:solidFill>
              <a:latin typeface="Times New Roman" panose="02020603050405020304" pitchFamily="18" charset="0"/>
              <a:ea typeface="等线" panose="02010600030101010101" pitchFamily="2" charset="-122"/>
              <a:sym typeface="黑体" panose="02010609060101010101" pitchFamily="49" charset="-122"/>
            </a:endParaRPr>
          </a:p>
        </p:txBody>
      </p:sp>
      <p:sp>
        <p:nvSpPr>
          <p:cNvPr id="13320" name="矩形 2"/>
          <p:cNvSpPr/>
          <p:nvPr>
            <p:custDataLst>
              <p:tags r:id="rId7"/>
            </p:custDataLst>
          </p:nvPr>
        </p:nvSpPr>
        <p:spPr>
          <a:xfrm>
            <a:off x="1952625" y="2232025"/>
            <a:ext cx="6008688" cy="1406525"/>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285750" lvl="0" indent="-285750" eaLnBrk="1" hangingPunct="1">
              <a:lnSpc>
                <a:spcPct val="130000"/>
              </a:lnSpc>
              <a:spcBef>
                <a:spcPct val="0"/>
              </a:spcBef>
              <a:buFont typeface="Wingdings" panose="05000000000000000000" pitchFamily="2" charset="2"/>
              <a:buChar char="u"/>
            </a:pPr>
            <a:r>
              <a:rPr lang="zh-CN" altLang="en-US" sz="1800" dirty="0">
                <a:latin typeface="微软雅黑" panose="020B0503020204020204" pitchFamily="34" charset="-122"/>
                <a:ea typeface="微软雅黑" panose="020B0503020204020204" pitchFamily="34" charset="-122"/>
              </a:rPr>
              <a:t>初至波信噪比高干扰少，反演</a:t>
            </a:r>
            <a:r>
              <a:rPr lang="zh-CN" altLang="en-US" sz="1800" dirty="0">
                <a:solidFill>
                  <a:srgbClr val="FF0000"/>
                </a:solidFill>
                <a:latin typeface="微软雅黑" panose="020B0503020204020204" pitchFamily="34" charset="-122"/>
                <a:ea typeface="微软雅黑" panose="020B0503020204020204" pitchFamily="34" charset="-122"/>
              </a:rPr>
              <a:t>精度高</a:t>
            </a:r>
            <a:r>
              <a:rPr lang="zh-CN" altLang="en-US" sz="1800" dirty="0">
                <a:latin typeface="微软雅黑" panose="020B0503020204020204" pitchFamily="34" charset="-122"/>
                <a:ea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endParaRPr>
          </a:p>
          <a:p>
            <a:pPr marL="285750" lvl="0" indent="-285750" eaLnBrk="1" hangingPunct="1">
              <a:lnSpc>
                <a:spcPct val="130000"/>
              </a:lnSpc>
              <a:spcBef>
                <a:spcPct val="0"/>
              </a:spcBef>
              <a:buFont typeface="Wingdings" panose="05000000000000000000" pitchFamily="2" charset="2"/>
              <a:buChar char="u"/>
            </a:pPr>
            <a:r>
              <a:rPr lang="zh-CN" altLang="en-US" sz="1800" dirty="0">
                <a:latin typeface="微软雅黑" panose="020B0503020204020204" pitchFamily="34" charset="-122"/>
                <a:ea typeface="微软雅黑" panose="020B0503020204020204" pitchFamily="34" charset="-122"/>
              </a:rPr>
              <a:t>复杂介质</a:t>
            </a:r>
            <a:r>
              <a:rPr lang="zh-CN" altLang="en-US" sz="1800" dirty="0">
                <a:solidFill>
                  <a:srgbClr val="FF0000"/>
                </a:solidFill>
                <a:latin typeface="微软雅黑" panose="020B0503020204020204" pitchFamily="34" charset="-122"/>
                <a:ea typeface="微软雅黑" panose="020B0503020204020204" pitchFamily="34" charset="-122"/>
              </a:rPr>
              <a:t>适应性强</a:t>
            </a:r>
            <a:r>
              <a:rPr lang="zh-CN" altLang="en-US" sz="1800" dirty="0">
                <a:latin typeface="微软雅黑" panose="020B0503020204020204" pitchFamily="34" charset="-122"/>
                <a:ea typeface="微软雅黑" panose="020B0503020204020204" pitchFamily="34" charset="-122"/>
              </a:rPr>
              <a:t>，</a:t>
            </a:r>
            <a:r>
              <a:rPr lang="zh-CN" altLang="en-US" sz="1800" dirty="0">
                <a:solidFill>
                  <a:srgbClr val="FF0000"/>
                </a:solidFill>
                <a:latin typeface="微软雅黑" panose="020B0503020204020204" pitchFamily="34" charset="-122"/>
                <a:ea typeface="微软雅黑" panose="020B0503020204020204" pitchFamily="34" charset="-122"/>
              </a:rPr>
              <a:t>多参数</a:t>
            </a:r>
            <a:r>
              <a:rPr lang="zh-CN" altLang="en-US" sz="1800" dirty="0">
                <a:latin typeface="微软雅黑" panose="020B0503020204020204" pitchFamily="34" charset="-122"/>
                <a:ea typeface="微软雅黑" panose="020B0503020204020204" pitchFamily="34" charset="-122"/>
              </a:rPr>
              <a:t>反演；</a:t>
            </a:r>
            <a:endParaRPr lang="en-US" altLang="zh-CN" sz="1800" dirty="0">
              <a:latin typeface="微软雅黑" panose="020B0503020204020204" pitchFamily="34" charset="-122"/>
              <a:ea typeface="微软雅黑" panose="020B0503020204020204" pitchFamily="34" charset="-122"/>
            </a:endParaRPr>
          </a:p>
          <a:p>
            <a:pPr marL="285750" lvl="0" indent="-285750" eaLnBrk="1" hangingPunct="1">
              <a:lnSpc>
                <a:spcPct val="130000"/>
              </a:lnSpc>
              <a:spcBef>
                <a:spcPct val="0"/>
              </a:spcBef>
              <a:buFont typeface="Wingdings" panose="05000000000000000000" pitchFamily="2" charset="2"/>
              <a:buChar char="u"/>
            </a:pPr>
            <a:r>
              <a:rPr lang="zh-CN" altLang="en-US" sz="1800" dirty="0">
                <a:latin typeface="微软雅黑" panose="020B0503020204020204" pitchFamily="34" charset="-122"/>
                <a:ea typeface="微软雅黑" panose="020B0503020204020204" pitchFamily="34" charset="-122"/>
              </a:rPr>
              <a:t>受</a:t>
            </a:r>
            <a:r>
              <a:rPr lang="zh-CN" altLang="en-US" sz="1800" dirty="0">
                <a:solidFill>
                  <a:srgbClr val="0000FF"/>
                </a:solidFill>
                <a:latin typeface="微软雅黑" panose="020B0503020204020204" pitchFamily="34" charset="-122"/>
                <a:ea typeface="微软雅黑" panose="020B0503020204020204" pitchFamily="34" charset="-122"/>
              </a:rPr>
              <a:t>波形质量</a:t>
            </a:r>
            <a:r>
              <a:rPr lang="zh-CN" altLang="en-US" sz="1800" dirty="0">
                <a:latin typeface="微软雅黑" panose="020B0503020204020204" pitchFamily="34" charset="-122"/>
                <a:ea typeface="微软雅黑" panose="020B0503020204020204" pitchFamily="34" charset="-122"/>
              </a:rPr>
              <a:t>影响大，</a:t>
            </a:r>
            <a:r>
              <a:rPr lang="zh-CN" altLang="en-US" sz="1800" dirty="0">
                <a:solidFill>
                  <a:srgbClr val="0000FF"/>
                </a:solidFill>
                <a:latin typeface="微软雅黑" panose="020B0503020204020204" pitchFamily="34" charset="-122"/>
                <a:ea typeface="微软雅黑" panose="020B0503020204020204" pitchFamily="34" charset="-122"/>
              </a:rPr>
              <a:t>多解性强</a:t>
            </a:r>
            <a:r>
              <a:rPr lang="zh-CN" altLang="en-US" sz="1800" dirty="0">
                <a:latin typeface="微软雅黑" panose="020B0503020204020204" pitchFamily="34" charset="-122"/>
                <a:ea typeface="微软雅黑" panose="020B0503020204020204" pitchFamily="34" charset="-122"/>
              </a:rPr>
              <a:t>。</a:t>
            </a:r>
            <a:endParaRPr lang="zh-CN" altLang="en-US" sz="1800" dirty="0">
              <a:solidFill>
                <a:srgbClr val="595959"/>
              </a:solidFill>
              <a:latin typeface="微软雅黑" panose="020B0503020204020204" pitchFamily="34" charset="-122"/>
              <a:ea typeface="微软雅黑" panose="020B0503020204020204" pitchFamily="34" charset="-122"/>
            </a:endParaRPr>
          </a:p>
        </p:txBody>
      </p:sp>
      <p:sp>
        <p:nvSpPr>
          <p:cNvPr id="13321" name="矩形 3"/>
          <p:cNvSpPr/>
          <p:nvPr>
            <p:custDataLst>
              <p:tags r:id="rId8"/>
            </p:custDataLst>
          </p:nvPr>
        </p:nvSpPr>
        <p:spPr>
          <a:xfrm>
            <a:off x="1209675" y="3824288"/>
            <a:ext cx="6181725" cy="973137"/>
          </a:xfrm>
          <a:prstGeom prst="rect">
            <a:avLst/>
          </a:prstGeom>
          <a:noFill/>
          <a:ln w="9525">
            <a:noFill/>
          </a:ln>
        </p:spPr>
        <p:txBody>
          <a:bodyPr lIns="0" tIns="0" rIns="0" bIns="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285750" lvl="0" indent="-285750" eaLnBrk="1" hangingPunct="1">
              <a:lnSpc>
                <a:spcPct val="130000"/>
              </a:lnSpc>
              <a:spcBef>
                <a:spcPct val="0"/>
              </a:spcBef>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在考虑初至信息同时，充分考虑地震波的有限频率效应；</a:t>
            </a:r>
            <a:endParaRPr lang="en-US" altLang="zh-CN" sz="1800" dirty="0">
              <a:latin typeface="微软雅黑" panose="020B0503020204020204" pitchFamily="34" charset="-122"/>
              <a:ea typeface="微软雅黑" panose="020B0503020204020204" pitchFamily="34" charset="-122"/>
            </a:endParaRPr>
          </a:p>
          <a:p>
            <a:pPr marL="285750" lvl="0" indent="-285750" eaLnBrk="1" hangingPunct="1">
              <a:lnSpc>
                <a:spcPct val="130000"/>
              </a:lnSpc>
              <a:spcBef>
                <a:spcPct val="0"/>
              </a:spcBef>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提高了成像的</a:t>
            </a:r>
            <a:r>
              <a:rPr lang="zh-CN" altLang="en-US" sz="1800" dirty="0">
                <a:solidFill>
                  <a:srgbClr val="FF0000"/>
                </a:solidFill>
                <a:latin typeface="微软雅黑" panose="020B0503020204020204" pitchFamily="34" charset="-122"/>
                <a:ea typeface="微软雅黑" panose="020B0503020204020204" pitchFamily="34" charset="-122"/>
              </a:rPr>
              <a:t>分辨率和准确性</a:t>
            </a:r>
            <a:r>
              <a:rPr lang="zh-CN" altLang="en-US" sz="1800" dirty="0">
                <a:latin typeface="微软雅黑" panose="020B0503020204020204" pitchFamily="34" charset="-122"/>
                <a:ea typeface="微软雅黑" panose="020B0503020204020204" pitchFamily="34" charset="-122"/>
              </a:rPr>
              <a:t>，适用于</a:t>
            </a:r>
            <a:r>
              <a:rPr lang="zh-CN" altLang="en-US" sz="1800" dirty="0">
                <a:solidFill>
                  <a:srgbClr val="FF0000"/>
                </a:solidFill>
                <a:latin typeface="微软雅黑" panose="020B0503020204020204" pitchFamily="34" charset="-122"/>
                <a:ea typeface="微软雅黑" panose="020B0503020204020204" pitchFamily="34" charset="-122"/>
              </a:rPr>
              <a:t>复杂介质</a:t>
            </a:r>
            <a:r>
              <a:rPr lang="zh-CN" altLang="en-US" sz="1800" dirty="0">
                <a:latin typeface="微软雅黑" panose="020B0503020204020204" pitchFamily="34" charset="-122"/>
                <a:ea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endParaRPr>
          </a:p>
          <a:p>
            <a:pPr marL="285750" lvl="0" indent="-285750" eaLnBrk="1" hangingPunct="1">
              <a:lnSpc>
                <a:spcPct val="130000"/>
              </a:lnSpc>
              <a:spcBef>
                <a:spcPct val="0"/>
              </a:spcBef>
              <a:buFont typeface="Wingdings" panose="05000000000000000000" pitchFamily="2" charset="2"/>
              <a:buChar char="Ø"/>
            </a:pPr>
            <a:r>
              <a:rPr lang="zh-CN" altLang="en-US" sz="1800" dirty="0">
                <a:latin typeface="微软雅黑" panose="020B0503020204020204" pitchFamily="34" charset="-122"/>
                <a:ea typeface="微软雅黑" panose="020B0503020204020204" pitchFamily="34" charset="-122"/>
              </a:rPr>
              <a:t>实现过程</a:t>
            </a:r>
            <a:r>
              <a:rPr lang="zh-CN" altLang="en-US" sz="1800" dirty="0">
                <a:solidFill>
                  <a:srgbClr val="0000FF"/>
                </a:solidFill>
                <a:latin typeface="微软雅黑" panose="020B0503020204020204" pitchFamily="34" charset="-122"/>
                <a:ea typeface="微软雅黑" panose="020B0503020204020204" pitchFamily="34" charset="-122"/>
              </a:rPr>
              <a:t>复杂</a:t>
            </a:r>
            <a:r>
              <a:rPr lang="zh-CN" altLang="en-US" sz="1800" dirty="0">
                <a:latin typeface="微软雅黑" panose="020B0503020204020204" pitchFamily="34" charset="-122"/>
                <a:ea typeface="微软雅黑" panose="020B0503020204020204" pitchFamily="34" charset="-122"/>
              </a:rPr>
              <a:t>，计算量巨</a:t>
            </a:r>
            <a:r>
              <a:rPr lang="zh-CN" altLang="en-US" sz="1800" dirty="0">
                <a:solidFill>
                  <a:srgbClr val="0000FF"/>
                </a:solidFill>
                <a:latin typeface="微软雅黑" panose="020B0503020204020204" pitchFamily="34" charset="-122"/>
                <a:ea typeface="微软雅黑" panose="020B0503020204020204" pitchFamily="34" charset="-122"/>
              </a:rPr>
              <a:t>大</a:t>
            </a:r>
            <a:r>
              <a:rPr lang="zh-CN" altLang="en-US" sz="1800" dirty="0">
                <a:latin typeface="微软雅黑" panose="020B0503020204020204" pitchFamily="34" charset="-122"/>
                <a:ea typeface="微软雅黑" panose="020B0503020204020204" pitchFamily="34" charset="-122"/>
              </a:rPr>
              <a:t>。</a:t>
            </a:r>
            <a:endParaRPr lang="en-US" altLang="zh-CN" sz="1800" dirty="0">
              <a:latin typeface="微软雅黑" panose="020B0503020204020204" pitchFamily="34" charset="-122"/>
              <a:ea typeface="微软雅黑" panose="020B0503020204020204" pitchFamily="34" charset="-122"/>
            </a:endParaRPr>
          </a:p>
        </p:txBody>
      </p:sp>
      <p:sp>
        <p:nvSpPr>
          <p:cNvPr id="5" name="矩形 4"/>
          <p:cNvSpPr/>
          <p:nvPr>
            <p:custDataLst>
              <p:tags r:id="rId9"/>
            </p:custDataLst>
          </p:nvPr>
        </p:nvSpPr>
        <p:spPr>
          <a:xfrm>
            <a:off x="550863" y="5303838"/>
            <a:ext cx="6145213" cy="1149350"/>
          </a:xfrm>
          <a:prstGeom prst="rect">
            <a:avLst/>
          </a:prstGeom>
          <a:noFill/>
        </p:spPr>
        <p:txBody>
          <a:bodyPr lIns="0" tIns="0" rIns="0" bIns="0"/>
          <a:lstStyle/>
          <a:p>
            <a:pPr marL="285750" marR="0" lvl="0" indent="-285750" algn="l" defTabSz="914400" rtl="0" eaLnBrk="1" fontAlgn="auto" latinLnBrk="0" hangingPunct="1">
              <a:lnSpc>
                <a:spcPct val="130000"/>
              </a:lnSpc>
              <a:spcBef>
                <a:spcPct val="0"/>
              </a:spcBef>
              <a:spcAft>
                <a:spcPct val="0"/>
              </a:spcAft>
              <a:buClrTx/>
              <a:buSzTx/>
              <a:buFont typeface="Wingdings" panose="05000000000000000000" pitchFamily="2" charset="2"/>
              <a:buChar char="l"/>
              <a:defRPr/>
            </a:pP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初至射线层析技术应用已</a:t>
            </a:r>
            <a:r>
              <a:rPr kumimoji="0" lang="zh-CN" altLang="en-US" sz="1800" b="0" i="0" u="none" strike="noStrike" kern="1200" cap="none" spc="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成熟</a:t>
            </a: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，基于高频近似，</a:t>
            </a:r>
            <a:r>
              <a:rPr kumimoji="0" lang="zh-CN" altLang="en-US" sz="1800" b="0" i="0" u="none" strike="noStrike" kern="1200" cap="none" spc="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适应性强</a:t>
            </a: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a:t>
            </a:r>
            <a:endParaRPr kumimoji="0" lang="en-US" altLang="zh-CN"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285750" marR="0" lvl="0" indent="-285750" algn="l" defTabSz="914400" rtl="0" eaLnBrk="1" fontAlgn="auto" latinLnBrk="0" hangingPunct="1">
              <a:lnSpc>
                <a:spcPct val="130000"/>
              </a:lnSpc>
              <a:spcBef>
                <a:spcPct val="0"/>
              </a:spcBef>
              <a:spcAft>
                <a:spcPct val="0"/>
              </a:spcAft>
              <a:buClrTx/>
              <a:buSzTx/>
              <a:buFont typeface="Wingdings" panose="05000000000000000000" pitchFamily="2" charset="2"/>
              <a:buChar char="l"/>
              <a:defRPr/>
            </a:pPr>
            <a:r>
              <a:rPr kumimoji="0" lang="zh-CN" altLang="en-US" sz="1800" b="0" i="0" u="none" strike="noStrike" kern="1200" cap="none" spc="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不区分</a:t>
            </a: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初至曲线上的直达波、绕射波和折射波；</a:t>
            </a:r>
            <a:endParaRPr kumimoji="0" lang="en-US" altLang="zh-CN"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285750" marR="0" lvl="0" indent="-285750" algn="l" defTabSz="914400" rtl="0" eaLnBrk="1" fontAlgn="auto" latinLnBrk="0" hangingPunct="1">
              <a:lnSpc>
                <a:spcPct val="130000"/>
              </a:lnSpc>
              <a:spcBef>
                <a:spcPct val="0"/>
              </a:spcBef>
              <a:spcAft>
                <a:spcPct val="0"/>
              </a:spcAft>
              <a:buClrTx/>
              <a:buSzTx/>
              <a:buFont typeface="Wingdings" panose="05000000000000000000" pitchFamily="2" charset="2"/>
              <a:buChar char="l"/>
              <a:defRPr/>
            </a:pP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对初至精度要求</a:t>
            </a:r>
            <a:r>
              <a:rPr kumimoji="0" lang="zh-CN" altLang="en-US" sz="1800" b="0" i="0" u="none" strike="noStrike" kern="1200" cap="none" spc="0" normalizeH="0" baseline="0" noProof="1">
                <a:ln>
                  <a:noFill/>
                </a:ln>
                <a:solidFill>
                  <a:srgbClr val="0000FF"/>
                </a:solidFill>
                <a:effectLst/>
                <a:uLnTx/>
                <a:uFillTx/>
                <a:latin typeface="微软雅黑" panose="020B0503020204020204" pitchFamily="34" charset="-122"/>
                <a:ea typeface="微软雅黑" panose="020B0503020204020204" pitchFamily="34" charset="-122"/>
                <a:cs typeface="+mn-cs"/>
              </a:rPr>
              <a:t>高</a:t>
            </a: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，计算</a:t>
            </a:r>
            <a:r>
              <a:rPr kumimoji="0" lang="zh-CN" altLang="en-US" sz="1800" b="0" i="0" u="none" strike="noStrike" kern="1200" cap="none" spc="0" normalizeH="0" baseline="0" noProof="1">
                <a:ln>
                  <a:noFill/>
                </a:ln>
                <a:solidFill>
                  <a:srgbClr val="0000FF"/>
                </a:solidFill>
                <a:effectLst/>
                <a:uLnTx/>
                <a:uFillTx/>
                <a:latin typeface="微软雅黑" panose="020B0503020204020204" pitchFamily="34" charset="-122"/>
                <a:ea typeface="微软雅黑" panose="020B0503020204020204" pitchFamily="34" charset="-122"/>
                <a:cs typeface="+mn-cs"/>
              </a:rPr>
              <a:t>大</a:t>
            </a:r>
            <a:r>
              <a:rPr kumimoji="0" lang="zh-CN" altLang="en-US"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a:t>
            </a:r>
            <a:endParaRPr kumimoji="0" lang="en-US" altLang="zh-CN" sz="1800" b="0" i="0" u="none" strike="noStrike" kern="120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30000"/>
              </a:lnSpc>
              <a:spcBef>
                <a:spcPct val="0"/>
              </a:spcBef>
              <a:spcAft>
                <a:spcPct val="0"/>
              </a:spcAft>
              <a:buClrTx/>
              <a:buSzTx/>
              <a:buFontTx/>
              <a:buNone/>
              <a:defRPr/>
            </a:pPr>
            <a:endParaRPr kumimoji="0" lang="zh-CN" altLang="en-US" sz="1800" b="0" i="0" u="none" strike="noStrike" kern="1200" cap="none" spc="0" normalizeH="0" baseline="0" noProof="1">
              <a:ln>
                <a:noFill/>
              </a:ln>
              <a:solidFill>
                <a:sysClr val="windowText" lastClr="000000">
                  <a:lumMod val="65000"/>
                  <a:lumOff val="35000"/>
                </a:sysClr>
              </a:solidFill>
              <a:effectLst/>
              <a:uLnTx/>
              <a:uFillTx/>
              <a:latin typeface="微软雅黑" panose="020B0503020204020204" pitchFamily="34" charset="-122"/>
              <a:ea typeface="微软雅黑" panose="020B0503020204020204" pitchFamily="34" charset="-122"/>
              <a:cs typeface="黑体" panose="02010609060101010101" pitchFamily="49" charset="-122"/>
            </a:endParaRPr>
          </a:p>
        </p:txBody>
      </p:sp>
      <p:sp>
        <p:nvSpPr>
          <p:cNvPr id="9" name="文本框 8"/>
          <p:cNvSpPr txBox="1"/>
          <p:nvPr/>
        </p:nvSpPr>
        <p:spPr>
          <a:xfrm>
            <a:off x="214313" y="854075"/>
            <a:ext cx="11558588" cy="930910"/>
          </a:xfrm>
          <a:prstGeom prst="rect">
            <a:avLst/>
          </a:prstGeom>
          <a:noFill/>
        </p:spPr>
        <p:txBody>
          <a:bodyPr>
            <a:spAutoFit/>
          </a:bodyPr>
          <a:lstStyle/>
          <a:p>
            <a:pPr marR="0" defTabSz="914400" eaLnBrk="1" fontAlgn="auto" hangingPunct="1">
              <a:lnSpc>
                <a:spcPct val="130000"/>
              </a:lnSpc>
              <a:buClrTx/>
              <a:buSzTx/>
              <a:buFontTx/>
              <a:buNone/>
              <a:defRPr/>
            </a:pPr>
            <a:r>
              <a:rPr kumimoji="0" lang="zh-CN" altLang="en-US" sz="2200" kern="1200" cap="none" spc="0" normalizeH="0" baseline="0" noProof="1">
                <a:latin typeface="+mn-lt"/>
                <a:ea typeface="+mn-ea"/>
                <a:cs typeface="+mn-cs"/>
              </a:rPr>
              <a:t>     </a:t>
            </a:r>
            <a:r>
              <a:rPr kumimoji="0" lang="zh-CN" altLang="zh-CN" sz="2000" kern="100" cap="none" spc="0" normalizeH="0" baseline="0" noProof="0" dirty="0">
                <a:latin typeface="微软雅黑" panose="020B0503020204020204" pitchFamily="34" charset="-122"/>
                <a:ea typeface="微软雅黑" panose="020B0503020204020204" pitchFamily="34" charset="-122"/>
                <a:cs typeface="Times New Roman" panose="02020603050405020304" pitchFamily="18" charset="0"/>
              </a:rPr>
              <a:t>    纵波近地表建模技术方法包括走时层析、有限频层析、初至波形反演三大类。这些方法通过收集和分析地震波在地下的传播时间和波形特征，来反演地下的速度结构和介质性质。</a:t>
            </a:r>
            <a:endParaRPr kumimoji="0" lang="zh-CN" altLang="zh-CN" sz="2000" kern="100" cap="none" spc="0" normalizeH="0" baseline="0" noProof="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324"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550863" y="981075"/>
            <a:ext cx="10945813" cy="1200150"/>
          </a:xfrm>
          <a:prstGeom prst="rect">
            <a:avLst/>
          </a:prstGeom>
        </p:spPr>
        <p:txBody>
          <a:bodyPr>
            <a:spAutoFit/>
          </a:bodyPr>
          <a:lstStyle/>
          <a:p>
            <a:pPr marL="0" marR="0" lvl="0" indent="266700" algn="just" defTabSz="914400" rtl="0" eaLnBrk="1" fontAlgn="base" latinLnBrk="0" hangingPunct="1">
              <a:lnSpc>
                <a:spcPct val="150000"/>
              </a:lnSpc>
              <a:spcBef>
                <a:spcPct val="0"/>
              </a:spcBef>
              <a:spcAft>
                <a:spcPts val="0"/>
              </a:spcAft>
              <a:buClrTx/>
              <a:buSzTx/>
              <a:buFontTx/>
              <a:buNone/>
              <a:defRPr/>
            </a:pPr>
            <a:r>
              <a:rPr kumimoji="0" lang="en-US" altLang="zh-CN"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     </a:t>
            </a:r>
            <a:r>
              <a:rPr kumimoji="0" lang="zh-CN" altLang="en-US"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初至</a:t>
            </a:r>
            <a:r>
              <a:rPr kumimoji="0" lang="zh-CN" altLang="zh-CN"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层析反演求取速度的方法</a:t>
            </a:r>
            <a:r>
              <a:rPr kumimoji="0" lang="zh-CN" altLang="en-US"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以初至</a:t>
            </a:r>
            <a:r>
              <a:rPr kumimoji="0" lang="zh-CN" altLang="zh-CN"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波的走时</a:t>
            </a:r>
            <a:r>
              <a:rPr kumimoji="0" lang="zh-CN" altLang="en-US"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为基础</a:t>
            </a:r>
            <a:r>
              <a:rPr kumimoji="0" lang="zh-CN" altLang="en-US" sz="18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a:t>
            </a:r>
            <a:r>
              <a:rPr kumimoji="0" lang="zh-CN" altLang="zh-CN"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rPr>
              <a:t>地震波的走时是对介质慢度函数沿射线路径的线积分。</a:t>
            </a:r>
            <a:endParaRPr kumimoji="0" lang="en-US" altLang="zh-CN" sz="2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Times New Roman" panose="02020603050405020304" pitchFamily="18" charset="0"/>
            </a:endParaRPr>
          </a:p>
        </p:txBody>
      </p:sp>
      <p:graphicFrame>
        <p:nvGraphicFramePr>
          <p:cNvPr id="14339" name="对象 86"/>
          <p:cNvGraphicFramePr>
            <a:graphicFrameLocks noChangeAspect="1"/>
          </p:cNvGraphicFramePr>
          <p:nvPr/>
        </p:nvGraphicFramePr>
        <p:xfrm>
          <a:off x="4133850" y="2244725"/>
          <a:ext cx="2033588" cy="720725"/>
        </p:xfrm>
        <a:graphic>
          <a:graphicData uri="http://schemas.openxmlformats.org/presentationml/2006/ole">
            <mc:AlternateContent xmlns:mc="http://schemas.openxmlformats.org/markup-compatibility/2006">
              <mc:Choice xmlns:v="urn:schemas-microsoft-com:vml" Requires="v">
                <p:oleObj spid="_x0000_s1025" name="" r:id="rId1" imgW="914400" imgH="330200" progId="Equation.DSMT4">
                  <p:embed/>
                </p:oleObj>
              </mc:Choice>
              <mc:Fallback>
                <p:oleObj name="" r:id="rId1" imgW="914400" imgH="330200" progId="Equation.DSMT4">
                  <p:embed/>
                  <p:pic>
                    <p:nvPicPr>
                      <p:cNvPr id="0" name="图片 3075"/>
                      <p:cNvPicPr/>
                      <p:nvPr/>
                    </p:nvPicPr>
                    <p:blipFill>
                      <a:blip r:embed="rId2"/>
                      <a:stretch>
                        <a:fillRect/>
                      </a:stretch>
                    </p:blipFill>
                    <p:spPr>
                      <a:xfrm>
                        <a:off x="4133850" y="2244725"/>
                        <a:ext cx="2033588" cy="720725"/>
                      </a:xfrm>
                      <a:prstGeom prst="rect">
                        <a:avLst/>
                      </a:prstGeom>
                      <a:noFill/>
                      <a:ln w="38100">
                        <a:noFill/>
                        <a:miter/>
                      </a:ln>
                    </p:spPr>
                  </p:pic>
                </p:oleObj>
              </mc:Fallback>
            </mc:AlternateContent>
          </a:graphicData>
        </a:graphic>
      </p:graphicFrame>
      <p:sp>
        <p:nvSpPr>
          <p:cNvPr id="14340" name="Rectangle 92"/>
          <p:cNvSpPr/>
          <p:nvPr/>
        </p:nvSpPr>
        <p:spPr>
          <a:xfrm>
            <a:off x="739775" y="3178175"/>
            <a:ext cx="10756900" cy="1198563"/>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a:lnSpc>
                <a:spcPct val="150000"/>
              </a:lnSpc>
              <a:spcBef>
                <a:spcPct val="0"/>
              </a:spcBef>
              <a:buNone/>
            </a:pPr>
            <a:r>
              <a:rPr lang="en-US" altLang="zh-CN" sz="2400" dirty="0">
                <a:latin typeface="微软雅黑" panose="020B0503020204020204" pitchFamily="34" charset="-122"/>
                <a:ea typeface="微软雅黑" panose="020B0503020204020204" pitchFamily="34" charset="-122"/>
              </a:rPr>
              <a:t>    </a:t>
            </a:r>
            <a:r>
              <a:rPr lang="zh-CN" altLang="zh-CN" sz="2400" dirty="0">
                <a:latin typeface="微软雅黑" panose="020B0503020204020204" pitchFamily="34" charset="-122"/>
                <a:ea typeface="微软雅黑" panose="020B0503020204020204" pitchFamily="34" charset="-122"/>
              </a:rPr>
              <a:t>式中，</a:t>
            </a:r>
            <a:r>
              <a:rPr lang="en-US" altLang="zh-CN" sz="2400" dirty="0">
                <a:latin typeface="微软雅黑" panose="020B0503020204020204" pitchFamily="34" charset="-122"/>
                <a:ea typeface="微软雅黑" panose="020B0503020204020204" pitchFamily="34" charset="-122"/>
              </a:rPr>
              <a:t>S(x,z) </a:t>
            </a:r>
            <a:r>
              <a:rPr lang="zh-CN" altLang="zh-CN" sz="2400" dirty="0">
                <a:solidFill>
                  <a:srgbClr val="000000"/>
                </a:solidFill>
                <a:latin typeface="微软雅黑" panose="020B0503020204020204" pitchFamily="34" charset="-122"/>
                <a:ea typeface="微软雅黑" panose="020B0503020204020204" pitchFamily="34" charset="-122"/>
              </a:rPr>
              <a:t>为地下介质的慢度函数</a:t>
            </a:r>
            <a:r>
              <a:rPr lang="zh-CN" altLang="en-US" sz="2400" dirty="0">
                <a:solidFill>
                  <a:srgbClr val="000000"/>
                </a:solidFill>
                <a:latin typeface="微软雅黑" panose="020B0503020204020204" pitchFamily="34" charset="-122"/>
                <a:ea typeface="微软雅黑" panose="020B0503020204020204" pitchFamily="34" charset="-122"/>
              </a:rPr>
              <a:t>，</a:t>
            </a:r>
            <a:r>
              <a:rPr lang="en-US" altLang="zh-CN" sz="2400" dirty="0">
                <a:solidFill>
                  <a:srgbClr val="000000"/>
                </a:solidFill>
                <a:latin typeface="微软雅黑" panose="020B0503020204020204" pitchFamily="34" charset="-122"/>
                <a:ea typeface="微软雅黑" panose="020B0503020204020204" pitchFamily="34" charset="-122"/>
              </a:rPr>
              <a:t>dr</a:t>
            </a:r>
            <a:r>
              <a:rPr lang="zh-CN" altLang="zh-CN" sz="2400" dirty="0">
                <a:solidFill>
                  <a:srgbClr val="000000"/>
                </a:solidFill>
                <a:latin typeface="微软雅黑" panose="020B0503020204020204" pitchFamily="34" charset="-122"/>
                <a:ea typeface="微软雅黑" panose="020B0503020204020204" pitchFamily="34" charset="-122"/>
              </a:rPr>
              <a:t>为射线路径的微分，</a:t>
            </a:r>
            <a:r>
              <a:rPr lang="en-US" altLang="zh-CN" sz="2400" dirty="0">
                <a:solidFill>
                  <a:srgbClr val="000000"/>
                </a:solidFill>
                <a:latin typeface="微软雅黑" panose="020B0503020204020204" pitchFamily="34" charset="-122"/>
                <a:ea typeface="微软雅黑" panose="020B0503020204020204" pitchFamily="34" charset="-122"/>
              </a:rPr>
              <a:t>t</a:t>
            </a:r>
            <a:r>
              <a:rPr lang="zh-CN" altLang="zh-CN" sz="2400" dirty="0">
                <a:solidFill>
                  <a:srgbClr val="000000"/>
                </a:solidFill>
                <a:latin typeface="微软雅黑" panose="020B0503020204020204" pitchFamily="34" charset="-122"/>
                <a:ea typeface="微软雅黑" panose="020B0503020204020204" pitchFamily="34" charset="-122"/>
              </a:rPr>
              <a:t>为波从震源到接收点的旅行时。射线路径与介质的慢度函数</a:t>
            </a:r>
            <a:r>
              <a:rPr lang="en-US" altLang="zh-CN" sz="2400" dirty="0">
                <a:latin typeface="微软雅黑" panose="020B0503020204020204" pitchFamily="34" charset="-122"/>
                <a:ea typeface="微软雅黑" panose="020B0503020204020204" pitchFamily="34" charset="-122"/>
              </a:rPr>
              <a:t>S(x,z)</a:t>
            </a:r>
            <a:r>
              <a:rPr lang="zh-CN" altLang="zh-CN" sz="2400" dirty="0">
                <a:latin typeface="微软雅黑" panose="020B0503020204020204" pitchFamily="34" charset="-122"/>
                <a:ea typeface="微软雅黑" panose="020B0503020204020204" pitchFamily="34" charset="-122"/>
              </a:rPr>
              <a:t>以及波的类型有关</a:t>
            </a:r>
            <a:r>
              <a:rPr lang="zh-CN" altLang="en-US" sz="2400" dirty="0">
                <a:latin typeface="微软雅黑" panose="020B0503020204020204" pitchFamily="34" charset="-122"/>
                <a:ea typeface="微软雅黑" panose="020B0503020204020204" pitchFamily="34" charset="-122"/>
              </a:rPr>
              <a:t>。</a:t>
            </a:r>
            <a:endParaRPr lang="en-US" altLang="zh-CN" sz="2400" dirty="0">
              <a:solidFill>
                <a:srgbClr val="000000"/>
              </a:solidFill>
              <a:latin typeface="微软雅黑" panose="020B0503020204020204" pitchFamily="34" charset="-122"/>
              <a:ea typeface="微软雅黑" panose="020B0503020204020204" pitchFamily="34" charset="-122"/>
            </a:endParaRPr>
          </a:p>
        </p:txBody>
      </p:sp>
      <p:sp>
        <p:nvSpPr>
          <p:cNvPr id="14341"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66"/>
          <p:cNvSpPr/>
          <p:nvPr/>
        </p:nvSpPr>
        <p:spPr>
          <a:xfrm>
            <a:off x="404813" y="866775"/>
            <a:ext cx="2592387"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400" b="1" dirty="0">
                <a:solidFill>
                  <a:srgbClr val="0000CC"/>
                </a:solidFill>
              </a:rPr>
              <a:t>初至层析反演</a:t>
            </a:r>
            <a:endParaRPr lang="zh-CN" altLang="en-US" sz="2400" b="1" dirty="0">
              <a:solidFill>
                <a:srgbClr val="0000CC"/>
              </a:solidFill>
              <a:latin typeface="微软雅黑" panose="020B0503020204020204" pitchFamily="34" charset="-122"/>
              <a:ea typeface="微软雅黑" panose="020B0503020204020204" pitchFamily="34" charset="-122"/>
            </a:endParaRPr>
          </a:p>
        </p:txBody>
      </p:sp>
      <p:sp>
        <p:nvSpPr>
          <p:cNvPr id="16387"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grpSp>
        <p:nvGrpSpPr>
          <p:cNvPr id="16388" name="组合 129"/>
          <p:cNvGrpSpPr/>
          <p:nvPr/>
        </p:nvGrpSpPr>
        <p:grpSpPr>
          <a:xfrm>
            <a:off x="170815" y="1749425"/>
            <a:ext cx="5848350" cy="4486275"/>
            <a:chOff x="0" y="2628900"/>
            <a:chExt cx="3467100" cy="3706544"/>
          </a:xfrm>
        </p:grpSpPr>
        <p:grpSp>
          <p:nvGrpSpPr>
            <p:cNvPr id="16389" name="组合 110"/>
            <p:cNvGrpSpPr/>
            <p:nvPr/>
          </p:nvGrpSpPr>
          <p:grpSpPr>
            <a:xfrm>
              <a:off x="95994" y="3078160"/>
              <a:ext cx="3199054" cy="3257284"/>
              <a:chOff x="445599" y="3498183"/>
              <a:chExt cx="3573949" cy="3405851"/>
            </a:xfrm>
          </p:grpSpPr>
          <p:sp>
            <p:nvSpPr>
              <p:cNvPr id="16391" name="矩形 111"/>
              <p:cNvSpPr/>
              <p:nvPr/>
            </p:nvSpPr>
            <p:spPr>
              <a:xfrm>
                <a:off x="616245" y="6585844"/>
                <a:ext cx="3317628" cy="3181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800" dirty="0">
                    <a:latin typeface="微软雅黑" panose="020B0503020204020204" pitchFamily="34" charset="-122"/>
                    <a:ea typeface="微软雅黑" panose="020B0503020204020204" pitchFamily="34" charset="-122"/>
                  </a:rPr>
                  <a:t>高精度射线层析反演实现流程</a:t>
                </a:r>
                <a:endParaRPr lang="zh-CN" altLang="en-US" sz="1800" dirty="0">
                  <a:latin typeface="微软雅黑" panose="020B0503020204020204" pitchFamily="34" charset="-122"/>
                  <a:ea typeface="微软雅黑" panose="020B0503020204020204" pitchFamily="34" charset="-122"/>
                </a:endParaRPr>
              </a:p>
            </p:txBody>
          </p:sp>
          <p:sp>
            <p:nvSpPr>
              <p:cNvPr id="113" name="矩形 3"/>
              <p:cNvSpPr>
                <a:spLocks noChangeArrowheads="1"/>
              </p:cNvSpPr>
              <p:nvPr/>
            </p:nvSpPr>
            <p:spPr bwMode="auto">
              <a:xfrm>
                <a:off x="2460108" y="4043275"/>
                <a:ext cx="1553989" cy="304453"/>
              </a:xfrm>
              <a:prstGeom prst="rect">
                <a:avLst/>
              </a:prstGeom>
              <a:noFill/>
              <a:ln w="19050" algn="ctr">
                <a:solidFill>
                  <a:srgbClr val="FF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射线追踪</a:t>
                </a:r>
                <a:endPar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14" name="矩形 4"/>
              <p:cNvSpPr>
                <a:spLocks noChangeArrowheads="1"/>
              </p:cNvSpPr>
              <p:nvPr/>
            </p:nvSpPr>
            <p:spPr bwMode="auto">
              <a:xfrm>
                <a:off x="2436977" y="4521897"/>
                <a:ext cx="1582378" cy="456679"/>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600" b="0" i="0" u="none" strike="noStrike" kern="0" cap="none" spc="0" normalizeH="0" baseline="0" noProof="0" dirty="0">
                    <a:ln>
                      <a:noFill/>
                    </a:ln>
                    <a:solidFill>
                      <a:schemeClr val="tx1"/>
                    </a:solidFill>
                    <a:effectLst/>
                    <a:uLnTx/>
                    <a:uFillTx/>
                    <a:latin typeface="Times New Roman" panose="02020603050405020304" pitchFamily="18" charset="0"/>
                    <a:ea typeface="微软雅黑" panose="020B0503020204020204" pitchFamily="34" charset="-122"/>
                    <a:cs typeface="+mn-cs"/>
                  </a:rPr>
                  <a:t>计算理论旅行时和实际旅行时差值</a:t>
                </a:r>
                <a:endParaRPr kumimoji="0" lang="zh-CN" altLang="en-US" sz="1600" b="0" i="0" u="none" strike="noStrike" kern="0" cap="none" spc="0" normalizeH="0" baseline="0" noProof="0" dirty="0">
                  <a:ln>
                    <a:noFill/>
                  </a:ln>
                  <a:solidFill>
                    <a:schemeClr val="tx1"/>
                  </a:solidFill>
                  <a:effectLst/>
                  <a:uLnTx/>
                  <a:uFillTx/>
                  <a:latin typeface="Times New Roman" panose="02020603050405020304" pitchFamily="18" charset="0"/>
                  <a:ea typeface="微软雅黑" panose="020B0503020204020204" pitchFamily="34" charset="-122"/>
                  <a:cs typeface="+mn-cs"/>
                </a:endParaRPr>
              </a:p>
            </p:txBody>
          </p:sp>
          <p:sp>
            <p:nvSpPr>
              <p:cNvPr id="115" name="矩形 7"/>
              <p:cNvSpPr>
                <a:spLocks noChangeArrowheads="1"/>
              </p:cNvSpPr>
              <p:nvPr/>
            </p:nvSpPr>
            <p:spPr bwMode="auto">
              <a:xfrm>
                <a:off x="445600" y="5226801"/>
                <a:ext cx="1528755" cy="392223"/>
              </a:xfrm>
              <a:prstGeom prst="rect">
                <a:avLst/>
              </a:prstGeom>
              <a:noFill/>
              <a:ln w="19050" algn="ctr">
                <a:solidFill>
                  <a:schemeClr val="tx1"/>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ts val="1600"/>
                  </a:lnSpc>
                  <a:spcBef>
                    <a:spcPct val="0"/>
                  </a:spcBef>
                  <a:spcAft>
                    <a:spcPts val="0"/>
                  </a:spcAft>
                  <a:buClrTx/>
                  <a:buSzTx/>
                  <a:buFontTx/>
                  <a:buNone/>
                  <a:defRPr/>
                </a:pPr>
                <a:r>
                  <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反演计算</a:t>
                </a:r>
                <a:endPar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16395" name="直接箭头连接符 23"/>
              <p:cNvCxnSpPr>
                <a:stCxn id="119" idx="2"/>
                <a:endCxn id="113" idx="0"/>
              </p:cNvCxnSpPr>
              <p:nvPr/>
            </p:nvCxnSpPr>
            <p:spPr>
              <a:xfrm>
                <a:off x="3234481" y="3795825"/>
                <a:ext cx="2501" cy="247205"/>
              </a:xfrm>
              <a:prstGeom prst="straightConnector1">
                <a:avLst/>
              </a:prstGeom>
              <a:ln w="19050" cap="flat" cmpd="sng">
                <a:solidFill>
                  <a:srgbClr val="000000"/>
                </a:solidFill>
                <a:prstDash val="solid"/>
                <a:headEnd type="none" w="med" len="med"/>
                <a:tailEnd type="triangle" w="med" len="med"/>
              </a:ln>
            </p:spPr>
          </p:cxnSp>
          <p:sp>
            <p:nvSpPr>
              <p:cNvPr id="117" name="矩形 8"/>
              <p:cNvSpPr>
                <a:spLocks noChangeArrowheads="1"/>
              </p:cNvSpPr>
              <p:nvPr/>
            </p:nvSpPr>
            <p:spPr bwMode="auto">
              <a:xfrm>
                <a:off x="2776584" y="5845306"/>
                <a:ext cx="918935" cy="456680"/>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输出最终速度模型</a:t>
                </a:r>
                <a:endPar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18" name="流程图: 决策 10"/>
              <p:cNvSpPr>
                <a:spLocks noChangeArrowheads="1"/>
              </p:cNvSpPr>
              <p:nvPr/>
            </p:nvSpPr>
            <p:spPr bwMode="auto">
              <a:xfrm>
                <a:off x="2536862" y="5181544"/>
                <a:ext cx="1345809" cy="479993"/>
              </a:xfrm>
              <a:prstGeom prst="flowChartDecision">
                <a:avLst/>
              </a:prstGeom>
              <a:solidFill>
                <a:srgbClr val="FFFFFF"/>
              </a:solidFill>
              <a:ln w="19050">
                <a:solidFill>
                  <a:srgbClr val="000000"/>
                </a:solidFill>
                <a:miter lim="800000"/>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1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误差达到最小</a:t>
                </a:r>
                <a:endParaRPr kumimoji="0" lang="zh-CN" altLang="en-US" sz="14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19" name="矩形 3"/>
              <p:cNvSpPr>
                <a:spLocks noChangeArrowheads="1"/>
              </p:cNvSpPr>
              <p:nvPr/>
            </p:nvSpPr>
            <p:spPr bwMode="auto">
              <a:xfrm>
                <a:off x="2465365" y="3498826"/>
                <a:ext cx="1538218" cy="297595"/>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  建立初始模型</a:t>
                </a:r>
                <a:endPar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20" name="矩形 8"/>
              <p:cNvSpPr>
                <a:spLocks noChangeArrowheads="1"/>
              </p:cNvSpPr>
              <p:nvPr/>
            </p:nvSpPr>
            <p:spPr bwMode="auto">
              <a:xfrm>
                <a:off x="446651" y="4044647"/>
                <a:ext cx="1526652" cy="303081"/>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更新速度模型</a:t>
                </a:r>
                <a:endParaRPr kumimoji="0" lang="zh-CN" altLang="en-US" sz="16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16400" name="直接箭头连接符 23"/>
              <p:cNvCxnSpPr/>
              <p:nvPr/>
            </p:nvCxnSpPr>
            <p:spPr>
              <a:xfrm>
                <a:off x="3209461" y="4351907"/>
                <a:ext cx="0" cy="179709"/>
              </a:xfrm>
              <a:prstGeom prst="straightConnector1">
                <a:avLst/>
              </a:prstGeom>
              <a:ln w="19050" cap="flat" cmpd="sng">
                <a:solidFill>
                  <a:srgbClr val="000000"/>
                </a:solidFill>
                <a:prstDash val="solid"/>
                <a:headEnd type="none" w="med" len="med"/>
                <a:tailEnd type="triangle" w="med" len="med"/>
              </a:ln>
            </p:spPr>
          </p:cxnSp>
          <p:cxnSp>
            <p:nvCxnSpPr>
              <p:cNvPr id="16401" name="直接箭头连接符 23"/>
              <p:cNvCxnSpPr>
                <a:endCxn id="118" idx="0"/>
              </p:cNvCxnSpPr>
              <p:nvPr/>
            </p:nvCxnSpPr>
            <p:spPr>
              <a:xfrm>
                <a:off x="3209461" y="4975273"/>
                <a:ext cx="0" cy="206103"/>
              </a:xfrm>
              <a:prstGeom prst="straightConnector1">
                <a:avLst/>
              </a:prstGeom>
              <a:ln w="19050" cap="flat" cmpd="sng">
                <a:solidFill>
                  <a:srgbClr val="000000"/>
                </a:solidFill>
                <a:prstDash val="solid"/>
                <a:headEnd type="none" w="med" len="med"/>
                <a:tailEnd type="triangle" w="med" len="med"/>
              </a:ln>
            </p:spPr>
          </p:cxnSp>
          <p:cxnSp>
            <p:nvCxnSpPr>
              <p:cNvPr id="16402" name="直接箭头连接符 23"/>
              <p:cNvCxnSpPr/>
              <p:nvPr/>
            </p:nvCxnSpPr>
            <p:spPr>
              <a:xfrm>
                <a:off x="3209461" y="5672768"/>
                <a:ext cx="0" cy="179709"/>
              </a:xfrm>
              <a:prstGeom prst="straightConnector1">
                <a:avLst/>
              </a:prstGeom>
              <a:ln w="19050" cap="flat" cmpd="sng">
                <a:solidFill>
                  <a:srgbClr val="000000"/>
                </a:solidFill>
                <a:prstDash val="solid"/>
                <a:headEnd type="none" w="med" len="med"/>
                <a:tailEnd type="triangle" w="med" len="med"/>
              </a:ln>
            </p:spPr>
          </p:cxnSp>
          <p:cxnSp>
            <p:nvCxnSpPr>
              <p:cNvPr id="16403" name="直接箭头连接符 23"/>
              <p:cNvCxnSpPr>
                <a:stCxn id="118" idx="1"/>
                <a:endCxn id="115" idx="3"/>
              </p:cNvCxnSpPr>
              <p:nvPr/>
            </p:nvCxnSpPr>
            <p:spPr>
              <a:xfrm flipH="1">
                <a:off x="1974591" y="5421457"/>
                <a:ext cx="562113" cy="1404"/>
              </a:xfrm>
              <a:prstGeom prst="straightConnector1">
                <a:avLst/>
              </a:prstGeom>
              <a:ln w="19050" cap="flat" cmpd="sng">
                <a:solidFill>
                  <a:srgbClr val="000000"/>
                </a:solidFill>
                <a:prstDash val="solid"/>
                <a:headEnd type="none" w="med" len="med"/>
                <a:tailEnd type="triangle" w="med" len="med"/>
              </a:ln>
            </p:spPr>
          </p:cxnSp>
          <p:cxnSp>
            <p:nvCxnSpPr>
              <p:cNvPr id="16404" name="直接箭头连接符 23"/>
              <p:cNvCxnSpPr>
                <a:stCxn id="115" idx="0"/>
                <a:endCxn id="120" idx="2"/>
              </p:cNvCxnSpPr>
              <p:nvPr/>
            </p:nvCxnSpPr>
            <p:spPr>
              <a:xfrm flipH="1" flipV="1">
                <a:off x="1210095" y="4346852"/>
                <a:ext cx="1" cy="879451"/>
              </a:xfrm>
              <a:prstGeom prst="straightConnector1">
                <a:avLst/>
              </a:prstGeom>
              <a:ln w="19050" cap="flat" cmpd="sng">
                <a:solidFill>
                  <a:srgbClr val="000000"/>
                </a:solidFill>
                <a:prstDash val="solid"/>
                <a:headEnd type="none" w="med" len="med"/>
                <a:tailEnd type="triangle" w="med" len="med"/>
              </a:ln>
            </p:spPr>
          </p:cxnSp>
          <p:sp>
            <p:nvSpPr>
              <p:cNvPr id="16405" name="Text Box 30"/>
              <p:cNvSpPr txBox="1"/>
              <p:nvPr/>
            </p:nvSpPr>
            <p:spPr>
              <a:xfrm>
                <a:off x="3234481" y="5594146"/>
                <a:ext cx="376410" cy="291309"/>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600" dirty="0">
                    <a:latin typeface="Times New Roman" panose="02020603050405020304" pitchFamily="18" charset="0"/>
                    <a:ea typeface="微软雅黑" panose="020B0503020204020204" pitchFamily="34" charset="-122"/>
                  </a:rPr>
                  <a:t>是</a:t>
                </a:r>
                <a:endParaRPr lang="zh-CN" altLang="en-US" sz="1600" dirty="0">
                  <a:latin typeface="Times New Roman" panose="02020603050405020304" pitchFamily="18" charset="0"/>
                  <a:ea typeface="微软雅黑" panose="020B0503020204020204" pitchFamily="34" charset="-122"/>
                </a:endParaRPr>
              </a:p>
            </p:txBody>
          </p:sp>
          <p:sp>
            <p:nvSpPr>
              <p:cNvPr id="16406" name="Text Box 31"/>
              <p:cNvSpPr txBox="1"/>
              <p:nvPr/>
            </p:nvSpPr>
            <p:spPr>
              <a:xfrm>
                <a:off x="2165854" y="5059512"/>
                <a:ext cx="378078" cy="291309"/>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600" dirty="0">
                    <a:latin typeface="Times New Roman" panose="02020603050405020304" pitchFamily="18" charset="0"/>
                    <a:ea typeface="微软雅黑" panose="020B0503020204020204" pitchFamily="34" charset="-122"/>
                  </a:rPr>
                  <a:t>否</a:t>
                </a:r>
                <a:endParaRPr lang="zh-CN" altLang="en-US" sz="1600" dirty="0">
                  <a:latin typeface="Times New Roman" panose="02020603050405020304" pitchFamily="18" charset="0"/>
                  <a:ea typeface="微软雅黑" panose="020B0503020204020204" pitchFamily="34" charset="-122"/>
                </a:endParaRPr>
              </a:p>
            </p:txBody>
          </p:sp>
          <p:cxnSp>
            <p:nvCxnSpPr>
              <p:cNvPr id="16407" name="直接箭头连接符 23"/>
              <p:cNvCxnSpPr>
                <a:stCxn id="120" idx="3"/>
                <a:endCxn id="113" idx="1"/>
              </p:cNvCxnSpPr>
              <p:nvPr/>
            </p:nvCxnSpPr>
            <p:spPr>
              <a:xfrm>
                <a:off x="1973757" y="4195222"/>
                <a:ext cx="486219" cy="0"/>
              </a:xfrm>
              <a:prstGeom prst="straightConnector1">
                <a:avLst/>
              </a:prstGeom>
              <a:ln w="19050" cap="flat" cmpd="sng">
                <a:solidFill>
                  <a:srgbClr val="000000"/>
                </a:solidFill>
                <a:prstDash val="solid"/>
                <a:headEnd type="none" w="med" len="med"/>
                <a:tailEnd type="triangle" w="med" len="med"/>
              </a:ln>
            </p:spPr>
          </p:cxnSp>
        </p:grpSp>
        <p:sp>
          <p:nvSpPr>
            <p:cNvPr id="129" name="矩形 128"/>
            <p:cNvSpPr/>
            <p:nvPr/>
          </p:nvSpPr>
          <p:spPr>
            <a:xfrm>
              <a:off x="0" y="2628900"/>
              <a:ext cx="3467100" cy="3679001"/>
            </a:xfrm>
            <a:prstGeom prst="rect">
              <a:avLst/>
            </a:prstGeom>
            <a:noFill/>
            <a:ln>
              <a:solidFill>
                <a:srgbClr val="0000FF"/>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1">
                <a:ln>
                  <a:noFill/>
                </a:ln>
                <a:solidFill>
                  <a:schemeClr val="lt1"/>
                </a:solidFill>
                <a:effectLst/>
                <a:uLnTx/>
                <a:uFillTx/>
                <a:latin typeface="+mn-lt"/>
                <a:ea typeface="+mn-ea"/>
                <a:cs typeface="+mn-cs"/>
              </a:endParaRPr>
            </a:p>
          </p:txBody>
        </p:sp>
      </p:grpSp>
      <p:grpSp>
        <p:nvGrpSpPr>
          <p:cNvPr id="52" name="组合 51"/>
          <p:cNvGrpSpPr/>
          <p:nvPr/>
        </p:nvGrpSpPr>
        <p:grpSpPr>
          <a:xfrm>
            <a:off x="6431915" y="1723390"/>
            <a:ext cx="4699000" cy="2164080"/>
            <a:chOff x="10129" y="2894"/>
            <a:chExt cx="7400" cy="3408"/>
          </a:xfrm>
        </p:grpSpPr>
        <p:grpSp>
          <p:nvGrpSpPr>
            <p:cNvPr id="46" name="组合 45"/>
            <p:cNvGrpSpPr/>
            <p:nvPr/>
          </p:nvGrpSpPr>
          <p:grpSpPr>
            <a:xfrm>
              <a:off x="10650" y="3378"/>
              <a:ext cx="6488" cy="2684"/>
              <a:chOff x="10663" y="3154"/>
              <a:chExt cx="6488" cy="2684"/>
            </a:xfrm>
          </p:grpSpPr>
          <p:grpSp>
            <p:nvGrpSpPr>
              <p:cNvPr id="116" name="组合 115"/>
              <p:cNvGrpSpPr/>
              <p:nvPr/>
            </p:nvGrpSpPr>
            <p:grpSpPr>
              <a:xfrm>
                <a:off x="10663" y="3154"/>
                <a:ext cx="6488" cy="2685"/>
                <a:chOff x="510" y="4153"/>
                <a:chExt cx="6964" cy="3618"/>
              </a:xfrm>
            </p:grpSpPr>
            <p:pic>
              <p:nvPicPr>
                <p:cNvPr id="98" name="图片 97"/>
                <p:cNvPicPr>
                  <a:picLocks noChangeAspect="1"/>
                </p:cNvPicPr>
                <p:nvPr/>
              </p:nvPicPr>
              <p:blipFill>
                <a:blip r:embed="rId1"/>
                <a:srcRect t="48046"/>
                <a:stretch>
                  <a:fillRect/>
                </a:stretch>
              </p:blipFill>
              <p:spPr>
                <a:xfrm>
                  <a:off x="524" y="4607"/>
                  <a:ext cx="6765" cy="3164"/>
                </a:xfrm>
                <a:prstGeom prst="rect">
                  <a:avLst/>
                </a:prstGeom>
              </p:spPr>
            </p:pic>
            <p:grpSp>
              <p:nvGrpSpPr>
                <p:cNvPr id="112" name="组合 111"/>
                <p:cNvGrpSpPr/>
                <p:nvPr/>
              </p:nvGrpSpPr>
              <p:grpSpPr>
                <a:xfrm>
                  <a:off x="510" y="4153"/>
                  <a:ext cx="6964" cy="485"/>
                  <a:chOff x="383" y="5400"/>
                  <a:chExt cx="6964" cy="485"/>
                </a:xfrm>
              </p:grpSpPr>
              <p:sp>
                <p:nvSpPr>
                  <p:cNvPr id="106" name="文本框 105"/>
                  <p:cNvSpPr txBox="1"/>
                  <p:nvPr/>
                </p:nvSpPr>
                <p:spPr>
                  <a:xfrm>
                    <a:off x="3459" y="5400"/>
                    <a:ext cx="359"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dirty="0">
                        <a:solidFill>
                          <a:srgbClr val="000000"/>
                        </a:solidFill>
                        <a:latin typeface="Verdana" panose="020B0604030504040204" pitchFamily="34" charset="0"/>
                      </a:rPr>
                      <a:t>S</a:t>
                    </a:r>
                    <a:endParaRPr lang="en-US" altLang="zh-CN" dirty="0">
                      <a:solidFill>
                        <a:srgbClr val="000000"/>
                      </a:solidFill>
                      <a:latin typeface="Verdana" panose="020B0604030504040204" pitchFamily="34" charset="0"/>
                    </a:endParaRPr>
                  </a:p>
                </p:txBody>
              </p:sp>
              <p:sp>
                <p:nvSpPr>
                  <p:cNvPr id="108" name="文本框 107"/>
                  <p:cNvSpPr txBox="1"/>
                  <p:nvPr/>
                </p:nvSpPr>
                <p:spPr>
                  <a:xfrm>
                    <a:off x="3912"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R</a:t>
                    </a:r>
                    <a:r>
                      <a:rPr lang="en-US" altLang="zh-CN" sz="1400" baseline="-25000" dirty="0">
                        <a:solidFill>
                          <a:srgbClr val="000000"/>
                        </a:solidFill>
                        <a:uFillTx/>
                        <a:latin typeface="Verdana" panose="020B0604030504040204" pitchFamily="34" charset="0"/>
                      </a:rPr>
                      <a:t>11</a:t>
                    </a:r>
                    <a:endParaRPr lang="en-US" altLang="zh-CN" sz="1400" baseline="-25000" dirty="0">
                      <a:solidFill>
                        <a:srgbClr val="000000"/>
                      </a:solidFill>
                      <a:uFillTx/>
                      <a:latin typeface="Verdana" panose="020B0604030504040204" pitchFamily="34" charset="0"/>
                    </a:endParaRPr>
                  </a:p>
                </p:txBody>
              </p:sp>
              <p:sp>
                <p:nvSpPr>
                  <p:cNvPr id="109" name="文本框 108"/>
                  <p:cNvSpPr txBox="1"/>
                  <p:nvPr/>
                </p:nvSpPr>
                <p:spPr>
                  <a:xfrm>
                    <a:off x="6521"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R</a:t>
                    </a:r>
                    <a:r>
                      <a:rPr lang="en-US" altLang="zh-CN" sz="1400" baseline="-25000" dirty="0">
                        <a:solidFill>
                          <a:srgbClr val="000000"/>
                        </a:solidFill>
                        <a:uFillTx/>
                        <a:latin typeface="Verdana" panose="020B0604030504040204" pitchFamily="34" charset="0"/>
                      </a:rPr>
                      <a:t>nn</a:t>
                    </a:r>
                    <a:endParaRPr lang="en-US" altLang="zh-CN" sz="1400" baseline="-25000" dirty="0">
                      <a:solidFill>
                        <a:srgbClr val="000000"/>
                      </a:solidFill>
                      <a:uFillTx/>
                      <a:latin typeface="Verdana" panose="020B0604030504040204" pitchFamily="34" charset="0"/>
                    </a:endParaRPr>
                  </a:p>
                </p:txBody>
              </p:sp>
              <p:sp>
                <p:nvSpPr>
                  <p:cNvPr id="110" name="文本框 109"/>
                  <p:cNvSpPr txBox="1"/>
                  <p:nvPr/>
                </p:nvSpPr>
                <p:spPr>
                  <a:xfrm>
                    <a:off x="383"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R</a:t>
                    </a:r>
                    <a:r>
                      <a:rPr lang="en-US" altLang="zh-CN" sz="1400" baseline="-25000" dirty="0">
                        <a:solidFill>
                          <a:srgbClr val="000000"/>
                        </a:solidFill>
                        <a:uFillTx/>
                        <a:latin typeface="Verdana" panose="020B0604030504040204" pitchFamily="34" charset="0"/>
                      </a:rPr>
                      <a:t>n</a:t>
                    </a:r>
                    <a:endParaRPr lang="en-US" altLang="zh-CN" sz="1400" baseline="-25000" dirty="0">
                      <a:solidFill>
                        <a:srgbClr val="000000"/>
                      </a:solidFill>
                      <a:uFillTx/>
                      <a:latin typeface="Verdana" panose="020B0604030504040204" pitchFamily="34" charset="0"/>
                    </a:endParaRPr>
                  </a:p>
                </p:txBody>
              </p:sp>
              <p:sp>
                <p:nvSpPr>
                  <p:cNvPr id="111" name="文本框 110"/>
                  <p:cNvSpPr txBox="1"/>
                  <p:nvPr/>
                </p:nvSpPr>
                <p:spPr>
                  <a:xfrm>
                    <a:off x="2992"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R</a:t>
                    </a:r>
                    <a:r>
                      <a:rPr lang="en-US" altLang="zh-CN" sz="1400" baseline="-25000" dirty="0">
                        <a:solidFill>
                          <a:srgbClr val="000000"/>
                        </a:solidFill>
                        <a:uFillTx/>
                        <a:latin typeface="Verdana" panose="020B0604030504040204" pitchFamily="34" charset="0"/>
                      </a:rPr>
                      <a:t>1</a:t>
                    </a:r>
                    <a:endParaRPr lang="en-US" altLang="zh-CN" sz="1400" baseline="-25000" dirty="0">
                      <a:solidFill>
                        <a:srgbClr val="000000"/>
                      </a:solidFill>
                      <a:uFillTx/>
                      <a:latin typeface="Verdana" panose="020B0604030504040204" pitchFamily="34" charset="0"/>
                    </a:endParaRPr>
                  </a:p>
                </p:txBody>
              </p:sp>
            </p:grpSp>
          </p:grpSp>
          <p:cxnSp>
            <p:nvCxnSpPr>
              <p:cNvPr id="42" name="直接箭头连接符 41"/>
              <p:cNvCxnSpPr/>
              <p:nvPr/>
            </p:nvCxnSpPr>
            <p:spPr>
              <a:xfrm>
                <a:off x="10871" y="4152"/>
                <a:ext cx="132" cy="347"/>
              </a:xfrm>
              <a:prstGeom prst="straightConnector1">
                <a:avLst/>
              </a:prstGeom>
              <a:solidFill>
                <a:schemeClr val="accent1"/>
              </a:solidFill>
              <a:ln w="6350" cap="flat" cmpd="sng" algn="ctr">
                <a:solidFill>
                  <a:srgbClr val="FF0000"/>
                </a:solidFill>
                <a:prstDash val="solid"/>
                <a:round/>
                <a:headEnd type="none" w="med" len="med"/>
                <a:tailEnd type="arrow"/>
              </a:ln>
            </p:spPr>
          </p:cxnSp>
          <p:cxnSp>
            <p:nvCxnSpPr>
              <p:cNvPr id="43" name="直接箭头连接符 42"/>
              <p:cNvCxnSpPr/>
              <p:nvPr/>
            </p:nvCxnSpPr>
            <p:spPr>
              <a:xfrm>
                <a:off x="11375" y="3984"/>
                <a:ext cx="132" cy="347"/>
              </a:xfrm>
              <a:prstGeom prst="straightConnector1">
                <a:avLst/>
              </a:prstGeom>
              <a:solidFill>
                <a:schemeClr val="accent1"/>
              </a:solidFill>
              <a:ln w="6350" cap="flat" cmpd="sng" algn="ctr">
                <a:solidFill>
                  <a:srgbClr val="FF0000"/>
                </a:solidFill>
                <a:prstDash val="solid"/>
                <a:round/>
                <a:headEnd type="none" w="med" len="med"/>
                <a:tailEnd type="arrow"/>
              </a:ln>
            </p:spPr>
          </p:cxnSp>
          <p:cxnSp>
            <p:nvCxnSpPr>
              <p:cNvPr id="44" name="直接箭头连接符 43"/>
              <p:cNvCxnSpPr/>
              <p:nvPr/>
            </p:nvCxnSpPr>
            <p:spPr>
              <a:xfrm>
                <a:off x="11778" y="3888"/>
                <a:ext cx="132" cy="347"/>
              </a:xfrm>
              <a:prstGeom prst="straightConnector1">
                <a:avLst/>
              </a:prstGeom>
              <a:solidFill>
                <a:schemeClr val="accent1"/>
              </a:solidFill>
              <a:ln w="6350" cap="flat" cmpd="sng" algn="ctr">
                <a:solidFill>
                  <a:srgbClr val="FF0000"/>
                </a:solidFill>
                <a:prstDash val="solid"/>
                <a:round/>
                <a:headEnd type="none" w="med" len="med"/>
                <a:tailEnd type="arrow"/>
              </a:ln>
            </p:spPr>
          </p:cxnSp>
        </p:grpSp>
        <p:sp>
          <p:nvSpPr>
            <p:cNvPr id="47" name="矩形 111"/>
            <p:cNvSpPr/>
            <p:nvPr/>
          </p:nvSpPr>
          <p:spPr>
            <a:xfrm>
              <a:off x="10129" y="2894"/>
              <a:ext cx="7400" cy="580"/>
            </a:xfrm>
            <a:prstGeom prst="rect">
              <a:avLst/>
            </a:prstGeom>
            <a:solidFill>
              <a:schemeClr val="accent5"/>
            </a:solidFill>
            <a:ln w="9525">
              <a:solidFill>
                <a:schemeClr val="tx1"/>
              </a:solid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l" eaLnBrk="1" hangingPunct="1">
                <a:spcBef>
                  <a:spcPct val="0"/>
                </a:spcBef>
                <a:buNone/>
              </a:pPr>
              <a:r>
                <a:rPr lang="en-US" altLang="zh-CN" sz="1800" dirty="0">
                  <a:latin typeface="微软雅黑" panose="020B0503020204020204" pitchFamily="34" charset="-122"/>
                  <a:ea typeface="微软雅黑" panose="020B0503020204020204" pitchFamily="34" charset="-122"/>
                </a:rPr>
                <a:t>1. </a:t>
              </a:r>
              <a:r>
                <a:rPr lang="zh-CN" altLang="en-US" sz="1800" dirty="0">
                  <a:latin typeface="微软雅黑" panose="020B0503020204020204" pitchFamily="34" charset="-122"/>
                  <a:ea typeface="微软雅黑" panose="020B0503020204020204" pitchFamily="34" charset="-122"/>
                </a:rPr>
                <a:t>对速度模型进行射线追踪，确定最优路径</a:t>
              </a:r>
              <a:endParaRPr lang="zh-CN" altLang="en-US" sz="1800" dirty="0">
                <a:latin typeface="微软雅黑" panose="020B0503020204020204" pitchFamily="34" charset="-122"/>
                <a:ea typeface="微软雅黑" panose="020B0503020204020204" pitchFamily="34" charset="-122"/>
              </a:endParaRPr>
            </a:p>
          </p:txBody>
        </p:sp>
        <p:sp>
          <p:nvSpPr>
            <p:cNvPr id="49" name="矩形 48"/>
            <p:cNvSpPr/>
            <p:nvPr/>
          </p:nvSpPr>
          <p:spPr>
            <a:xfrm>
              <a:off x="10133" y="3474"/>
              <a:ext cx="7396" cy="2829"/>
            </a:xfrm>
            <a:prstGeom prst="rect">
              <a:avLst/>
            </a:prstGeom>
            <a:noFill/>
            <a:ln w="12700">
              <a:solidFill>
                <a:schemeClr val="tx1"/>
              </a:solidFill>
              <a:prstDash val="dash"/>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grpSp>
      <p:grpSp>
        <p:nvGrpSpPr>
          <p:cNvPr id="53" name="组合 52"/>
          <p:cNvGrpSpPr/>
          <p:nvPr/>
        </p:nvGrpSpPr>
        <p:grpSpPr>
          <a:xfrm>
            <a:off x="6422390" y="4005580"/>
            <a:ext cx="4708525" cy="2164080"/>
            <a:chOff x="10114" y="6508"/>
            <a:chExt cx="7415" cy="3408"/>
          </a:xfrm>
        </p:grpSpPr>
        <p:grpSp>
          <p:nvGrpSpPr>
            <p:cNvPr id="45" name="组合 44"/>
            <p:cNvGrpSpPr/>
            <p:nvPr/>
          </p:nvGrpSpPr>
          <p:grpSpPr>
            <a:xfrm>
              <a:off x="10650" y="7088"/>
              <a:ext cx="6488" cy="2684"/>
              <a:chOff x="10663" y="6534"/>
              <a:chExt cx="6488" cy="2684"/>
            </a:xfrm>
          </p:grpSpPr>
          <p:grpSp>
            <p:nvGrpSpPr>
              <p:cNvPr id="27" name="组合 26"/>
              <p:cNvGrpSpPr/>
              <p:nvPr/>
            </p:nvGrpSpPr>
            <p:grpSpPr>
              <a:xfrm>
                <a:off x="10663" y="6534"/>
                <a:ext cx="6488" cy="2685"/>
                <a:chOff x="510" y="4153"/>
                <a:chExt cx="6964" cy="3618"/>
              </a:xfrm>
            </p:grpSpPr>
            <p:pic>
              <p:nvPicPr>
                <p:cNvPr id="28" name="图片 27"/>
                <p:cNvPicPr>
                  <a:picLocks noChangeAspect="1"/>
                </p:cNvPicPr>
                <p:nvPr/>
              </p:nvPicPr>
              <p:blipFill>
                <a:blip r:embed="rId1"/>
                <a:srcRect t="48046"/>
                <a:stretch>
                  <a:fillRect/>
                </a:stretch>
              </p:blipFill>
              <p:spPr>
                <a:xfrm>
                  <a:off x="524" y="4607"/>
                  <a:ext cx="6765" cy="3164"/>
                </a:xfrm>
                <a:prstGeom prst="rect">
                  <a:avLst/>
                </a:prstGeom>
              </p:spPr>
            </p:pic>
            <p:grpSp>
              <p:nvGrpSpPr>
                <p:cNvPr id="29" name="组合 28"/>
                <p:cNvGrpSpPr/>
                <p:nvPr/>
              </p:nvGrpSpPr>
              <p:grpSpPr>
                <a:xfrm>
                  <a:off x="510" y="4153"/>
                  <a:ext cx="6964" cy="485"/>
                  <a:chOff x="383" y="5400"/>
                  <a:chExt cx="6964" cy="485"/>
                </a:xfrm>
              </p:grpSpPr>
              <p:sp>
                <p:nvSpPr>
                  <p:cNvPr id="30" name="文本框 29"/>
                  <p:cNvSpPr txBox="1"/>
                  <p:nvPr/>
                </p:nvSpPr>
                <p:spPr>
                  <a:xfrm>
                    <a:off x="3459" y="5400"/>
                    <a:ext cx="359"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dirty="0">
                        <a:solidFill>
                          <a:srgbClr val="000000"/>
                        </a:solidFill>
                        <a:latin typeface="Verdana" panose="020B0604030504040204" pitchFamily="34" charset="0"/>
                      </a:rPr>
                      <a:t>S</a:t>
                    </a:r>
                    <a:endParaRPr lang="en-US" altLang="zh-CN" dirty="0">
                      <a:solidFill>
                        <a:srgbClr val="000000"/>
                      </a:solidFill>
                      <a:latin typeface="Verdana" panose="020B0604030504040204" pitchFamily="34" charset="0"/>
                    </a:endParaRPr>
                  </a:p>
                </p:txBody>
              </p:sp>
              <p:sp>
                <p:nvSpPr>
                  <p:cNvPr id="31" name="文本框 30"/>
                  <p:cNvSpPr txBox="1"/>
                  <p:nvPr/>
                </p:nvSpPr>
                <p:spPr>
                  <a:xfrm>
                    <a:off x="3912"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t</a:t>
                    </a:r>
                    <a:r>
                      <a:rPr lang="en-US" altLang="zh-CN" sz="1400" baseline="-25000" dirty="0">
                        <a:solidFill>
                          <a:srgbClr val="000000"/>
                        </a:solidFill>
                        <a:uFillTx/>
                        <a:latin typeface="Verdana" panose="020B0604030504040204" pitchFamily="34" charset="0"/>
                      </a:rPr>
                      <a:t>11</a:t>
                    </a:r>
                    <a:endParaRPr lang="en-US" altLang="zh-CN" sz="1400" baseline="-25000" dirty="0">
                      <a:solidFill>
                        <a:srgbClr val="000000"/>
                      </a:solidFill>
                      <a:uFillTx/>
                      <a:latin typeface="Verdana" panose="020B0604030504040204" pitchFamily="34" charset="0"/>
                    </a:endParaRPr>
                  </a:p>
                </p:txBody>
              </p:sp>
              <p:sp>
                <p:nvSpPr>
                  <p:cNvPr id="32" name="文本框 31"/>
                  <p:cNvSpPr txBox="1"/>
                  <p:nvPr/>
                </p:nvSpPr>
                <p:spPr>
                  <a:xfrm>
                    <a:off x="6521"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t</a:t>
                    </a:r>
                    <a:r>
                      <a:rPr lang="en-US" altLang="zh-CN" sz="1400" baseline="-25000" dirty="0">
                        <a:solidFill>
                          <a:srgbClr val="000000"/>
                        </a:solidFill>
                        <a:uFillTx/>
                        <a:latin typeface="Verdana" panose="020B0604030504040204" pitchFamily="34" charset="0"/>
                      </a:rPr>
                      <a:t>nn</a:t>
                    </a:r>
                    <a:endParaRPr lang="en-US" altLang="zh-CN" sz="1400" baseline="-25000" dirty="0">
                      <a:solidFill>
                        <a:srgbClr val="000000"/>
                      </a:solidFill>
                      <a:uFillTx/>
                      <a:latin typeface="Verdana" panose="020B0604030504040204" pitchFamily="34" charset="0"/>
                    </a:endParaRPr>
                  </a:p>
                </p:txBody>
              </p:sp>
              <p:sp>
                <p:nvSpPr>
                  <p:cNvPr id="33" name="文本框 32"/>
                  <p:cNvSpPr txBox="1"/>
                  <p:nvPr/>
                </p:nvSpPr>
                <p:spPr>
                  <a:xfrm>
                    <a:off x="383"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R</a:t>
                    </a:r>
                    <a:r>
                      <a:rPr lang="en-US" altLang="zh-CN" sz="1400" baseline="-25000" dirty="0">
                        <a:solidFill>
                          <a:srgbClr val="000000"/>
                        </a:solidFill>
                        <a:uFillTx/>
                        <a:latin typeface="Verdana" panose="020B0604030504040204" pitchFamily="34" charset="0"/>
                      </a:rPr>
                      <a:t>n</a:t>
                    </a:r>
                    <a:endParaRPr lang="en-US" altLang="zh-CN" sz="1400" baseline="-25000" dirty="0">
                      <a:solidFill>
                        <a:srgbClr val="000000"/>
                      </a:solidFill>
                      <a:uFillTx/>
                      <a:latin typeface="Verdana" panose="020B0604030504040204" pitchFamily="34" charset="0"/>
                    </a:endParaRPr>
                  </a:p>
                </p:txBody>
              </p:sp>
              <p:sp>
                <p:nvSpPr>
                  <p:cNvPr id="34" name="文本框 33"/>
                  <p:cNvSpPr txBox="1"/>
                  <p:nvPr/>
                </p:nvSpPr>
                <p:spPr>
                  <a:xfrm>
                    <a:off x="2992" y="5513"/>
                    <a:ext cx="826" cy="373"/>
                  </a:xfrm>
                  <a:prstGeom prst="rect">
                    <a:avLst/>
                  </a:prstGeom>
                  <a:noFill/>
                  <a:ln w="28575" algn="ctr">
                    <a:noFill/>
                    <a:miter lim="800000"/>
                  </a:ln>
                  <a:scene3d>
                    <a:camera prst="orthographicFront"/>
                    <a:lightRig rig="threePt" dir="t"/>
                  </a:scene3d>
                  <a:sp3d>
                    <a:bevelT w="114300" prst="artDeco"/>
                  </a:sp3d>
                </p:spPr>
                <p:txBody>
                  <a:bodyPr wrap="square" bIns="118800" rtlCol="0" anchor="t">
                    <a:noAutofit/>
                  </a:bodyPr>
                  <a:lstStyle/>
                  <a:p>
                    <a:pPr>
                      <a:spcBef>
                        <a:spcPct val="50000"/>
                      </a:spcBef>
                      <a:buClr>
                        <a:srgbClr val="FF0000"/>
                      </a:buClr>
                      <a:buFont typeface="Wingdings" panose="05000000000000000000" pitchFamily="2" charset="2"/>
                    </a:pPr>
                    <a:r>
                      <a:rPr lang="en-US" altLang="zh-CN" sz="1400" dirty="0">
                        <a:solidFill>
                          <a:srgbClr val="000000"/>
                        </a:solidFill>
                        <a:latin typeface="Verdana" panose="020B0604030504040204" pitchFamily="34" charset="0"/>
                      </a:rPr>
                      <a:t>R</a:t>
                    </a:r>
                    <a:r>
                      <a:rPr lang="en-US" altLang="zh-CN" sz="1400" baseline="-25000" dirty="0">
                        <a:solidFill>
                          <a:srgbClr val="000000"/>
                        </a:solidFill>
                        <a:uFillTx/>
                        <a:latin typeface="Verdana" panose="020B0604030504040204" pitchFamily="34" charset="0"/>
                      </a:rPr>
                      <a:t>1</a:t>
                    </a:r>
                    <a:endParaRPr lang="en-US" altLang="zh-CN" sz="1400" baseline="-25000" dirty="0">
                      <a:solidFill>
                        <a:srgbClr val="000000"/>
                      </a:solidFill>
                      <a:uFillTx/>
                      <a:latin typeface="Verdana" panose="020B0604030504040204" pitchFamily="34" charset="0"/>
                    </a:endParaRPr>
                  </a:p>
                </p:txBody>
              </p:sp>
            </p:grpSp>
          </p:grpSp>
          <p:sp>
            <p:nvSpPr>
              <p:cNvPr id="35" name="矩形 34"/>
              <p:cNvSpPr/>
              <p:nvPr/>
            </p:nvSpPr>
            <p:spPr>
              <a:xfrm>
                <a:off x="11634" y="7505"/>
                <a:ext cx="421" cy="414"/>
              </a:xfrm>
              <a:prstGeom prst="rect">
                <a:avLst/>
              </a:prstGeom>
              <a:solidFill>
                <a:schemeClr val="accent1">
                  <a:alpha val="72000"/>
                </a:scheme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sp>
            <p:nvSpPr>
              <p:cNvPr id="36" name="矩形 35"/>
              <p:cNvSpPr/>
              <p:nvPr/>
            </p:nvSpPr>
            <p:spPr>
              <a:xfrm>
                <a:off x="12055" y="7919"/>
                <a:ext cx="421" cy="414"/>
              </a:xfrm>
              <a:prstGeom prst="rect">
                <a:avLst/>
              </a:prstGeom>
              <a:solidFill>
                <a:srgbClr val="FFFF00">
                  <a:alpha val="42000"/>
                </a:srgb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sp>
            <p:nvSpPr>
              <p:cNvPr id="37" name="矩形 36"/>
              <p:cNvSpPr/>
              <p:nvPr/>
            </p:nvSpPr>
            <p:spPr>
              <a:xfrm>
                <a:off x="12476" y="7919"/>
                <a:ext cx="421" cy="414"/>
              </a:xfrm>
              <a:prstGeom prst="rect">
                <a:avLst/>
              </a:prstGeom>
              <a:solidFill>
                <a:srgbClr val="FFC000">
                  <a:alpha val="42000"/>
                </a:srgb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sp>
            <p:nvSpPr>
              <p:cNvPr id="38" name="矩形 37"/>
              <p:cNvSpPr/>
              <p:nvPr/>
            </p:nvSpPr>
            <p:spPr>
              <a:xfrm>
                <a:off x="12897" y="7919"/>
                <a:ext cx="421" cy="414"/>
              </a:xfrm>
              <a:prstGeom prst="rect">
                <a:avLst/>
              </a:prstGeom>
              <a:solidFill>
                <a:srgbClr val="92D050">
                  <a:alpha val="42000"/>
                </a:srgb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sp>
            <p:nvSpPr>
              <p:cNvPr id="39" name="矩形 38"/>
              <p:cNvSpPr/>
              <p:nvPr/>
            </p:nvSpPr>
            <p:spPr>
              <a:xfrm>
                <a:off x="13318" y="7505"/>
                <a:ext cx="421" cy="414"/>
              </a:xfrm>
              <a:prstGeom prst="rect">
                <a:avLst/>
              </a:prstGeom>
              <a:solidFill>
                <a:srgbClr val="00B0F0">
                  <a:alpha val="42000"/>
                </a:srgb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sp>
            <p:nvSpPr>
              <p:cNvPr id="40" name="矩形 39"/>
              <p:cNvSpPr/>
              <p:nvPr/>
            </p:nvSpPr>
            <p:spPr>
              <a:xfrm>
                <a:off x="13318" y="7062"/>
                <a:ext cx="421" cy="443"/>
              </a:xfrm>
              <a:prstGeom prst="rect">
                <a:avLst/>
              </a:prstGeom>
              <a:solidFill>
                <a:schemeClr val="accent5">
                  <a:lumMod val="75000"/>
                  <a:alpha val="42000"/>
                </a:scheme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sp>
            <p:nvSpPr>
              <p:cNvPr id="41" name="矩形 40"/>
              <p:cNvSpPr/>
              <p:nvPr/>
            </p:nvSpPr>
            <p:spPr>
              <a:xfrm>
                <a:off x="11634" y="7062"/>
                <a:ext cx="421" cy="427"/>
              </a:xfrm>
              <a:prstGeom prst="rect">
                <a:avLst/>
              </a:prstGeom>
              <a:solidFill>
                <a:srgbClr val="C00000">
                  <a:alpha val="72000"/>
                </a:srgbClr>
              </a:solidFill>
              <a:ln w="28575">
                <a:noFill/>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grpSp>
        <p:sp>
          <p:nvSpPr>
            <p:cNvPr id="48" name="矩形 111"/>
            <p:cNvSpPr/>
            <p:nvPr/>
          </p:nvSpPr>
          <p:spPr>
            <a:xfrm>
              <a:off x="10114" y="6508"/>
              <a:ext cx="7400" cy="580"/>
            </a:xfrm>
            <a:prstGeom prst="rect">
              <a:avLst/>
            </a:prstGeom>
            <a:solidFill>
              <a:schemeClr val="accent5"/>
            </a:solidFill>
            <a:ln w="9525">
              <a:solidFill>
                <a:schemeClr val="tx1"/>
              </a:solid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l" eaLnBrk="1" hangingPunct="1">
                <a:buClrTx/>
                <a:buSzTx/>
                <a:buFontTx/>
                <a:buNone/>
              </a:pPr>
              <a:r>
                <a:rPr lang="en-US" altLang="zh-CN" sz="1800" dirty="0">
                  <a:latin typeface="微软雅黑" panose="020B0503020204020204" pitchFamily="34" charset="-122"/>
                  <a:ea typeface="微软雅黑" panose="020B0503020204020204" pitchFamily="34" charset="-122"/>
                  <a:sym typeface="+mn-ea"/>
                </a:rPr>
                <a:t>2. 沿射线路径反演求解，获得更新速度</a:t>
              </a:r>
              <a:endParaRPr lang="en-US" altLang="zh-CN" sz="1800" dirty="0">
                <a:latin typeface="微软雅黑" panose="020B0503020204020204" pitchFamily="34" charset="-122"/>
                <a:ea typeface="微软雅黑" panose="020B0503020204020204" pitchFamily="34" charset="-122"/>
                <a:sym typeface="+mn-ea"/>
              </a:endParaRPr>
            </a:p>
          </p:txBody>
        </p:sp>
        <p:sp>
          <p:nvSpPr>
            <p:cNvPr id="51" name="矩形 50"/>
            <p:cNvSpPr/>
            <p:nvPr/>
          </p:nvSpPr>
          <p:spPr>
            <a:xfrm>
              <a:off x="10133" y="7088"/>
              <a:ext cx="7396" cy="2829"/>
            </a:xfrm>
            <a:prstGeom prst="rect">
              <a:avLst/>
            </a:prstGeom>
            <a:noFill/>
            <a:ln w="12700">
              <a:solidFill>
                <a:schemeClr val="tx1"/>
              </a:solidFill>
              <a:prstDash val="dash"/>
              <a:miter lim="800000"/>
            </a:ln>
          </p:spPr>
          <p:txBody>
            <a:bodyPr wrap="square" anchor="ctr">
              <a:noAutofit/>
            </a:bodyPr>
            <a:lstStyle/>
            <a:p>
              <a:pPr algn="ctr"/>
              <a:endParaRPr lang="zh-CN" altLang="en-US" sz="1800">
                <a:latin typeface="黑体" panose="02010609060101010101" pitchFamily="49" charset="-122"/>
                <a:ea typeface="黑体" panose="02010609060101010101" pitchFamily="49" charset="-122"/>
              </a:endParaRPr>
            </a:p>
          </p:txBody>
        </p:sp>
      </p:grpSp>
    </p:spTree>
  </p:cSld>
  <p:clrMapOvr>
    <a:masterClrMapping/>
  </p:clrMapOvr>
  <p:transition advTm="3284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p:nvPr/>
        </p:nvSpPr>
        <p:spPr>
          <a:xfrm>
            <a:off x="550863" y="846138"/>
            <a:ext cx="5589587" cy="1541462"/>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60000"/>
              </a:lnSpc>
              <a:spcBef>
                <a:spcPct val="0"/>
              </a:spcBef>
              <a:buNone/>
            </a:pPr>
            <a:r>
              <a:rPr lang="zh-CN" altLang="en-US" sz="2400" b="1" dirty="0">
                <a:solidFill>
                  <a:srgbClr val="0000CC"/>
                </a:solidFill>
              </a:rPr>
              <a:t>程函方程的有限差分法：</a:t>
            </a:r>
            <a:endParaRPr lang="zh-CN" altLang="en-US" sz="2400" b="1" dirty="0">
              <a:solidFill>
                <a:srgbClr val="0000CC"/>
              </a:solidFill>
            </a:endParaRPr>
          </a:p>
          <a:p>
            <a:pPr marL="0" lvl="0" indent="0" eaLnBrk="1" hangingPunct="1">
              <a:lnSpc>
                <a:spcPct val="160000"/>
              </a:lnSpc>
              <a:spcBef>
                <a:spcPct val="0"/>
              </a:spcBef>
              <a:buNone/>
            </a:pPr>
            <a:r>
              <a:rPr lang="zh-CN" altLang="en-US" sz="1800" b="1" dirty="0"/>
              <a:t>优点：（</a:t>
            </a:r>
            <a:r>
              <a:rPr lang="en-US" altLang="zh-CN" sz="1800" b="1" dirty="0"/>
              <a:t>1</a:t>
            </a:r>
            <a:r>
              <a:rPr lang="zh-CN" altLang="en-US" sz="1800" b="1" dirty="0"/>
              <a:t>）精度与效率平衡，适合三维；</a:t>
            </a:r>
            <a:endParaRPr lang="zh-CN" altLang="en-US" sz="1800" b="1" dirty="0"/>
          </a:p>
          <a:p>
            <a:pPr marL="0" lvl="0" indent="0" eaLnBrk="1" hangingPunct="1">
              <a:lnSpc>
                <a:spcPct val="150000"/>
              </a:lnSpc>
              <a:spcBef>
                <a:spcPct val="0"/>
              </a:spcBef>
              <a:buNone/>
            </a:pPr>
            <a:r>
              <a:rPr lang="zh-CN" altLang="en-US" sz="1800" b="1" dirty="0"/>
              <a:t>      （</a:t>
            </a:r>
            <a:r>
              <a:rPr lang="en-US" altLang="zh-CN" sz="1800" b="1" dirty="0"/>
              <a:t>2</a:t>
            </a:r>
            <a:r>
              <a:rPr lang="zh-CN" altLang="en-US" sz="1800" b="1" dirty="0"/>
              <a:t>）不存在传统射线追踪方法的阴影区问题。</a:t>
            </a:r>
            <a:endParaRPr lang="zh-CN" altLang="en-US" sz="1800" b="1" dirty="0"/>
          </a:p>
        </p:txBody>
      </p:sp>
      <p:grpSp>
        <p:nvGrpSpPr>
          <p:cNvPr id="18435" name="组合 78"/>
          <p:cNvGrpSpPr/>
          <p:nvPr/>
        </p:nvGrpSpPr>
        <p:grpSpPr>
          <a:xfrm>
            <a:off x="373063" y="2490788"/>
            <a:ext cx="5767387" cy="4003675"/>
            <a:chOff x="5951766" y="2414880"/>
            <a:chExt cx="5767430" cy="4002443"/>
          </a:xfrm>
        </p:grpSpPr>
        <p:graphicFrame>
          <p:nvGraphicFramePr>
            <p:cNvPr id="18455" name="对象 79"/>
            <p:cNvGraphicFramePr>
              <a:graphicFrameLocks noChangeAspect="1"/>
            </p:cNvGraphicFramePr>
            <p:nvPr/>
          </p:nvGraphicFramePr>
          <p:xfrm>
            <a:off x="7345223" y="2414880"/>
            <a:ext cx="3193439" cy="892007"/>
          </p:xfrm>
          <a:graphic>
            <a:graphicData uri="http://schemas.openxmlformats.org/presentationml/2006/ole">
              <mc:AlternateContent xmlns:mc="http://schemas.openxmlformats.org/markup-compatibility/2006">
                <mc:Choice xmlns:v="urn:schemas-microsoft-com:vml" Requires="v">
                  <p:oleObj spid="_x0000_s1025" name="" r:id="rId1" imgW="1663700" imgH="469900" progId="Equation.DSMT4">
                    <p:embed/>
                  </p:oleObj>
                </mc:Choice>
                <mc:Fallback>
                  <p:oleObj name="" r:id="rId1" imgW="1663700" imgH="469900" progId="Equation.DSMT4">
                    <p:embed/>
                    <p:pic>
                      <p:nvPicPr>
                        <p:cNvPr id="0" name="图片 3076"/>
                        <p:cNvPicPr/>
                        <p:nvPr/>
                      </p:nvPicPr>
                      <p:blipFill>
                        <a:blip r:embed="rId2"/>
                        <a:stretch>
                          <a:fillRect/>
                        </a:stretch>
                      </p:blipFill>
                      <p:spPr>
                        <a:xfrm>
                          <a:off x="7345223" y="2414880"/>
                          <a:ext cx="3193439" cy="892007"/>
                        </a:xfrm>
                        <a:prstGeom prst="rect">
                          <a:avLst/>
                        </a:prstGeom>
                        <a:noFill/>
                        <a:ln w="38100">
                          <a:noFill/>
                          <a:miter/>
                        </a:ln>
                      </p:spPr>
                    </p:pic>
                  </p:oleObj>
                </mc:Fallback>
              </mc:AlternateContent>
            </a:graphicData>
          </a:graphic>
        </p:graphicFrame>
        <p:sp>
          <p:nvSpPr>
            <p:cNvPr id="18456" name="矩形 80"/>
            <p:cNvSpPr/>
            <p:nvPr/>
          </p:nvSpPr>
          <p:spPr>
            <a:xfrm>
              <a:off x="5951766" y="3617610"/>
              <a:ext cx="2183364" cy="523220"/>
            </a:xfrm>
            <a:prstGeom prst="rect">
              <a:avLst/>
            </a:prstGeom>
            <a:noFill/>
            <a:ln w="9525" cap="flat" cmpd="sng">
              <a:solidFill>
                <a:schemeClr val="tx1"/>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求解程函方程，得到速度模型的旅行时</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18457" name="矩形 81"/>
            <p:cNvSpPr/>
            <p:nvPr/>
          </p:nvSpPr>
          <p:spPr>
            <a:xfrm>
              <a:off x="5981807" y="4622216"/>
              <a:ext cx="2123282" cy="523220"/>
            </a:xfrm>
            <a:prstGeom prst="rect">
              <a:avLst/>
            </a:prstGeom>
            <a:noFill/>
            <a:ln w="9525" cap="flat" cmpd="sng">
              <a:solidFill>
                <a:schemeClr val="tx1"/>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400" dirty="0">
                  <a:latin typeface="微软雅黑" panose="020B0503020204020204" pitchFamily="34" charset="-122"/>
                  <a:ea typeface="微软雅黑" panose="020B0503020204020204" pitchFamily="34" charset="-122"/>
                </a:rPr>
                <a:t>计算接收点到震源点的旅行时最大梯度</a:t>
              </a:r>
              <a:endParaRPr lang="zh-CN" altLang="en-US" sz="1400" dirty="0">
                <a:latin typeface="微软雅黑" panose="020B0503020204020204" pitchFamily="34" charset="-122"/>
                <a:ea typeface="微软雅黑" panose="020B0503020204020204" pitchFamily="34" charset="-122"/>
              </a:endParaRPr>
            </a:p>
          </p:txBody>
        </p:sp>
        <p:sp>
          <p:nvSpPr>
            <p:cNvPr id="18458" name="矩形 82"/>
            <p:cNvSpPr/>
            <p:nvPr/>
          </p:nvSpPr>
          <p:spPr>
            <a:xfrm>
              <a:off x="5966786" y="5673757"/>
              <a:ext cx="2153324" cy="523220"/>
            </a:xfrm>
            <a:prstGeom prst="rect">
              <a:avLst/>
            </a:prstGeom>
            <a:noFill/>
            <a:ln w="9525" cap="flat" cmpd="sng">
              <a:solidFill>
                <a:schemeClr val="tx1"/>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400" dirty="0">
                  <a:latin typeface="微软雅黑" panose="020B0503020204020204" pitchFamily="34" charset="-122"/>
                  <a:ea typeface="微软雅黑" panose="020B0503020204020204" pitchFamily="34" charset="-122"/>
                </a:rPr>
                <a:t>计算震源点至接收点的最小旅行时路径</a:t>
              </a:r>
              <a:endParaRPr lang="zh-CN" altLang="en-US" sz="1400" dirty="0">
                <a:latin typeface="微软雅黑" panose="020B0503020204020204" pitchFamily="34" charset="-122"/>
                <a:ea typeface="微软雅黑" panose="020B0503020204020204" pitchFamily="34" charset="-122"/>
              </a:endParaRPr>
            </a:p>
          </p:txBody>
        </p:sp>
        <p:cxnSp>
          <p:nvCxnSpPr>
            <p:cNvPr id="84" name="直接箭头连接符 83"/>
            <p:cNvCxnSpPr>
              <a:stCxn id="18456" idx="2"/>
              <a:endCxn id="18457" idx="0"/>
            </p:cNvCxnSpPr>
            <p:nvPr/>
          </p:nvCxnSpPr>
          <p:spPr>
            <a:xfrm>
              <a:off x="7043974" y="4141549"/>
              <a:ext cx="0" cy="48086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5" name="直接箭头连接符 84"/>
            <p:cNvCxnSpPr>
              <a:stCxn id="18457" idx="2"/>
              <a:endCxn id="18458" idx="0"/>
            </p:cNvCxnSpPr>
            <p:nvPr/>
          </p:nvCxnSpPr>
          <p:spPr>
            <a:xfrm>
              <a:off x="7043974" y="5146126"/>
              <a:ext cx="0" cy="5284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8461" name="组合 85"/>
            <p:cNvGrpSpPr/>
            <p:nvPr/>
          </p:nvGrpSpPr>
          <p:grpSpPr>
            <a:xfrm>
              <a:off x="8602982" y="4926878"/>
              <a:ext cx="3116214" cy="1490445"/>
              <a:chOff x="8448083" y="3282247"/>
              <a:chExt cx="3116214" cy="1490445"/>
            </a:xfrm>
          </p:grpSpPr>
          <p:pic>
            <p:nvPicPr>
              <p:cNvPr id="18463" name="图片 87"/>
              <p:cNvPicPr>
                <a:picLocks noChangeAspect="1"/>
              </p:cNvPicPr>
              <p:nvPr/>
            </p:nvPicPr>
            <p:blipFill>
              <a:blip r:embed="rId3"/>
              <a:stretch>
                <a:fillRect/>
              </a:stretch>
            </p:blipFill>
            <p:spPr>
              <a:xfrm>
                <a:off x="8448083" y="3282247"/>
                <a:ext cx="3116214" cy="1266306"/>
              </a:xfrm>
              <a:prstGeom prst="rect">
                <a:avLst/>
              </a:prstGeom>
              <a:noFill/>
              <a:ln w="9525">
                <a:noFill/>
              </a:ln>
            </p:spPr>
          </p:pic>
          <p:sp>
            <p:nvSpPr>
              <p:cNvPr id="18464" name="文本框 88"/>
              <p:cNvSpPr txBox="1"/>
              <p:nvPr/>
            </p:nvSpPr>
            <p:spPr>
              <a:xfrm>
                <a:off x="9353812" y="4495693"/>
                <a:ext cx="1504688" cy="27699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200" dirty="0">
                    <a:latin typeface="微软雅黑" panose="020B0503020204020204" pitchFamily="34" charset="-122"/>
                    <a:ea typeface="微软雅黑" panose="020B0503020204020204" pitchFamily="34" charset="-122"/>
                  </a:rPr>
                  <a:t>波前扩张</a:t>
                </a:r>
                <a:endParaRPr lang="zh-CN" altLang="en-US" sz="1200" dirty="0">
                  <a:latin typeface="微软雅黑" panose="020B0503020204020204" pitchFamily="34" charset="-122"/>
                  <a:ea typeface="微软雅黑" panose="020B0503020204020204" pitchFamily="34" charset="-122"/>
                </a:endParaRPr>
              </a:p>
            </p:txBody>
          </p:sp>
        </p:grpSp>
        <p:pic>
          <p:nvPicPr>
            <p:cNvPr id="18462" name="图片 86"/>
            <p:cNvPicPr>
              <a:picLocks noChangeAspect="1"/>
            </p:cNvPicPr>
            <p:nvPr/>
          </p:nvPicPr>
          <p:blipFill>
            <a:blip r:embed="rId4"/>
            <a:stretch>
              <a:fillRect/>
            </a:stretch>
          </p:blipFill>
          <p:spPr>
            <a:xfrm>
              <a:off x="8590573" y="3552497"/>
              <a:ext cx="2965528" cy="1360334"/>
            </a:xfrm>
            <a:prstGeom prst="rect">
              <a:avLst/>
            </a:prstGeom>
            <a:noFill/>
            <a:ln w="9525">
              <a:noFill/>
            </a:ln>
          </p:spPr>
        </p:pic>
      </p:grpSp>
      <p:grpSp>
        <p:nvGrpSpPr>
          <p:cNvPr id="18436" name="组合 1"/>
          <p:cNvGrpSpPr/>
          <p:nvPr/>
        </p:nvGrpSpPr>
        <p:grpSpPr>
          <a:xfrm>
            <a:off x="6362700" y="2389188"/>
            <a:ext cx="5551488" cy="4191000"/>
            <a:chOff x="6328180" y="2313893"/>
            <a:chExt cx="5550213" cy="4191322"/>
          </a:xfrm>
        </p:grpSpPr>
        <p:grpSp>
          <p:nvGrpSpPr>
            <p:cNvPr id="18438" name="组合 90"/>
            <p:cNvGrpSpPr/>
            <p:nvPr/>
          </p:nvGrpSpPr>
          <p:grpSpPr>
            <a:xfrm>
              <a:off x="6328180" y="2313893"/>
              <a:ext cx="5550213" cy="3512406"/>
              <a:chOff x="4959558" y="2638287"/>
              <a:chExt cx="3895032" cy="3093604"/>
            </a:xfrm>
          </p:grpSpPr>
          <p:grpSp>
            <p:nvGrpSpPr>
              <p:cNvPr id="18441" name="组合 91"/>
              <p:cNvGrpSpPr/>
              <p:nvPr/>
            </p:nvGrpSpPr>
            <p:grpSpPr>
              <a:xfrm>
                <a:off x="4959558" y="2638287"/>
                <a:ext cx="3895032" cy="1592262"/>
                <a:chOff x="539552" y="1538515"/>
                <a:chExt cx="4100711" cy="1592035"/>
              </a:xfrm>
            </p:grpSpPr>
            <p:grpSp>
              <p:nvGrpSpPr>
                <p:cNvPr id="18451" name="组合 1"/>
                <p:cNvGrpSpPr/>
                <p:nvPr/>
              </p:nvGrpSpPr>
              <p:grpSpPr>
                <a:xfrm>
                  <a:off x="539552" y="1538515"/>
                  <a:ext cx="4100711" cy="1592035"/>
                  <a:chOff x="322528" y="2058101"/>
                  <a:chExt cx="4619045" cy="1951038"/>
                </a:xfrm>
              </p:grpSpPr>
              <p:pic>
                <p:nvPicPr>
                  <p:cNvPr id="18453" name="Picture 4"/>
                  <p:cNvPicPr>
                    <a:picLocks noChangeAspect="1"/>
                  </p:cNvPicPr>
                  <p:nvPr/>
                </p:nvPicPr>
                <p:blipFill>
                  <a:blip r:embed="rId5"/>
                  <a:stretch>
                    <a:fillRect/>
                  </a:stretch>
                </p:blipFill>
                <p:spPr>
                  <a:xfrm>
                    <a:off x="364810" y="2058101"/>
                    <a:ext cx="4576763" cy="1951038"/>
                  </a:xfrm>
                  <a:prstGeom prst="rect">
                    <a:avLst/>
                  </a:prstGeom>
                  <a:noFill/>
                  <a:ln w="9525">
                    <a:noFill/>
                  </a:ln>
                </p:spPr>
              </p:pic>
              <p:sp>
                <p:nvSpPr>
                  <p:cNvPr id="18454" name="文本框 1"/>
                  <p:cNvSpPr txBox="1"/>
                  <p:nvPr/>
                </p:nvSpPr>
                <p:spPr>
                  <a:xfrm>
                    <a:off x="322528" y="2168745"/>
                    <a:ext cx="2448644" cy="28099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100" dirty="0">
                        <a:solidFill>
                          <a:srgbClr val="000000"/>
                        </a:solidFill>
                        <a:latin typeface="微软雅黑" panose="020B0503020204020204" pitchFamily="34" charset="-122"/>
                        <a:ea typeface="微软雅黑" panose="020B0503020204020204" pitchFamily="34" charset="-122"/>
                      </a:rPr>
                      <a:t>求出炮点的旅行时场</a:t>
                    </a:r>
                    <a:endParaRPr lang="zh-CN" altLang="en-US" sz="1100" dirty="0">
                      <a:solidFill>
                        <a:srgbClr val="000000"/>
                      </a:solidFill>
                      <a:latin typeface="微软雅黑" panose="020B0503020204020204" pitchFamily="34" charset="-122"/>
                      <a:ea typeface="微软雅黑" panose="020B0503020204020204" pitchFamily="34" charset="-122"/>
                    </a:endParaRPr>
                  </a:p>
                </p:txBody>
              </p:sp>
            </p:grpSp>
            <p:sp>
              <p:nvSpPr>
                <p:cNvPr id="18452" name="TextBox 26"/>
                <p:cNvSpPr txBox="1"/>
                <p:nvPr/>
              </p:nvSpPr>
              <p:spPr>
                <a:xfrm rot="8636448">
                  <a:off x="3952166" y="1905799"/>
                  <a:ext cx="336335" cy="30777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grpSp>
            <p:nvGrpSpPr>
              <p:cNvPr id="18442" name="组合 17"/>
              <p:cNvGrpSpPr/>
              <p:nvPr/>
            </p:nvGrpSpPr>
            <p:grpSpPr>
              <a:xfrm>
                <a:off x="4959558" y="4230549"/>
                <a:ext cx="3895032" cy="1501342"/>
                <a:chOff x="685010" y="2571750"/>
                <a:chExt cx="3712366" cy="1000132"/>
              </a:xfrm>
            </p:grpSpPr>
            <p:grpSp>
              <p:nvGrpSpPr>
                <p:cNvPr id="18445" name="组合 12"/>
                <p:cNvGrpSpPr/>
                <p:nvPr/>
              </p:nvGrpSpPr>
              <p:grpSpPr>
                <a:xfrm>
                  <a:off x="685010" y="2571750"/>
                  <a:ext cx="3712366" cy="1000132"/>
                  <a:chOff x="645074" y="5085182"/>
                  <a:chExt cx="3712366" cy="1333509"/>
                </a:xfrm>
              </p:grpSpPr>
              <p:grpSp>
                <p:nvGrpSpPr>
                  <p:cNvPr id="18447" name="组合 9"/>
                  <p:cNvGrpSpPr/>
                  <p:nvPr/>
                </p:nvGrpSpPr>
                <p:grpSpPr>
                  <a:xfrm>
                    <a:off x="645074" y="5085182"/>
                    <a:ext cx="3712366" cy="1333509"/>
                    <a:chOff x="3882832" y="2648309"/>
                    <a:chExt cx="3750056" cy="1203411"/>
                  </a:xfrm>
                </p:grpSpPr>
                <p:pic>
                  <p:nvPicPr>
                    <p:cNvPr id="18449" name="Picture 6"/>
                    <p:cNvPicPr>
                      <a:picLocks noChangeAspect="1"/>
                    </p:cNvPicPr>
                    <p:nvPr/>
                  </p:nvPicPr>
                  <p:blipFill>
                    <a:blip r:embed="rId6"/>
                    <a:srcRect b="21201"/>
                    <a:stretch>
                      <a:fillRect/>
                    </a:stretch>
                  </p:blipFill>
                  <p:spPr>
                    <a:xfrm>
                      <a:off x="3882832" y="2648309"/>
                      <a:ext cx="3750056" cy="1203411"/>
                    </a:xfrm>
                    <a:prstGeom prst="rect">
                      <a:avLst/>
                    </a:prstGeom>
                    <a:noFill/>
                    <a:ln w="9525">
                      <a:noFill/>
                    </a:ln>
                  </p:spPr>
                </p:pic>
                <p:sp>
                  <p:nvSpPr>
                    <p:cNvPr id="18450" name="TextBox 26"/>
                    <p:cNvSpPr txBox="1"/>
                    <p:nvPr/>
                  </p:nvSpPr>
                  <p:spPr>
                    <a:xfrm rot="8636448">
                      <a:off x="5653945" y="3451783"/>
                      <a:ext cx="173348" cy="1233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400" dirty="0">
                          <a:solidFill>
                            <a:srgbClr val="000000"/>
                          </a:solidFill>
                          <a:latin typeface="微软雅黑" panose="020B0503020204020204" pitchFamily="34" charset="-122"/>
                          <a:ea typeface="微软雅黑" panose="020B0503020204020204" pitchFamily="34" charset="-122"/>
                        </a:rPr>
                        <a:t>★</a:t>
                      </a:r>
                      <a:endParaRPr lang="zh-CN" altLang="en-US" sz="400" dirty="0">
                        <a:solidFill>
                          <a:srgbClr val="000000"/>
                        </a:solidFill>
                        <a:latin typeface="微软雅黑" panose="020B0503020204020204" pitchFamily="34" charset="-122"/>
                        <a:ea typeface="微软雅黑" panose="020B0503020204020204" pitchFamily="34" charset="-122"/>
                      </a:endParaRPr>
                    </a:p>
                  </p:txBody>
                </p:sp>
              </p:grpSp>
              <p:sp>
                <p:nvSpPr>
                  <p:cNvPr id="99" name="任意多边形 98"/>
                  <p:cNvSpPr/>
                  <p:nvPr/>
                </p:nvSpPr>
                <p:spPr>
                  <a:xfrm>
                    <a:off x="1124911" y="5499149"/>
                    <a:ext cx="2777109" cy="566354"/>
                  </a:xfrm>
                  <a:custGeom>
                    <a:avLst/>
                    <a:gdLst>
                      <a:gd name="connsiteX0" fmla="*/ 0 w 2788918"/>
                      <a:gd name="connsiteY0" fmla="*/ 0 h 540014"/>
                      <a:gd name="connsiteX1" fmla="*/ 63500 w 2788918"/>
                      <a:gd name="connsiteY1" fmla="*/ 133350 h 540014"/>
                      <a:gd name="connsiteX2" fmla="*/ 152400 w 2788918"/>
                      <a:gd name="connsiteY2" fmla="*/ 215900 h 540014"/>
                      <a:gd name="connsiteX3" fmla="*/ 254000 w 2788918"/>
                      <a:gd name="connsiteY3" fmla="*/ 285750 h 540014"/>
                      <a:gd name="connsiteX4" fmla="*/ 501650 w 2788918"/>
                      <a:gd name="connsiteY4" fmla="*/ 406400 h 540014"/>
                      <a:gd name="connsiteX5" fmla="*/ 774700 w 2788918"/>
                      <a:gd name="connsiteY5" fmla="*/ 469900 h 540014"/>
                      <a:gd name="connsiteX6" fmla="*/ 971550 w 2788918"/>
                      <a:gd name="connsiteY6" fmla="*/ 508000 h 540014"/>
                      <a:gd name="connsiteX7" fmla="*/ 1219200 w 2788918"/>
                      <a:gd name="connsiteY7" fmla="*/ 533400 h 540014"/>
                      <a:gd name="connsiteX8" fmla="*/ 1485900 w 2788918"/>
                      <a:gd name="connsiteY8" fmla="*/ 539750 h 540014"/>
                      <a:gd name="connsiteX9" fmla="*/ 1854200 w 2788918"/>
                      <a:gd name="connsiteY9" fmla="*/ 527050 h 540014"/>
                      <a:gd name="connsiteX10" fmla="*/ 2254250 w 2788918"/>
                      <a:gd name="connsiteY10" fmla="*/ 469900 h 540014"/>
                      <a:gd name="connsiteX11" fmla="*/ 2527300 w 2788918"/>
                      <a:gd name="connsiteY11" fmla="*/ 393700 h 540014"/>
                      <a:gd name="connsiteX12" fmla="*/ 2749550 w 2788918"/>
                      <a:gd name="connsiteY12" fmla="*/ 241300 h 540014"/>
                      <a:gd name="connsiteX13" fmla="*/ 2787650 w 2788918"/>
                      <a:gd name="connsiteY13" fmla="*/ 152400 h 54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88918" h="540014">
                        <a:moveTo>
                          <a:pt x="0" y="0"/>
                        </a:moveTo>
                        <a:cubicBezTo>
                          <a:pt x="19050" y="48683"/>
                          <a:pt x="38100" y="97367"/>
                          <a:pt x="63500" y="133350"/>
                        </a:cubicBezTo>
                        <a:cubicBezTo>
                          <a:pt x="88900" y="169333"/>
                          <a:pt x="120650" y="190500"/>
                          <a:pt x="152400" y="215900"/>
                        </a:cubicBezTo>
                        <a:cubicBezTo>
                          <a:pt x="184150" y="241300"/>
                          <a:pt x="195792" y="254000"/>
                          <a:pt x="254000" y="285750"/>
                        </a:cubicBezTo>
                        <a:cubicBezTo>
                          <a:pt x="312208" y="317500"/>
                          <a:pt x="414867" y="375708"/>
                          <a:pt x="501650" y="406400"/>
                        </a:cubicBezTo>
                        <a:cubicBezTo>
                          <a:pt x="588433" y="437092"/>
                          <a:pt x="696383" y="452967"/>
                          <a:pt x="774700" y="469900"/>
                        </a:cubicBezTo>
                        <a:cubicBezTo>
                          <a:pt x="853017" y="486833"/>
                          <a:pt x="897467" y="497417"/>
                          <a:pt x="971550" y="508000"/>
                        </a:cubicBezTo>
                        <a:cubicBezTo>
                          <a:pt x="1045633" y="518583"/>
                          <a:pt x="1133475" y="528108"/>
                          <a:pt x="1219200" y="533400"/>
                        </a:cubicBezTo>
                        <a:cubicBezTo>
                          <a:pt x="1304925" y="538692"/>
                          <a:pt x="1380067" y="540808"/>
                          <a:pt x="1485900" y="539750"/>
                        </a:cubicBezTo>
                        <a:cubicBezTo>
                          <a:pt x="1591733" y="538692"/>
                          <a:pt x="1726142" y="538692"/>
                          <a:pt x="1854200" y="527050"/>
                        </a:cubicBezTo>
                        <a:cubicBezTo>
                          <a:pt x="1982258" y="515408"/>
                          <a:pt x="2142067" y="492125"/>
                          <a:pt x="2254250" y="469900"/>
                        </a:cubicBezTo>
                        <a:cubicBezTo>
                          <a:pt x="2366433" y="447675"/>
                          <a:pt x="2444750" y="431800"/>
                          <a:pt x="2527300" y="393700"/>
                        </a:cubicBezTo>
                        <a:cubicBezTo>
                          <a:pt x="2609850" y="355600"/>
                          <a:pt x="2706158" y="281517"/>
                          <a:pt x="2749550" y="241300"/>
                        </a:cubicBezTo>
                        <a:cubicBezTo>
                          <a:pt x="2792942" y="201083"/>
                          <a:pt x="2790296" y="176741"/>
                          <a:pt x="2787650" y="152400"/>
                        </a:cubicBezTo>
                      </a:path>
                    </a:pathLst>
                  </a:custGeom>
                  <a:ln>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
              <p:nvSpPr>
                <p:cNvPr id="18446" name="文本框 16"/>
                <p:cNvSpPr txBox="1"/>
                <p:nvPr/>
              </p:nvSpPr>
              <p:spPr>
                <a:xfrm>
                  <a:off x="3798020" y="2819798"/>
                  <a:ext cx="288032" cy="184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rPr>
                    <a:t>s</a:t>
                  </a:r>
                  <a:endParaRPr lang="zh-CN" altLang="en-US" sz="1200" dirty="0">
                    <a:solidFill>
                      <a:srgbClr val="000000"/>
                    </a:solidFill>
                    <a:latin typeface="微软雅黑" panose="020B0503020204020204" pitchFamily="34" charset="-122"/>
                    <a:ea typeface="微软雅黑" panose="020B0503020204020204" pitchFamily="34" charset="-122"/>
                  </a:endParaRPr>
                </a:p>
              </p:txBody>
            </p:sp>
          </p:grpSp>
          <p:sp>
            <p:nvSpPr>
              <p:cNvPr id="18443" name="文本框 16"/>
              <p:cNvSpPr txBox="1"/>
              <p:nvPr/>
            </p:nvSpPr>
            <p:spPr>
              <a:xfrm>
                <a:off x="5396998" y="4495009"/>
                <a:ext cx="302205" cy="24622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1000" dirty="0">
                    <a:solidFill>
                      <a:srgbClr val="000000"/>
                    </a:solidFill>
                    <a:latin typeface="微软雅黑" panose="020B0503020204020204" pitchFamily="34" charset="-122"/>
                    <a:ea typeface="微软雅黑" panose="020B0503020204020204" pitchFamily="34" charset="-122"/>
                  </a:rPr>
                  <a:t>R</a:t>
                </a:r>
                <a:endParaRPr lang="zh-CN" altLang="en-US" sz="1000" dirty="0">
                  <a:solidFill>
                    <a:srgbClr val="000000"/>
                  </a:solidFill>
                  <a:latin typeface="微软雅黑" panose="020B0503020204020204" pitchFamily="34" charset="-122"/>
                  <a:ea typeface="微软雅黑" panose="020B0503020204020204" pitchFamily="34" charset="-122"/>
                </a:endParaRPr>
              </a:p>
            </p:txBody>
          </p:sp>
          <p:sp>
            <p:nvSpPr>
              <p:cNvPr id="18444" name="文本框 1"/>
              <p:cNvSpPr txBox="1"/>
              <p:nvPr/>
            </p:nvSpPr>
            <p:spPr>
              <a:xfrm>
                <a:off x="4995213" y="4320847"/>
                <a:ext cx="2064831" cy="2293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100" dirty="0">
                    <a:solidFill>
                      <a:srgbClr val="000000"/>
                    </a:solidFill>
                    <a:latin typeface="微软雅黑" panose="020B0503020204020204" pitchFamily="34" charset="-122"/>
                    <a:ea typeface="微软雅黑" panose="020B0503020204020204" pitchFamily="34" charset="-122"/>
                  </a:rPr>
                  <a:t>求出走时最小的路径</a:t>
                </a:r>
                <a:endParaRPr lang="zh-CN" altLang="en-US" sz="1100" dirty="0">
                  <a:solidFill>
                    <a:srgbClr val="000000"/>
                  </a:solidFill>
                  <a:latin typeface="微软雅黑" panose="020B0503020204020204" pitchFamily="34" charset="-122"/>
                  <a:ea typeface="微软雅黑" panose="020B0503020204020204" pitchFamily="34" charset="-122"/>
                </a:endParaRPr>
              </a:p>
            </p:txBody>
          </p:sp>
        </p:grpSp>
        <p:sp>
          <p:nvSpPr>
            <p:cNvPr id="18439" name="文本框 16"/>
            <p:cNvSpPr txBox="1"/>
            <p:nvPr/>
          </p:nvSpPr>
          <p:spPr>
            <a:xfrm>
              <a:off x="10885762" y="2596773"/>
              <a:ext cx="430625" cy="31449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1200" dirty="0">
                  <a:solidFill>
                    <a:srgbClr val="000000"/>
                  </a:solidFill>
                  <a:latin typeface="Times New Roman" panose="02020603050405020304" pitchFamily="18" charset="0"/>
                  <a:ea typeface="等线" panose="02010600030101010101" pitchFamily="2" charset="-122"/>
                </a:rPr>
                <a:t>s</a:t>
              </a:r>
              <a:endParaRPr lang="zh-CN" altLang="en-US" sz="1200" dirty="0">
                <a:solidFill>
                  <a:srgbClr val="000000"/>
                </a:solidFill>
                <a:latin typeface="Times New Roman" panose="02020603050405020304" pitchFamily="18" charset="0"/>
                <a:ea typeface="宋体" panose="02010600030101010101" pitchFamily="2" charset="-122"/>
              </a:endParaRPr>
            </a:p>
          </p:txBody>
        </p:sp>
        <p:sp>
          <p:nvSpPr>
            <p:cNvPr id="18440" name="文本框 106"/>
            <p:cNvSpPr txBox="1"/>
            <p:nvPr/>
          </p:nvSpPr>
          <p:spPr>
            <a:xfrm>
              <a:off x="8264751" y="6197438"/>
              <a:ext cx="2994069" cy="30777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改进后射线追踪方法（程函方程）</a:t>
              </a:r>
              <a:endParaRPr lang="zh-CN" altLang="en-US" sz="1400" dirty="0">
                <a:latin typeface="微软雅黑" panose="020B0503020204020204" pitchFamily="34" charset="-122"/>
                <a:ea typeface="微软雅黑" panose="020B0503020204020204" pitchFamily="34" charset="-122"/>
              </a:endParaRPr>
            </a:p>
          </p:txBody>
        </p:sp>
      </p:grpSp>
      <p:sp>
        <p:nvSpPr>
          <p:cNvPr id="18437"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0"/>
          <p:cNvSpPr txBox="1"/>
          <p:nvPr/>
        </p:nvSpPr>
        <p:spPr>
          <a:xfrm>
            <a:off x="566738" y="1027113"/>
            <a:ext cx="4164012"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2400" b="1" dirty="0">
                <a:solidFill>
                  <a:srgbClr val="0000CC"/>
                </a:solidFill>
              </a:rPr>
              <a:t>正交分解最小二乘法（</a:t>
            </a:r>
            <a:r>
              <a:rPr lang="en-US" altLang="zh-CN" sz="2400" b="1" dirty="0">
                <a:solidFill>
                  <a:srgbClr val="0000CC"/>
                </a:solidFill>
              </a:rPr>
              <a:t>LSQR</a:t>
            </a:r>
            <a:r>
              <a:rPr lang="zh-CN" altLang="en-US" sz="2400" b="1" dirty="0">
                <a:solidFill>
                  <a:srgbClr val="0000CC"/>
                </a:solidFill>
              </a:rPr>
              <a:t>）</a:t>
            </a:r>
            <a:endParaRPr lang="zh-CN" altLang="en-US" sz="2400" b="1" dirty="0">
              <a:solidFill>
                <a:srgbClr val="0000CC"/>
              </a:solidFill>
            </a:endParaRPr>
          </a:p>
        </p:txBody>
      </p:sp>
      <p:sp>
        <p:nvSpPr>
          <p:cNvPr id="20483" name="Text Box 8"/>
          <p:cNvSpPr txBox="1"/>
          <p:nvPr/>
        </p:nvSpPr>
        <p:spPr>
          <a:xfrm>
            <a:off x="334963" y="2476500"/>
            <a:ext cx="1401762" cy="336550"/>
          </a:xfrm>
          <a:prstGeom prst="rect">
            <a:avLst/>
          </a:prstGeom>
          <a:noFill/>
          <a:ln w="9525" cap="flat" cmpd="sng">
            <a:solidFill>
              <a:schemeClr val="tx1"/>
            </a:solidFill>
            <a:prstDash val="solid"/>
            <a:miter/>
            <a:headEnd type="none" w="med" len="med"/>
            <a:tailEnd type="none" w="med" len="med"/>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600" b="1" dirty="0">
                <a:latin typeface="微软雅黑" panose="020B0503020204020204" pitchFamily="34" charset="-122"/>
                <a:ea typeface="微软雅黑" panose="020B0503020204020204" pitchFamily="34" charset="-122"/>
              </a:rPr>
              <a:t>层析目标函数</a:t>
            </a:r>
            <a:endParaRPr lang="zh-CN" altLang="en-US" sz="1600" b="1" dirty="0">
              <a:latin typeface="微软雅黑" panose="020B0503020204020204" pitchFamily="34" charset="-122"/>
              <a:ea typeface="微软雅黑" panose="020B0503020204020204" pitchFamily="34" charset="-122"/>
            </a:endParaRPr>
          </a:p>
        </p:txBody>
      </p:sp>
      <p:sp>
        <p:nvSpPr>
          <p:cNvPr id="20484" name="Line 9"/>
          <p:cNvSpPr/>
          <p:nvPr/>
        </p:nvSpPr>
        <p:spPr>
          <a:xfrm>
            <a:off x="1104900" y="2892425"/>
            <a:ext cx="0" cy="217488"/>
          </a:xfrm>
          <a:prstGeom prst="line">
            <a:avLst/>
          </a:prstGeom>
          <a:ln w="9525" cap="flat" cmpd="sng">
            <a:solidFill>
              <a:schemeClr val="tx1"/>
            </a:solidFill>
            <a:prstDash val="solid"/>
            <a:headEnd type="none" w="med" len="med"/>
            <a:tailEnd type="triangle" w="med" len="med"/>
          </a:ln>
        </p:spPr>
      </p:sp>
      <p:sp>
        <p:nvSpPr>
          <p:cNvPr id="20485" name="Text Box 10"/>
          <p:cNvSpPr txBox="1"/>
          <p:nvPr/>
        </p:nvSpPr>
        <p:spPr>
          <a:xfrm>
            <a:off x="384175" y="3109913"/>
            <a:ext cx="1439863" cy="338137"/>
          </a:xfrm>
          <a:prstGeom prst="rect">
            <a:avLst/>
          </a:prstGeom>
          <a:noFill/>
          <a:ln w="9525" cap="flat" cmpd="sng">
            <a:solidFill>
              <a:schemeClr val="tx1"/>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600" b="1" dirty="0">
                <a:latin typeface="微软雅黑" panose="020B0503020204020204" pitchFamily="34" charset="-122"/>
                <a:ea typeface="微软雅黑" panose="020B0503020204020204" pitchFamily="34" charset="-122"/>
              </a:rPr>
              <a:t>正则化</a:t>
            </a:r>
            <a:endParaRPr lang="zh-CN" altLang="en-US" sz="1600" b="1" dirty="0">
              <a:latin typeface="微软雅黑" panose="020B0503020204020204" pitchFamily="34" charset="-122"/>
              <a:ea typeface="微软雅黑" panose="020B0503020204020204" pitchFamily="34" charset="-122"/>
            </a:endParaRPr>
          </a:p>
        </p:txBody>
      </p:sp>
      <p:sp>
        <p:nvSpPr>
          <p:cNvPr id="20486" name="Line 15"/>
          <p:cNvSpPr/>
          <p:nvPr/>
        </p:nvSpPr>
        <p:spPr>
          <a:xfrm>
            <a:off x="1104900" y="3468688"/>
            <a:ext cx="0" cy="217487"/>
          </a:xfrm>
          <a:prstGeom prst="line">
            <a:avLst/>
          </a:prstGeom>
          <a:ln w="9525" cap="flat" cmpd="sng">
            <a:solidFill>
              <a:schemeClr val="tx1"/>
            </a:solidFill>
            <a:prstDash val="solid"/>
            <a:headEnd type="none" w="med" len="med"/>
            <a:tailEnd type="triangle" w="med" len="med"/>
          </a:ln>
        </p:spPr>
      </p:sp>
      <p:sp>
        <p:nvSpPr>
          <p:cNvPr id="20487" name="Rectangle 17"/>
          <p:cNvSpPr/>
          <p:nvPr/>
        </p:nvSpPr>
        <p:spPr>
          <a:xfrm>
            <a:off x="312738" y="3690938"/>
            <a:ext cx="1584325" cy="582612"/>
          </a:xfrm>
          <a:prstGeom prst="rect">
            <a:avLst/>
          </a:prstGeom>
          <a:noFill/>
          <a:ln w="9525" cap="flat" cmpd="sng">
            <a:solidFill>
              <a:schemeClr val="tx1"/>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600" b="1" dirty="0">
                <a:latin typeface="微软雅黑" panose="020B0503020204020204" pitchFamily="34" charset="-122"/>
                <a:ea typeface="微软雅黑" panose="020B0503020204020204" pitchFamily="34" charset="-122"/>
              </a:rPr>
              <a:t>建立大型稀疏矩阵</a:t>
            </a:r>
            <a:endParaRPr lang="zh-CN" altLang="en-US" sz="1600" b="1" dirty="0">
              <a:latin typeface="微软雅黑" panose="020B0503020204020204" pitchFamily="34" charset="-122"/>
              <a:ea typeface="微软雅黑" panose="020B0503020204020204" pitchFamily="34" charset="-122"/>
            </a:endParaRPr>
          </a:p>
        </p:txBody>
      </p:sp>
      <p:sp>
        <p:nvSpPr>
          <p:cNvPr id="20488" name="Rectangle 18"/>
          <p:cNvSpPr/>
          <p:nvPr/>
        </p:nvSpPr>
        <p:spPr>
          <a:xfrm>
            <a:off x="312738" y="4565650"/>
            <a:ext cx="1584325" cy="336550"/>
          </a:xfrm>
          <a:prstGeom prst="rect">
            <a:avLst/>
          </a:prstGeom>
          <a:noFill/>
          <a:ln w="9525" cap="flat" cmpd="sng">
            <a:solidFill>
              <a:schemeClr val="tx1"/>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600" b="1" dirty="0">
                <a:latin typeface="微软雅黑" panose="020B0503020204020204" pitchFamily="34" charset="-122"/>
                <a:ea typeface="微软雅黑" panose="020B0503020204020204" pitchFamily="34" charset="-122"/>
              </a:rPr>
              <a:t>解方程组 </a:t>
            </a:r>
            <a:endParaRPr lang="zh-CN" altLang="en-US" sz="1600" b="1" dirty="0">
              <a:latin typeface="微软雅黑" panose="020B0503020204020204" pitchFamily="34" charset="-122"/>
              <a:ea typeface="微软雅黑" panose="020B0503020204020204" pitchFamily="34" charset="-122"/>
            </a:endParaRPr>
          </a:p>
        </p:txBody>
      </p:sp>
      <p:sp>
        <p:nvSpPr>
          <p:cNvPr id="20489" name="Line 19"/>
          <p:cNvSpPr/>
          <p:nvPr/>
        </p:nvSpPr>
        <p:spPr>
          <a:xfrm>
            <a:off x="1104900" y="4333875"/>
            <a:ext cx="0" cy="217488"/>
          </a:xfrm>
          <a:prstGeom prst="line">
            <a:avLst/>
          </a:prstGeom>
          <a:ln w="9525" cap="flat" cmpd="sng">
            <a:solidFill>
              <a:schemeClr val="tx1"/>
            </a:solidFill>
            <a:prstDash val="solid"/>
            <a:headEnd type="none" w="med" len="med"/>
            <a:tailEnd type="triangle" w="med" len="med"/>
          </a:ln>
        </p:spPr>
      </p:sp>
      <p:graphicFrame>
        <p:nvGraphicFramePr>
          <p:cNvPr id="20491" name="Object 22"/>
          <p:cNvGraphicFramePr>
            <a:graphicFrameLocks noChangeAspect="1"/>
          </p:cNvGraphicFramePr>
          <p:nvPr/>
        </p:nvGraphicFramePr>
        <p:xfrm>
          <a:off x="3948113" y="3552825"/>
          <a:ext cx="114300" cy="215900"/>
        </p:xfrm>
        <a:graphic>
          <a:graphicData uri="http://schemas.openxmlformats.org/presentationml/2006/ole">
            <mc:AlternateContent xmlns:mc="http://schemas.openxmlformats.org/markup-compatibility/2006">
              <mc:Choice xmlns:v="urn:schemas-microsoft-com:vml" Requires="v">
                <p:oleObj spid="_x0000_s1025" name="" r:id="rId1" imgW="114300" imgH="215900" progId="Equation.3">
                  <p:embed/>
                </p:oleObj>
              </mc:Choice>
              <mc:Fallback>
                <p:oleObj name="" r:id="rId1" imgW="114300" imgH="215900" progId="Equation.3">
                  <p:embed/>
                  <p:pic>
                    <p:nvPicPr>
                      <p:cNvPr id="0" name="图片 3077"/>
                      <p:cNvPicPr/>
                      <p:nvPr/>
                    </p:nvPicPr>
                    <p:blipFill>
                      <a:blip r:embed="rId2"/>
                      <a:stretch>
                        <a:fillRect/>
                      </a:stretch>
                    </p:blipFill>
                    <p:spPr>
                      <a:xfrm>
                        <a:off x="3948113" y="3552825"/>
                        <a:ext cx="114300" cy="215900"/>
                      </a:xfrm>
                      <a:prstGeom prst="rect">
                        <a:avLst/>
                      </a:prstGeom>
                      <a:noFill/>
                      <a:ln w="38100">
                        <a:noFill/>
                        <a:miter/>
                      </a:ln>
                    </p:spPr>
                  </p:pic>
                </p:oleObj>
              </mc:Fallback>
            </mc:AlternateContent>
          </a:graphicData>
        </a:graphic>
      </p:graphicFrame>
      <p:grpSp>
        <p:nvGrpSpPr>
          <p:cNvPr id="20492" name="组合 26"/>
          <p:cNvGrpSpPr/>
          <p:nvPr/>
        </p:nvGrpSpPr>
        <p:grpSpPr>
          <a:xfrm>
            <a:off x="1974850" y="4308475"/>
            <a:ext cx="3960813" cy="2371725"/>
            <a:chOff x="5018560" y="1921940"/>
            <a:chExt cx="3819911" cy="3007361"/>
          </a:xfrm>
        </p:grpSpPr>
        <p:sp>
          <p:nvSpPr>
            <p:cNvPr id="20504" name="Text Box 3"/>
            <p:cNvSpPr txBox="1"/>
            <p:nvPr/>
          </p:nvSpPr>
          <p:spPr>
            <a:xfrm>
              <a:off x="5741850" y="4442219"/>
              <a:ext cx="2713037" cy="4870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b="1" dirty="0">
                  <a:solidFill>
                    <a:srgbClr val="000000"/>
                  </a:solidFill>
                </a:rPr>
                <a:t>非线性反演</a:t>
              </a:r>
              <a:endParaRPr lang="zh-CN" altLang="en-US" sz="1400" b="1" dirty="0">
                <a:solidFill>
                  <a:srgbClr val="000000"/>
                </a:solidFill>
              </a:endParaRPr>
            </a:p>
          </p:txBody>
        </p:sp>
        <p:pic>
          <p:nvPicPr>
            <p:cNvPr id="20505" name="图片 28"/>
            <p:cNvPicPr>
              <a:picLocks noChangeAspect="1"/>
            </p:cNvPicPr>
            <p:nvPr/>
          </p:nvPicPr>
          <p:blipFill>
            <a:blip r:embed="rId3"/>
            <a:stretch>
              <a:fillRect/>
            </a:stretch>
          </p:blipFill>
          <p:spPr>
            <a:xfrm>
              <a:off x="5018560" y="1921940"/>
              <a:ext cx="3819911" cy="2520280"/>
            </a:xfrm>
            <a:prstGeom prst="rect">
              <a:avLst/>
            </a:prstGeom>
            <a:noFill/>
            <a:ln w="9525">
              <a:noFill/>
            </a:ln>
          </p:spPr>
        </p:pic>
      </p:grpSp>
      <p:grpSp>
        <p:nvGrpSpPr>
          <p:cNvPr id="20493" name="组合 30"/>
          <p:cNvGrpSpPr/>
          <p:nvPr/>
        </p:nvGrpSpPr>
        <p:grpSpPr>
          <a:xfrm>
            <a:off x="2220913" y="2195513"/>
            <a:ext cx="8897937" cy="1836737"/>
            <a:chOff x="3432175" y="908050"/>
            <a:chExt cx="6770688" cy="1511300"/>
          </a:xfrm>
        </p:grpSpPr>
        <p:pic>
          <p:nvPicPr>
            <p:cNvPr id="20497" name="对象 4"/>
            <p:cNvPicPr>
              <a:picLocks noChangeAspect="1"/>
            </p:cNvPicPr>
            <p:nvPr/>
          </p:nvPicPr>
          <p:blipFill>
            <a:blip r:embed="rId4"/>
            <a:stretch>
              <a:fillRect/>
            </a:stretch>
          </p:blipFill>
          <p:spPr>
            <a:xfrm>
              <a:off x="3432175" y="1484313"/>
              <a:ext cx="6770688" cy="347662"/>
            </a:xfrm>
            <a:prstGeom prst="rect">
              <a:avLst/>
            </a:prstGeom>
            <a:noFill/>
            <a:ln w="9525">
              <a:noFill/>
            </a:ln>
          </p:spPr>
        </p:pic>
        <p:sp>
          <p:nvSpPr>
            <p:cNvPr id="20498" name="AutoShape 7"/>
            <p:cNvSpPr/>
            <p:nvPr/>
          </p:nvSpPr>
          <p:spPr>
            <a:xfrm>
              <a:off x="4551363" y="2058988"/>
              <a:ext cx="863600" cy="360362"/>
            </a:xfrm>
            <a:prstGeom prst="wedgeEllipseCallout">
              <a:avLst>
                <a:gd name="adj1" fmla="val 18935"/>
                <a:gd name="adj2" fmla="val -154847"/>
              </a:avLst>
            </a:prstGeom>
            <a:gradFill rotWithShape="0">
              <a:gsLst>
                <a:gs pos="0">
                  <a:schemeClr val="bg1"/>
                </a:gs>
                <a:gs pos="100000">
                  <a:srgbClr val="C0C0C0"/>
                </a:gs>
              </a:gsLst>
              <a:lin ang="5400000" scaled="1"/>
              <a:tileRect/>
            </a:gradFill>
            <a:ln w="952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latin typeface="Arial" panose="020B0604020202020204" pitchFamily="34" charset="0"/>
                  <a:ea typeface="华文楷体" panose="02010600040101010101" pitchFamily="2" charset="-122"/>
                </a:rPr>
                <a:t>平均慢度</a:t>
              </a:r>
              <a:endParaRPr lang="zh-CN" altLang="en-US" sz="1000" b="1" dirty="0">
                <a:latin typeface="Arial" panose="020B0604020202020204" pitchFamily="34" charset="0"/>
                <a:ea typeface="华文楷体" panose="02010600040101010101" pitchFamily="2" charset="-122"/>
              </a:endParaRPr>
            </a:p>
          </p:txBody>
        </p:sp>
        <p:sp>
          <p:nvSpPr>
            <p:cNvPr id="20499" name="AutoShape 7"/>
            <p:cNvSpPr/>
            <p:nvPr/>
          </p:nvSpPr>
          <p:spPr>
            <a:xfrm>
              <a:off x="6135688" y="981075"/>
              <a:ext cx="792162" cy="358775"/>
            </a:xfrm>
            <a:prstGeom prst="wedgeEllipseCallout">
              <a:avLst>
                <a:gd name="adj1" fmla="val 1704"/>
                <a:gd name="adj2" fmla="val 105750"/>
              </a:avLst>
            </a:prstGeom>
            <a:gradFill rotWithShape="0">
              <a:gsLst>
                <a:gs pos="0">
                  <a:schemeClr val="bg1"/>
                </a:gs>
                <a:gs pos="100000">
                  <a:srgbClr val="C0C0C0"/>
                </a:gs>
              </a:gsLst>
              <a:lin ang="5400000" scaled="1"/>
              <a:tileRect/>
            </a:gradFill>
            <a:ln w="952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latin typeface="Arial" panose="020B0604020202020204" pitchFamily="34" charset="0"/>
                  <a:ea typeface="华文楷体" panose="02010600040101010101" pitchFamily="2" charset="-122"/>
                </a:rPr>
                <a:t>视慢度</a:t>
              </a:r>
              <a:endParaRPr lang="zh-CN" altLang="en-US" sz="1000" b="1" dirty="0">
                <a:latin typeface="Arial" panose="020B0604020202020204" pitchFamily="34" charset="0"/>
                <a:ea typeface="华文楷体" panose="02010600040101010101" pitchFamily="2" charset="-122"/>
              </a:endParaRPr>
            </a:p>
          </p:txBody>
        </p:sp>
        <p:sp>
          <p:nvSpPr>
            <p:cNvPr id="20500" name="AutoShape 7"/>
            <p:cNvSpPr/>
            <p:nvPr/>
          </p:nvSpPr>
          <p:spPr>
            <a:xfrm>
              <a:off x="6854825" y="1987550"/>
              <a:ext cx="792163" cy="358775"/>
            </a:xfrm>
            <a:prstGeom prst="wedgeEllipseCallout">
              <a:avLst>
                <a:gd name="adj1" fmla="val 2704"/>
                <a:gd name="adj2" fmla="val -115486"/>
              </a:avLst>
            </a:prstGeom>
            <a:gradFill rotWithShape="0">
              <a:gsLst>
                <a:gs pos="0">
                  <a:schemeClr val="bg1"/>
                </a:gs>
                <a:gs pos="100000">
                  <a:srgbClr val="C0C0C0"/>
                </a:gs>
              </a:gsLst>
              <a:lin ang="5400000" scaled="1"/>
              <a:tileRect/>
            </a:gradFill>
            <a:ln w="952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latin typeface="Arial" panose="020B0604020202020204" pitchFamily="34" charset="0"/>
                  <a:ea typeface="华文楷体" panose="02010600040101010101" pitchFamily="2" charset="-122"/>
                </a:rPr>
                <a:t>一阶正则</a:t>
              </a:r>
              <a:endParaRPr lang="zh-CN" altLang="en-US" sz="1000" b="1" dirty="0">
                <a:latin typeface="Arial" panose="020B0604020202020204" pitchFamily="34" charset="0"/>
                <a:ea typeface="华文楷体" panose="02010600040101010101" pitchFamily="2" charset="-122"/>
              </a:endParaRPr>
            </a:p>
          </p:txBody>
        </p:sp>
        <p:sp>
          <p:nvSpPr>
            <p:cNvPr id="20501" name="AutoShape 7"/>
            <p:cNvSpPr/>
            <p:nvPr/>
          </p:nvSpPr>
          <p:spPr>
            <a:xfrm>
              <a:off x="7575550" y="908050"/>
              <a:ext cx="792163" cy="358775"/>
            </a:xfrm>
            <a:prstGeom prst="wedgeEllipseCallout">
              <a:avLst>
                <a:gd name="adj1" fmla="val 2306"/>
                <a:gd name="adj2" fmla="val 117699"/>
              </a:avLst>
            </a:prstGeom>
            <a:gradFill rotWithShape="0">
              <a:gsLst>
                <a:gs pos="0">
                  <a:schemeClr val="bg1"/>
                </a:gs>
                <a:gs pos="100000">
                  <a:srgbClr val="C0C0C0"/>
                </a:gs>
              </a:gsLst>
              <a:lin ang="5400000" scaled="1"/>
              <a:tileRect/>
            </a:gradFill>
            <a:ln w="952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latin typeface="Arial" panose="020B0604020202020204" pitchFamily="34" charset="0"/>
                  <a:ea typeface="华文楷体" panose="02010600040101010101" pitchFamily="2" charset="-122"/>
                </a:rPr>
                <a:t>二阶正则</a:t>
              </a:r>
              <a:endParaRPr lang="zh-CN" altLang="en-US" sz="1000" b="1" dirty="0">
                <a:latin typeface="Arial" panose="020B0604020202020204" pitchFamily="34" charset="0"/>
                <a:ea typeface="华文楷体" panose="02010600040101010101" pitchFamily="2" charset="-122"/>
              </a:endParaRPr>
            </a:p>
          </p:txBody>
        </p:sp>
        <p:sp>
          <p:nvSpPr>
            <p:cNvPr id="20502" name="AutoShape 7"/>
            <p:cNvSpPr/>
            <p:nvPr/>
          </p:nvSpPr>
          <p:spPr>
            <a:xfrm>
              <a:off x="8294688" y="1987550"/>
              <a:ext cx="792162" cy="358775"/>
            </a:xfrm>
            <a:prstGeom prst="wedgeEllipseCallout">
              <a:avLst>
                <a:gd name="adj1" fmla="val 1102"/>
                <a:gd name="adj2" fmla="val -130532"/>
              </a:avLst>
            </a:prstGeom>
            <a:gradFill rotWithShape="0">
              <a:gsLst>
                <a:gs pos="0">
                  <a:schemeClr val="bg1"/>
                </a:gs>
                <a:gs pos="100000">
                  <a:srgbClr val="C0C0C0"/>
                </a:gs>
              </a:gsLst>
              <a:lin ang="5400000" scaled="1"/>
              <a:tileRect/>
            </a:gradFill>
            <a:ln w="952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latin typeface="Arial" panose="020B0604020202020204" pitchFamily="34" charset="0"/>
                  <a:ea typeface="华文楷体" panose="02010600040101010101" pitchFamily="2" charset="-122"/>
                </a:rPr>
                <a:t>先验信息</a:t>
              </a:r>
              <a:endParaRPr lang="zh-CN" altLang="en-US" sz="1000" b="1" dirty="0">
                <a:latin typeface="Arial" panose="020B0604020202020204" pitchFamily="34" charset="0"/>
                <a:ea typeface="华文楷体" panose="02010600040101010101" pitchFamily="2" charset="-122"/>
              </a:endParaRPr>
            </a:p>
          </p:txBody>
        </p:sp>
        <p:sp>
          <p:nvSpPr>
            <p:cNvPr id="20503" name="AutoShape 7"/>
            <p:cNvSpPr/>
            <p:nvPr/>
          </p:nvSpPr>
          <p:spPr>
            <a:xfrm>
              <a:off x="9231313" y="908050"/>
              <a:ext cx="792162" cy="358775"/>
            </a:xfrm>
            <a:prstGeom prst="wedgeEllipseCallout">
              <a:avLst>
                <a:gd name="adj1" fmla="val 11722"/>
                <a:gd name="adj2" fmla="val 148671"/>
              </a:avLst>
            </a:prstGeom>
            <a:gradFill rotWithShape="0">
              <a:gsLst>
                <a:gs pos="0">
                  <a:schemeClr val="bg1"/>
                </a:gs>
                <a:gs pos="100000">
                  <a:srgbClr val="C0C0C0"/>
                </a:gs>
              </a:gsLst>
              <a:lin ang="5400000" scaled="1"/>
              <a:tileRect/>
            </a:gradFill>
            <a:ln w="9525"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latin typeface="Arial" panose="020B0604020202020204" pitchFamily="34" charset="0"/>
                  <a:ea typeface="华文楷体" panose="02010600040101010101" pitchFamily="2" charset="-122"/>
                </a:rPr>
                <a:t>初始模型</a:t>
              </a:r>
              <a:endParaRPr lang="zh-CN" altLang="en-US" sz="1000" b="1" dirty="0">
                <a:latin typeface="Arial" panose="020B0604020202020204" pitchFamily="34" charset="0"/>
                <a:ea typeface="华文楷体" panose="02010600040101010101" pitchFamily="2" charset="-122"/>
              </a:endParaRPr>
            </a:p>
          </p:txBody>
        </p:sp>
      </p:grpSp>
      <p:sp>
        <p:nvSpPr>
          <p:cNvPr id="20494" name="Rectangle 23"/>
          <p:cNvSpPr/>
          <p:nvPr/>
        </p:nvSpPr>
        <p:spPr>
          <a:xfrm>
            <a:off x="550863" y="1425575"/>
            <a:ext cx="8424862" cy="812800"/>
          </a:xfrm>
          <a:prstGeom prst="rect">
            <a:avLst/>
          </a:prstGeom>
          <a:noFill/>
          <a:ln w="9525">
            <a:noFill/>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None/>
            </a:pPr>
            <a:r>
              <a:rPr lang="zh-CN" altLang="en-US" sz="1800" b="1" dirty="0"/>
              <a:t>优点： </a:t>
            </a:r>
            <a:r>
              <a:rPr lang="en-US" altLang="zh-CN" sz="1800" b="1" dirty="0"/>
              <a:t>1</a:t>
            </a:r>
            <a:r>
              <a:rPr lang="zh-CN" altLang="en-US" sz="1800" b="1" dirty="0"/>
              <a:t>、精度较高。在观测数据有较大误差时能较好地控制解估计的方差</a:t>
            </a:r>
            <a:endParaRPr lang="zh-CN" altLang="en-US" sz="1800" b="1" dirty="0"/>
          </a:p>
          <a:p>
            <a:pPr marL="0" lvl="0" indent="0" eaLnBrk="1" hangingPunct="1">
              <a:lnSpc>
                <a:spcPct val="130000"/>
              </a:lnSpc>
              <a:spcBef>
                <a:spcPct val="0"/>
              </a:spcBef>
              <a:buNone/>
            </a:pPr>
            <a:r>
              <a:rPr lang="en-US" altLang="zh-CN" sz="1800" b="1" dirty="0"/>
              <a:t>       2</a:t>
            </a:r>
            <a:r>
              <a:rPr lang="zh-CN" altLang="en-US" sz="1800" b="1" dirty="0"/>
              <a:t>、效率平衡，只需存储矩阵的非零元素</a:t>
            </a:r>
            <a:endParaRPr lang="zh-CN" altLang="en-US" sz="1800" b="1" dirty="0"/>
          </a:p>
        </p:txBody>
      </p:sp>
      <p:pic>
        <p:nvPicPr>
          <p:cNvPr id="20495" name="图片 25"/>
          <p:cNvPicPr>
            <a:picLocks noChangeAspect="1"/>
          </p:cNvPicPr>
          <p:nvPr/>
        </p:nvPicPr>
        <p:blipFill>
          <a:blip r:embed="rId5"/>
          <a:stretch>
            <a:fillRect/>
          </a:stretch>
        </p:blipFill>
        <p:spPr>
          <a:xfrm>
            <a:off x="5911850" y="4511675"/>
            <a:ext cx="6119813" cy="2032000"/>
          </a:xfrm>
          <a:prstGeom prst="rect">
            <a:avLst/>
          </a:prstGeom>
          <a:noFill/>
          <a:ln w="9525">
            <a:noFill/>
          </a:ln>
        </p:spPr>
      </p:pic>
      <p:sp>
        <p:nvSpPr>
          <p:cNvPr id="20496"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0"/>
          <p:cNvSpPr txBox="1"/>
          <p:nvPr/>
        </p:nvSpPr>
        <p:spPr>
          <a:xfrm>
            <a:off x="566738" y="1022350"/>
            <a:ext cx="3549650"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400" b="1" dirty="0">
                <a:solidFill>
                  <a:srgbClr val="0000CC"/>
                </a:solidFill>
              </a:rPr>
              <a:t>先验信息克里金插值约束</a:t>
            </a:r>
            <a:endParaRPr lang="zh-CN" altLang="zh-CN" sz="2400" b="1" dirty="0">
              <a:solidFill>
                <a:srgbClr val="0000CC"/>
              </a:solidFill>
            </a:endParaRPr>
          </a:p>
        </p:txBody>
      </p:sp>
      <p:sp>
        <p:nvSpPr>
          <p:cNvPr id="22531" name="内容占位符 55"/>
          <p:cNvSpPr txBox="1"/>
          <p:nvPr/>
        </p:nvSpPr>
        <p:spPr>
          <a:xfrm>
            <a:off x="593725" y="1552575"/>
            <a:ext cx="4497388" cy="7683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ts val="1000"/>
              </a:spcBef>
              <a:buNone/>
            </a:pPr>
            <a:r>
              <a:rPr lang="zh-CN" altLang="en-US" sz="1800" b="1" dirty="0"/>
              <a:t>1、变差函数拟合距离与速度之间的关系</a:t>
            </a:r>
            <a:endParaRPr lang="zh-CN" altLang="en-US" sz="1800" b="1" dirty="0"/>
          </a:p>
          <a:p>
            <a:pPr marL="0" lvl="0" indent="0" eaLnBrk="1" hangingPunct="1">
              <a:spcBef>
                <a:spcPts val="1000"/>
              </a:spcBef>
              <a:buNone/>
            </a:pPr>
            <a:r>
              <a:rPr lang="zh-CN" altLang="en-US" sz="1800" b="1" dirty="0"/>
              <a:t>2、更加合理的约束层析反演流程</a:t>
            </a:r>
            <a:endParaRPr lang="zh-CN" altLang="en-US" sz="1800" b="1" dirty="0"/>
          </a:p>
        </p:txBody>
      </p:sp>
      <p:grpSp>
        <p:nvGrpSpPr>
          <p:cNvPr id="22532" name="组合 53"/>
          <p:cNvGrpSpPr/>
          <p:nvPr/>
        </p:nvGrpSpPr>
        <p:grpSpPr>
          <a:xfrm>
            <a:off x="233363" y="2765425"/>
            <a:ext cx="4217987" cy="3057525"/>
            <a:chOff x="5880100" y="2867979"/>
            <a:chExt cx="5611814" cy="3767115"/>
          </a:xfrm>
        </p:grpSpPr>
        <p:sp>
          <p:nvSpPr>
            <p:cNvPr id="22545" name="文本框 55"/>
            <p:cNvSpPr txBox="1"/>
            <p:nvPr/>
          </p:nvSpPr>
          <p:spPr>
            <a:xfrm>
              <a:off x="7414289" y="6295565"/>
              <a:ext cx="2160588" cy="3395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defTabSz="457200" eaLnBrk="1" hangingPunct="1">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rPr>
                <a:t>约束层析反演流程</a:t>
              </a:r>
              <a:endParaRPr lang="zh-CN" altLang="en-US" sz="1200" dirty="0">
                <a:solidFill>
                  <a:srgbClr val="000000"/>
                </a:solidFill>
                <a:latin typeface="微软雅黑" panose="020B0503020204020204" pitchFamily="34" charset="-122"/>
                <a:ea typeface="微软雅黑" panose="020B0503020204020204" pitchFamily="34" charset="-122"/>
              </a:endParaRPr>
            </a:p>
          </p:txBody>
        </p:sp>
        <p:sp>
          <p:nvSpPr>
            <p:cNvPr id="58" name="矩形 3"/>
            <p:cNvSpPr>
              <a:spLocks noChangeArrowheads="1"/>
            </p:cNvSpPr>
            <p:nvPr/>
          </p:nvSpPr>
          <p:spPr bwMode="auto">
            <a:xfrm>
              <a:off x="9711425" y="3527127"/>
              <a:ext cx="1774153" cy="377493"/>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射线追踪</a:t>
              </a:r>
              <a:endPar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59" name="矩形 4"/>
            <p:cNvSpPr>
              <a:spLocks noChangeArrowheads="1"/>
            </p:cNvSpPr>
            <p:nvPr/>
          </p:nvSpPr>
          <p:spPr bwMode="auto">
            <a:xfrm>
              <a:off x="9683968" y="4123684"/>
              <a:ext cx="1807946" cy="567219"/>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00" b="0" i="0" u="none" strike="noStrike" kern="0" cap="none" spc="0" normalizeH="0" baseline="0" noProof="0" dirty="0">
                  <a:ln>
                    <a:noFill/>
                  </a:ln>
                  <a:solidFill>
                    <a:srgbClr val="000000"/>
                  </a:solidFill>
                  <a:effectLst/>
                  <a:uLnTx/>
                  <a:uFillTx/>
                  <a:latin typeface="Times New Roman" panose="02020603050405020304" pitchFamily="18" charset="0"/>
                  <a:ea typeface="微软雅黑" panose="020B0503020204020204" pitchFamily="34" charset="-122"/>
                  <a:cs typeface="+mn-cs"/>
                </a:rPr>
                <a:t>计算理论旅行时和实际旅行时差值</a:t>
              </a:r>
              <a:endParaRPr kumimoji="0" lang="zh-CN" altLang="en-US" sz="1000" b="0" i="0" u="none" strike="noStrike" kern="0" cap="none" spc="0" normalizeH="0" baseline="0" noProof="0" dirty="0">
                <a:ln>
                  <a:noFill/>
                </a:ln>
                <a:solidFill>
                  <a:srgbClr val="000000"/>
                </a:solidFill>
                <a:effectLst/>
                <a:uLnTx/>
                <a:uFillTx/>
                <a:latin typeface="Times New Roman" panose="02020603050405020304" pitchFamily="18" charset="0"/>
                <a:ea typeface="微软雅黑" panose="020B0503020204020204" pitchFamily="34" charset="-122"/>
                <a:cs typeface="+mn-cs"/>
              </a:endParaRPr>
            </a:p>
          </p:txBody>
        </p:sp>
        <p:sp>
          <p:nvSpPr>
            <p:cNvPr id="60" name="矩形 7"/>
            <p:cNvSpPr>
              <a:spLocks noChangeArrowheads="1"/>
            </p:cNvSpPr>
            <p:nvPr/>
          </p:nvSpPr>
          <p:spPr bwMode="auto">
            <a:xfrm>
              <a:off x="7409251" y="4999939"/>
              <a:ext cx="1746695" cy="488982"/>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ts val="1600"/>
                </a:lnSpc>
                <a:spcBef>
                  <a:spcPct val="0"/>
                </a:spcBef>
                <a:spcAft>
                  <a:spcPts val="0"/>
                </a:spcAft>
                <a:buClrTx/>
                <a:buSzTx/>
                <a:buFontTx/>
                <a:buNone/>
                <a:defRPr/>
              </a:pPr>
              <a:r>
                <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反演计算</a:t>
              </a:r>
              <a:endPar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cxnSp>
          <p:nvCxnSpPr>
            <p:cNvPr id="22549" name="直接箭头连接符 23"/>
            <p:cNvCxnSpPr>
              <a:stCxn id="64" idx="2"/>
              <a:endCxn id="58" idx="0"/>
            </p:cNvCxnSpPr>
            <p:nvPr/>
          </p:nvCxnSpPr>
          <p:spPr>
            <a:xfrm>
              <a:off x="10597363" y="3238556"/>
              <a:ext cx="637" cy="288072"/>
            </a:xfrm>
            <a:prstGeom prst="straightConnector1">
              <a:avLst/>
            </a:prstGeom>
            <a:ln w="19050" cap="flat" cmpd="sng">
              <a:solidFill>
                <a:srgbClr val="000000"/>
              </a:solidFill>
              <a:prstDash val="solid"/>
              <a:headEnd type="none" w="med" len="med"/>
              <a:tailEnd type="triangle" w="med" len="med"/>
            </a:ln>
          </p:spPr>
        </p:cxnSp>
        <p:sp>
          <p:nvSpPr>
            <p:cNvPr id="62" name="矩形 8"/>
            <p:cNvSpPr>
              <a:spLocks noChangeArrowheads="1"/>
            </p:cNvSpPr>
            <p:nvPr/>
          </p:nvSpPr>
          <p:spPr bwMode="auto">
            <a:xfrm>
              <a:off x="10072592" y="5770574"/>
              <a:ext cx="1049708" cy="569175"/>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输出最终速度模型</a:t>
              </a:r>
              <a:endPar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63" name="流程图: 决策 10"/>
            <p:cNvSpPr>
              <a:spLocks noChangeArrowheads="1"/>
            </p:cNvSpPr>
            <p:nvPr/>
          </p:nvSpPr>
          <p:spPr bwMode="auto">
            <a:xfrm>
              <a:off x="9798020" y="4943218"/>
              <a:ext cx="1537599" cy="598514"/>
            </a:xfrm>
            <a:prstGeom prst="flowChartDecision">
              <a:avLst/>
            </a:prstGeom>
            <a:solidFill>
              <a:srgbClr val="FFFFFF"/>
            </a:solidFill>
            <a:ln w="19050">
              <a:solidFill>
                <a:srgbClr val="000000"/>
              </a:solidFill>
              <a:miter lim="800000"/>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误差达到最小</a:t>
              </a:r>
              <a:endParaRPr kumimoji="0" lang="zh-CN" altLang="en-US" sz="10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64" name="矩形 3"/>
            <p:cNvSpPr>
              <a:spLocks noChangeArrowheads="1"/>
            </p:cNvSpPr>
            <p:nvPr/>
          </p:nvSpPr>
          <p:spPr bwMode="auto">
            <a:xfrm>
              <a:off x="9717761" y="2867979"/>
              <a:ext cx="1757256" cy="369671"/>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rPr>
                <a:t>  建立初始模型</a:t>
              </a:r>
              <a:endParaRPr kumimoji="0" lang="zh-CN" altLang="en-US" sz="1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endParaRPr>
            </a:p>
          </p:txBody>
        </p:sp>
        <p:sp>
          <p:nvSpPr>
            <p:cNvPr id="65" name="矩形 8"/>
            <p:cNvSpPr>
              <a:spLocks noChangeArrowheads="1"/>
            </p:cNvSpPr>
            <p:nvPr/>
          </p:nvSpPr>
          <p:spPr bwMode="auto">
            <a:xfrm>
              <a:off x="7411362" y="3527127"/>
              <a:ext cx="1744584" cy="377493"/>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rPr>
                <a:t>更新速度模型</a:t>
              </a:r>
              <a:endParaRPr kumimoji="0" lang="zh-CN" altLang="en-US" sz="1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endParaRPr>
            </a:p>
          </p:txBody>
        </p:sp>
        <p:cxnSp>
          <p:nvCxnSpPr>
            <p:cNvPr id="22554" name="直接箭头连接符 23"/>
            <p:cNvCxnSpPr/>
            <p:nvPr/>
          </p:nvCxnSpPr>
          <p:spPr>
            <a:xfrm>
              <a:off x="10566562" y="3911191"/>
              <a:ext cx="0" cy="223745"/>
            </a:xfrm>
            <a:prstGeom prst="straightConnector1">
              <a:avLst/>
            </a:prstGeom>
            <a:ln w="19050" cap="flat" cmpd="sng">
              <a:solidFill>
                <a:srgbClr val="000000"/>
              </a:solidFill>
              <a:prstDash val="solid"/>
              <a:headEnd type="none" w="med" len="med"/>
              <a:tailEnd type="triangle" w="med" len="med"/>
            </a:ln>
          </p:spPr>
        </p:cxnSp>
        <p:cxnSp>
          <p:nvCxnSpPr>
            <p:cNvPr id="22555" name="直接箭头连接符 23"/>
            <p:cNvCxnSpPr>
              <a:endCxn id="63" idx="0"/>
            </p:cNvCxnSpPr>
            <p:nvPr/>
          </p:nvCxnSpPr>
          <p:spPr>
            <a:xfrm>
              <a:off x="10566562" y="4687306"/>
              <a:ext cx="0" cy="256607"/>
            </a:xfrm>
            <a:prstGeom prst="straightConnector1">
              <a:avLst/>
            </a:prstGeom>
            <a:ln w="19050" cap="flat" cmpd="sng">
              <a:solidFill>
                <a:srgbClr val="000000"/>
              </a:solidFill>
              <a:prstDash val="solid"/>
              <a:headEnd type="none" w="med" len="med"/>
              <a:tailEnd type="triangle" w="med" len="med"/>
            </a:ln>
          </p:spPr>
        </p:cxnSp>
        <p:cxnSp>
          <p:nvCxnSpPr>
            <p:cNvPr id="22556" name="直接箭头连接符 23"/>
            <p:cNvCxnSpPr/>
            <p:nvPr/>
          </p:nvCxnSpPr>
          <p:spPr>
            <a:xfrm>
              <a:off x="10566562" y="5555716"/>
              <a:ext cx="0" cy="223745"/>
            </a:xfrm>
            <a:prstGeom prst="straightConnector1">
              <a:avLst/>
            </a:prstGeom>
            <a:ln w="19050" cap="flat" cmpd="sng">
              <a:solidFill>
                <a:srgbClr val="000000"/>
              </a:solidFill>
              <a:prstDash val="solid"/>
              <a:headEnd type="none" w="med" len="med"/>
              <a:tailEnd type="triangle" w="med" len="med"/>
            </a:ln>
          </p:spPr>
        </p:cxnSp>
        <p:cxnSp>
          <p:nvCxnSpPr>
            <p:cNvPr id="22557" name="直接箭头连接符 23"/>
            <p:cNvCxnSpPr>
              <a:stCxn id="63" idx="1"/>
              <a:endCxn id="60" idx="3"/>
            </p:cNvCxnSpPr>
            <p:nvPr/>
          </p:nvCxnSpPr>
          <p:spPr>
            <a:xfrm flipH="1">
              <a:off x="9155987" y="5242823"/>
              <a:ext cx="642094" cy="1748"/>
            </a:xfrm>
            <a:prstGeom prst="straightConnector1">
              <a:avLst/>
            </a:prstGeom>
            <a:ln w="19050" cap="flat" cmpd="sng">
              <a:solidFill>
                <a:srgbClr val="000000"/>
              </a:solidFill>
              <a:prstDash val="solid"/>
              <a:headEnd type="none" w="med" len="med"/>
              <a:tailEnd type="triangle" w="med" len="med"/>
            </a:ln>
          </p:spPr>
        </p:cxnSp>
        <p:cxnSp>
          <p:nvCxnSpPr>
            <p:cNvPr id="22558" name="直接箭头连接符 23"/>
            <p:cNvCxnSpPr>
              <a:stCxn id="60" idx="0"/>
              <a:endCxn id="65" idx="2"/>
            </p:cNvCxnSpPr>
            <p:nvPr/>
          </p:nvCxnSpPr>
          <p:spPr>
            <a:xfrm flipH="1" flipV="1">
              <a:off x="8282713" y="3904897"/>
              <a:ext cx="1" cy="1094952"/>
            </a:xfrm>
            <a:prstGeom prst="straightConnector1">
              <a:avLst/>
            </a:prstGeom>
            <a:ln w="19050" cap="flat" cmpd="sng">
              <a:solidFill>
                <a:srgbClr val="000000"/>
              </a:solidFill>
              <a:prstDash val="solid"/>
              <a:headEnd type="none" w="med" len="med"/>
              <a:tailEnd type="triangle" w="med" len="med"/>
            </a:ln>
          </p:spPr>
        </p:cxnSp>
        <p:sp>
          <p:nvSpPr>
            <p:cNvPr id="22559" name="Text Box 30"/>
            <p:cNvSpPr txBox="1"/>
            <p:nvPr/>
          </p:nvSpPr>
          <p:spPr>
            <a:xfrm>
              <a:off x="10595142" y="5457828"/>
              <a:ext cx="429968" cy="301977"/>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solidFill>
                    <a:srgbClr val="000000"/>
                  </a:solidFill>
                  <a:latin typeface="Times New Roman" panose="02020603050405020304" pitchFamily="18" charset="0"/>
                  <a:ea typeface="微软雅黑" panose="020B0503020204020204" pitchFamily="34" charset="-122"/>
                </a:rPr>
                <a:t>是</a:t>
              </a:r>
              <a:endParaRPr lang="zh-CN" altLang="en-US" sz="1000" dirty="0">
                <a:solidFill>
                  <a:srgbClr val="000000"/>
                </a:solidFill>
                <a:latin typeface="Times New Roman" panose="02020603050405020304" pitchFamily="18" charset="0"/>
                <a:ea typeface="微软雅黑" panose="020B0503020204020204" pitchFamily="34" charset="-122"/>
              </a:endParaRPr>
            </a:p>
          </p:txBody>
        </p:sp>
        <p:sp>
          <p:nvSpPr>
            <p:cNvPr id="22560" name="Text Box 31"/>
            <p:cNvSpPr txBox="1"/>
            <p:nvPr/>
          </p:nvSpPr>
          <p:spPr>
            <a:xfrm>
              <a:off x="9374464" y="4792187"/>
              <a:ext cx="431873" cy="301977"/>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solidFill>
                    <a:srgbClr val="000000"/>
                  </a:solidFill>
                  <a:latin typeface="Times New Roman" panose="02020603050405020304" pitchFamily="18" charset="0"/>
                  <a:ea typeface="微软雅黑" panose="020B0503020204020204" pitchFamily="34" charset="-122"/>
                </a:rPr>
                <a:t>否</a:t>
              </a:r>
              <a:endParaRPr lang="zh-CN" altLang="en-US" sz="1000" dirty="0">
                <a:solidFill>
                  <a:srgbClr val="000000"/>
                </a:solidFill>
                <a:latin typeface="Times New Roman" panose="02020603050405020304" pitchFamily="18" charset="0"/>
                <a:ea typeface="微软雅黑" panose="020B0503020204020204" pitchFamily="34" charset="-122"/>
              </a:endParaRPr>
            </a:p>
          </p:txBody>
        </p:sp>
        <p:sp>
          <p:nvSpPr>
            <p:cNvPr id="73" name="矩形 3"/>
            <p:cNvSpPr>
              <a:spLocks noChangeArrowheads="1"/>
            </p:cNvSpPr>
            <p:nvPr/>
          </p:nvSpPr>
          <p:spPr bwMode="auto">
            <a:xfrm>
              <a:off x="5880100" y="2940349"/>
              <a:ext cx="1755143" cy="369670"/>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rPr>
                <a:t>表层速度信息</a:t>
              </a:r>
              <a:endParaRPr kumimoji="0" lang="zh-CN" altLang="en-US" sz="1000" b="0" i="0" u="none" strike="noStrike" kern="0" cap="none" spc="0" normalizeH="0" baseline="0" noProof="0" dirty="0">
                <a:ln>
                  <a:noFill/>
                </a:ln>
                <a:solidFill>
                  <a:srgbClr val="0000FF"/>
                </a:solidFill>
                <a:effectLst/>
                <a:uLnTx/>
                <a:uFillTx/>
                <a:latin typeface="微软雅黑" panose="020B0503020204020204" pitchFamily="34" charset="-122"/>
                <a:ea typeface="微软雅黑" panose="020B0503020204020204" pitchFamily="34" charset="-122"/>
                <a:cs typeface="+mn-cs"/>
              </a:endParaRPr>
            </a:p>
          </p:txBody>
        </p:sp>
        <p:cxnSp>
          <p:nvCxnSpPr>
            <p:cNvPr id="22562" name="直接箭头连接符 24"/>
            <p:cNvCxnSpPr>
              <a:stCxn id="73" idx="3"/>
            </p:cNvCxnSpPr>
            <p:nvPr/>
          </p:nvCxnSpPr>
          <p:spPr>
            <a:xfrm>
              <a:off x="7634268" y="3125285"/>
              <a:ext cx="2084425" cy="1"/>
            </a:xfrm>
            <a:prstGeom prst="straightConnector1">
              <a:avLst/>
            </a:prstGeom>
            <a:ln w="25400" cap="flat" cmpd="sng">
              <a:solidFill>
                <a:srgbClr val="0000FF"/>
              </a:solidFill>
              <a:prstDash val="solid"/>
              <a:headEnd type="none" w="med" len="med"/>
              <a:tailEnd type="triangle" w="med" len="med"/>
            </a:ln>
          </p:spPr>
        </p:cxnSp>
        <p:cxnSp>
          <p:nvCxnSpPr>
            <p:cNvPr id="22563" name="肘形连接符 48"/>
            <p:cNvCxnSpPr>
              <a:stCxn id="73" idx="2"/>
              <a:endCxn id="60" idx="1"/>
            </p:cNvCxnSpPr>
            <p:nvPr/>
          </p:nvCxnSpPr>
          <p:spPr>
            <a:xfrm rot="-5400000" flipH="1">
              <a:off x="6116312" y="3951444"/>
              <a:ext cx="1933997" cy="652256"/>
            </a:xfrm>
            <a:prstGeom prst="bentConnector2">
              <a:avLst/>
            </a:prstGeom>
            <a:ln w="25400" cap="flat" cmpd="sng">
              <a:solidFill>
                <a:srgbClr val="FF0000"/>
              </a:solidFill>
              <a:prstDash val="solid"/>
              <a:round/>
              <a:headEnd type="none" w="med" len="med"/>
              <a:tailEnd type="triangle" w="med" len="med"/>
            </a:ln>
          </p:spPr>
        </p:cxnSp>
        <p:cxnSp>
          <p:nvCxnSpPr>
            <p:cNvPr id="22564" name="直接箭头连接符 3"/>
            <p:cNvCxnSpPr/>
            <p:nvPr/>
          </p:nvCxnSpPr>
          <p:spPr>
            <a:xfrm>
              <a:off x="6757184" y="3724503"/>
              <a:ext cx="673214" cy="0"/>
            </a:xfrm>
            <a:prstGeom prst="straightConnector1">
              <a:avLst/>
            </a:prstGeom>
            <a:ln w="25400" cap="flat" cmpd="sng">
              <a:solidFill>
                <a:srgbClr val="0000FF"/>
              </a:solidFill>
              <a:prstDash val="solid"/>
              <a:headEnd type="none" w="med" len="med"/>
              <a:tailEnd type="triangle" w="med" len="med"/>
            </a:ln>
          </p:spPr>
        </p:cxnSp>
        <p:sp>
          <p:nvSpPr>
            <p:cNvPr id="22565" name="文本框 100"/>
            <p:cNvSpPr txBox="1"/>
            <p:nvPr/>
          </p:nvSpPr>
          <p:spPr>
            <a:xfrm>
              <a:off x="6756549" y="5236181"/>
              <a:ext cx="555719" cy="28320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900" dirty="0">
                  <a:solidFill>
                    <a:srgbClr val="FF0000"/>
                  </a:solidFill>
                  <a:latin typeface="Times New Roman" panose="02020603050405020304" pitchFamily="18" charset="0"/>
                  <a:ea typeface="微软雅黑" panose="020B0503020204020204" pitchFamily="34" charset="-122"/>
                </a:rPr>
                <a:t>约束</a:t>
              </a:r>
              <a:endParaRPr lang="zh-CN" altLang="en-US" sz="900" dirty="0">
                <a:solidFill>
                  <a:srgbClr val="FF0000"/>
                </a:solidFill>
                <a:latin typeface="Times New Roman" panose="02020603050405020304" pitchFamily="18" charset="0"/>
                <a:ea typeface="微软雅黑" panose="020B0503020204020204" pitchFamily="34" charset="-122"/>
              </a:endParaRPr>
            </a:p>
          </p:txBody>
        </p:sp>
        <p:cxnSp>
          <p:nvCxnSpPr>
            <p:cNvPr id="22566" name="直接箭头连接符 23"/>
            <p:cNvCxnSpPr>
              <a:stCxn id="65" idx="3"/>
              <a:endCxn id="58" idx="1"/>
            </p:cNvCxnSpPr>
            <p:nvPr/>
          </p:nvCxnSpPr>
          <p:spPr>
            <a:xfrm>
              <a:off x="9155034" y="3716112"/>
              <a:ext cx="555402" cy="0"/>
            </a:xfrm>
            <a:prstGeom prst="straightConnector1">
              <a:avLst/>
            </a:prstGeom>
            <a:ln w="19050" cap="flat" cmpd="sng">
              <a:solidFill>
                <a:srgbClr val="000000"/>
              </a:solidFill>
              <a:prstDash val="solid"/>
              <a:headEnd type="none" w="med" len="med"/>
              <a:tailEnd type="triangle" w="med" len="med"/>
            </a:ln>
          </p:spPr>
        </p:cxnSp>
        <p:sp>
          <p:nvSpPr>
            <p:cNvPr id="22567" name="文本框 100"/>
            <p:cNvSpPr txBox="1"/>
            <p:nvPr/>
          </p:nvSpPr>
          <p:spPr>
            <a:xfrm>
              <a:off x="6801643" y="3723495"/>
              <a:ext cx="555719" cy="28320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900" dirty="0">
                  <a:solidFill>
                    <a:srgbClr val="0000FF"/>
                  </a:solidFill>
                  <a:latin typeface="Times New Roman" panose="02020603050405020304" pitchFamily="18" charset="0"/>
                  <a:ea typeface="微软雅黑" panose="020B0503020204020204" pitchFamily="34" charset="-122"/>
                </a:rPr>
                <a:t>融合</a:t>
              </a:r>
              <a:endParaRPr lang="zh-CN" altLang="en-US" sz="900" dirty="0">
                <a:solidFill>
                  <a:srgbClr val="0000FF"/>
                </a:solidFill>
                <a:latin typeface="Times New Roman" panose="02020603050405020304" pitchFamily="18" charset="0"/>
                <a:ea typeface="微软雅黑" panose="020B0503020204020204" pitchFamily="34" charset="-122"/>
              </a:endParaRPr>
            </a:p>
          </p:txBody>
        </p:sp>
        <p:sp>
          <p:nvSpPr>
            <p:cNvPr id="22568" name="文本框 100"/>
            <p:cNvSpPr txBox="1"/>
            <p:nvPr/>
          </p:nvSpPr>
          <p:spPr>
            <a:xfrm>
              <a:off x="8398620" y="2867979"/>
              <a:ext cx="555719" cy="28320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900" dirty="0">
                  <a:solidFill>
                    <a:srgbClr val="0000FF"/>
                  </a:solidFill>
                  <a:latin typeface="Times New Roman" panose="02020603050405020304" pitchFamily="18" charset="0"/>
                  <a:ea typeface="微软雅黑" panose="020B0503020204020204" pitchFamily="34" charset="-122"/>
                </a:rPr>
                <a:t>融合</a:t>
              </a:r>
              <a:endParaRPr lang="zh-CN" altLang="en-US" sz="900" dirty="0">
                <a:solidFill>
                  <a:srgbClr val="0000FF"/>
                </a:solidFill>
                <a:latin typeface="Times New Roman" panose="02020603050405020304" pitchFamily="18" charset="0"/>
                <a:ea typeface="微软雅黑" panose="020B0503020204020204" pitchFamily="34" charset="-122"/>
              </a:endParaRPr>
            </a:p>
          </p:txBody>
        </p:sp>
      </p:grpSp>
      <p:grpSp>
        <p:nvGrpSpPr>
          <p:cNvPr id="22533" name="组合 1"/>
          <p:cNvGrpSpPr/>
          <p:nvPr/>
        </p:nvGrpSpPr>
        <p:grpSpPr>
          <a:xfrm>
            <a:off x="8394700" y="2359025"/>
            <a:ext cx="3511550" cy="3708400"/>
            <a:chOff x="626821" y="2294303"/>
            <a:chExt cx="3321544" cy="4264857"/>
          </a:xfrm>
        </p:grpSpPr>
        <p:pic>
          <p:nvPicPr>
            <p:cNvPr id="22540" name="图片 5"/>
            <p:cNvPicPr>
              <a:picLocks noChangeAspect="1"/>
            </p:cNvPicPr>
            <p:nvPr/>
          </p:nvPicPr>
          <p:blipFill>
            <a:blip r:embed="rId1"/>
            <a:srcRect l="90021" t="30478" r="4414" b="10957"/>
            <a:stretch>
              <a:fillRect/>
            </a:stretch>
          </p:blipFill>
          <p:spPr>
            <a:xfrm>
              <a:off x="3427150" y="2411606"/>
              <a:ext cx="521215" cy="3748922"/>
            </a:xfrm>
            <a:prstGeom prst="rect">
              <a:avLst/>
            </a:prstGeom>
            <a:noFill/>
            <a:ln w="9525">
              <a:noFill/>
            </a:ln>
          </p:spPr>
        </p:pic>
        <p:pic>
          <p:nvPicPr>
            <p:cNvPr id="22541" name="图片 6"/>
            <p:cNvPicPr>
              <a:picLocks noChangeAspect="1"/>
            </p:cNvPicPr>
            <p:nvPr/>
          </p:nvPicPr>
          <p:blipFill>
            <a:blip r:embed="rId2"/>
            <a:srcRect l="20767" t="33388" r="37363" b="11159"/>
            <a:stretch>
              <a:fillRect/>
            </a:stretch>
          </p:blipFill>
          <p:spPr>
            <a:xfrm>
              <a:off x="626823" y="4206904"/>
              <a:ext cx="2698074" cy="2084156"/>
            </a:xfrm>
            <a:prstGeom prst="rect">
              <a:avLst/>
            </a:prstGeom>
            <a:noFill/>
            <a:ln w="9525">
              <a:noFill/>
            </a:ln>
          </p:spPr>
        </p:pic>
        <p:pic>
          <p:nvPicPr>
            <p:cNvPr id="22542" name="图片 7"/>
            <p:cNvPicPr>
              <a:picLocks noChangeAspect="1"/>
            </p:cNvPicPr>
            <p:nvPr/>
          </p:nvPicPr>
          <p:blipFill>
            <a:blip r:embed="rId3"/>
            <a:stretch>
              <a:fillRect/>
            </a:stretch>
          </p:blipFill>
          <p:spPr>
            <a:xfrm>
              <a:off x="626821" y="2294303"/>
              <a:ext cx="2697913" cy="1770258"/>
            </a:xfrm>
            <a:prstGeom prst="rect">
              <a:avLst/>
            </a:prstGeom>
            <a:noFill/>
            <a:ln w="9525">
              <a:noFill/>
            </a:ln>
          </p:spPr>
        </p:pic>
        <p:sp>
          <p:nvSpPr>
            <p:cNvPr id="9" name="文本框 3"/>
            <p:cNvSpPr txBox="1">
              <a:spLocks noChangeArrowheads="1"/>
            </p:cNvSpPr>
            <p:nvPr/>
          </p:nvSpPr>
          <p:spPr bwMode="auto">
            <a:xfrm>
              <a:off x="984202" y="3984910"/>
              <a:ext cx="2340998" cy="31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改进前的约束插值效果</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0" name="文本框 3"/>
            <p:cNvSpPr txBox="1">
              <a:spLocks noChangeArrowheads="1"/>
            </p:cNvSpPr>
            <p:nvPr/>
          </p:nvSpPr>
          <p:spPr bwMode="auto">
            <a:xfrm>
              <a:off x="957173" y="6241487"/>
              <a:ext cx="2339496" cy="31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改进</a:t>
              </a:r>
              <a:r>
                <a:rPr kumimoji="0" lang="zh-CN" altLang="en-US" sz="1200" b="0" i="0" u="none" strike="noStrike" kern="0" cap="none" spc="0" normalizeH="0" baseline="0" noProof="1">
                  <a:ln>
                    <a:noFill/>
                  </a:ln>
                  <a:solidFill>
                    <a:srgbClr val="FF0000"/>
                  </a:solidFill>
                  <a:effectLst/>
                  <a:uLnTx/>
                  <a:uFillTx/>
                  <a:latin typeface="微软雅黑" panose="020B0503020204020204" pitchFamily="34" charset="-122"/>
                  <a:ea typeface="微软雅黑" panose="020B0503020204020204" pitchFamily="34" charset="-122"/>
                  <a:cs typeface="+mn-cs"/>
                </a:rPr>
                <a:t>后</a:t>
              </a:r>
              <a:r>
                <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的约束插值效果</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3"/>
          <p:cNvSpPr txBox="1">
            <a:spLocks noChangeArrowheads="1"/>
          </p:cNvSpPr>
          <p:nvPr/>
        </p:nvSpPr>
        <p:spPr bwMode="auto">
          <a:xfrm>
            <a:off x="5199063" y="5802313"/>
            <a:ext cx="24749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变差函数拟合示意图</a:t>
            </a:r>
            <a:endParaRPr kumimoji="0" lang="zh-CN" altLang="en-US" sz="1200" b="0"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nvGrpSpPr>
          <p:cNvPr id="22535" name="组合 12"/>
          <p:cNvGrpSpPr/>
          <p:nvPr/>
        </p:nvGrpSpPr>
        <p:grpSpPr>
          <a:xfrm>
            <a:off x="4800600" y="2794000"/>
            <a:ext cx="3344863" cy="2878138"/>
            <a:chOff x="7560" y="4401"/>
            <a:chExt cx="5268" cy="4531"/>
          </a:xfrm>
        </p:grpSpPr>
        <p:graphicFrame>
          <p:nvGraphicFramePr>
            <p:cNvPr id="22537" name="对象 -2147482614"/>
            <p:cNvGraphicFramePr>
              <a:graphicFrameLocks noChangeAspect="1"/>
            </p:cNvGraphicFramePr>
            <p:nvPr/>
          </p:nvGraphicFramePr>
          <p:xfrm>
            <a:off x="7780" y="4401"/>
            <a:ext cx="4921" cy="945"/>
          </p:xfrm>
          <a:graphic>
            <a:graphicData uri="http://schemas.openxmlformats.org/presentationml/2006/ole">
              <mc:AlternateContent xmlns:mc="http://schemas.openxmlformats.org/markup-compatibility/2006">
                <mc:Choice xmlns:v="urn:schemas-microsoft-com:vml" Requires="v">
                  <p:oleObj spid="_x0000_s1025" name="" r:id="rId4" imgW="2246630" imgH="431800" progId="Equation.DSMT4">
                    <p:embed/>
                  </p:oleObj>
                </mc:Choice>
                <mc:Fallback>
                  <p:oleObj name="" r:id="rId4" imgW="2246630" imgH="431800" progId="Equation.DSMT4">
                    <p:embed/>
                    <p:pic>
                      <p:nvPicPr>
                        <p:cNvPr id="0" name="图片 3078"/>
                        <p:cNvPicPr/>
                        <p:nvPr/>
                      </p:nvPicPr>
                      <p:blipFill>
                        <a:blip r:embed="rId5"/>
                        <a:stretch>
                          <a:fillRect/>
                        </a:stretch>
                      </p:blipFill>
                      <p:spPr>
                        <a:xfrm>
                          <a:off x="7780" y="4401"/>
                          <a:ext cx="4921" cy="945"/>
                        </a:xfrm>
                        <a:prstGeom prst="rect">
                          <a:avLst/>
                        </a:prstGeom>
                        <a:noFill/>
                        <a:ln w="38100">
                          <a:noFill/>
                          <a:miter/>
                        </a:ln>
                      </p:spPr>
                    </p:pic>
                  </p:oleObj>
                </mc:Fallback>
              </mc:AlternateContent>
            </a:graphicData>
          </a:graphic>
        </p:graphicFrame>
        <p:pic>
          <p:nvPicPr>
            <p:cNvPr id="22538" name="图片 -2147482553" descr="变异函数曲线"/>
            <p:cNvPicPr>
              <a:picLocks noChangeAspect="1"/>
            </p:cNvPicPr>
            <p:nvPr/>
          </p:nvPicPr>
          <p:blipFill>
            <a:blip r:embed="rId6"/>
            <a:stretch>
              <a:fillRect/>
            </a:stretch>
          </p:blipFill>
          <p:spPr>
            <a:xfrm>
              <a:off x="7619" y="5702"/>
              <a:ext cx="5034" cy="3034"/>
            </a:xfrm>
            <a:prstGeom prst="rect">
              <a:avLst/>
            </a:prstGeom>
            <a:noFill/>
            <a:ln w="9525">
              <a:noFill/>
            </a:ln>
          </p:spPr>
        </p:pic>
        <p:sp>
          <p:nvSpPr>
            <p:cNvPr id="22539" name="矩形 11"/>
            <p:cNvSpPr/>
            <p:nvPr/>
          </p:nvSpPr>
          <p:spPr>
            <a:xfrm>
              <a:off x="7560" y="4448"/>
              <a:ext cx="5268" cy="4485"/>
            </a:xfrm>
            <a:prstGeom prst="rect">
              <a:avLst/>
            </a:prstGeom>
            <a:noFill/>
            <a:ln w="12700" cap="flat" cmpd="sng">
              <a:solidFill>
                <a:schemeClr val="tx1"/>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grpSp>
      <p:sp>
        <p:nvSpPr>
          <p:cNvPr id="22536"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19"/>
          <p:cNvSpPr/>
          <p:nvPr/>
        </p:nvSpPr>
        <p:spPr>
          <a:xfrm>
            <a:off x="473075" y="6161088"/>
            <a:ext cx="3687763" cy="306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latin typeface="微软雅黑" panose="020B0503020204020204" pitchFamily="34" charset="-122"/>
                <a:ea typeface="微软雅黑" panose="020B0503020204020204" pitchFamily="34" charset="-122"/>
              </a:rPr>
              <a:t>多尺度层析反演实现流程</a:t>
            </a:r>
            <a:endParaRPr lang="zh-CN" altLang="en-US" sz="1400" dirty="0">
              <a:latin typeface="Times New Roman" panose="02020603050405020304" pitchFamily="18" charset="0"/>
              <a:ea typeface="宋体" panose="02010600030101010101" pitchFamily="2" charset="-122"/>
            </a:endParaRPr>
          </a:p>
        </p:txBody>
      </p:sp>
      <p:sp>
        <p:nvSpPr>
          <p:cNvPr id="23555" name="矩形 108"/>
          <p:cNvSpPr/>
          <p:nvPr/>
        </p:nvSpPr>
        <p:spPr>
          <a:xfrm>
            <a:off x="4654550" y="6161088"/>
            <a:ext cx="1427163" cy="3079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latin typeface="微软雅黑" panose="020B0503020204020204" pitchFamily="34" charset="-122"/>
                <a:ea typeface="微软雅黑" panose="020B0503020204020204" pitchFamily="34" charset="-122"/>
              </a:rPr>
              <a:t>多尺度网格建模</a:t>
            </a:r>
            <a:endParaRPr lang="zh-CN" altLang="en-US" sz="1400" dirty="0">
              <a:latin typeface="Times New Roman" panose="02020603050405020304" pitchFamily="18" charset="0"/>
              <a:ea typeface="宋体" panose="02010600030101010101" pitchFamily="2" charset="-122"/>
            </a:endParaRPr>
          </a:p>
        </p:txBody>
      </p:sp>
      <p:grpSp>
        <p:nvGrpSpPr>
          <p:cNvPr id="23556" name="组合 179"/>
          <p:cNvGrpSpPr/>
          <p:nvPr/>
        </p:nvGrpSpPr>
        <p:grpSpPr>
          <a:xfrm>
            <a:off x="349250" y="3171825"/>
            <a:ext cx="5891213" cy="2989263"/>
            <a:chOff x="836854" y="3429021"/>
            <a:chExt cx="5891401" cy="2988000"/>
          </a:xfrm>
        </p:grpSpPr>
        <p:grpSp>
          <p:nvGrpSpPr>
            <p:cNvPr id="23626" name="组合 130"/>
            <p:cNvGrpSpPr/>
            <p:nvPr/>
          </p:nvGrpSpPr>
          <p:grpSpPr>
            <a:xfrm>
              <a:off x="5320038" y="3950005"/>
              <a:ext cx="1301637" cy="1890500"/>
              <a:chOff x="7452761" y="3049921"/>
              <a:chExt cx="1466556" cy="2375919"/>
            </a:xfrm>
          </p:grpSpPr>
          <p:sp>
            <p:nvSpPr>
              <p:cNvPr id="111" name="矩形 3"/>
              <p:cNvSpPr>
                <a:spLocks noChangeArrowheads="1"/>
              </p:cNvSpPr>
              <p:nvPr/>
            </p:nvSpPr>
            <p:spPr bwMode="auto">
              <a:xfrm>
                <a:off x="7452827" y="3049288"/>
                <a:ext cx="1466731" cy="297148"/>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  建立初始模型</a:t>
                </a:r>
                <a:endPar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12" name="矩形 3"/>
              <p:cNvSpPr>
                <a:spLocks noChangeArrowheads="1"/>
              </p:cNvSpPr>
              <p:nvPr/>
            </p:nvSpPr>
            <p:spPr bwMode="auto">
              <a:xfrm>
                <a:off x="7452827" y="3569794"/>
                <a:ext cx="1466731" cy="297146"/>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设置网格参数</a:t>
                </a:r>
                <a:endPar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13" name="矩形 3"/>
              <p:cNvSpPr>
                <a:spLocks noChangeArrowheads="1"/>
              </p:cNvSpPr>
              <p:nvPr/>
            </p:nvSpPr>
            <p:spPr bwMode="auto">
              <a:xfrm>
                <a:off x="7452827" y="4088306"/>
                <a:ext cx="1466731" cy="299141"/>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速度插值或抽稀</a:t>
                </a:r>
                <a:endPar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14" name="矩形 3"/>
              <p:cNvSpPr>
                <a:spLocks noChangeArrowheads="1"/>
              </p:cNvSpPr>
              <p:nvPr/>
            </p:nvSpPr>
            <p:spPr bwMode="auto">
              <a:xfrm>
                <a:off x="7452827" y="4608811"/>
                <a:ext cx="1466731" cy="297148"/>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高程匹配</a:t>
                </a:r>
                <a:endPar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3654" name="直接箭头连接符 23"/>
              <p:cNvCxnSpPr>
                <a:stCxn id="111" idx="2"/>
                <a:endCxn id="112" idx="0"/>
              </p:cNvCxnSpPr>
              <p:nvPr/>
            </p:nvCxnSpPr>
            <p:spPr>
              <a:xfrm>
                <a:off x="8186039" y="3347564"/>
                <a:ext cx="0" cy="221926"/>
              </a:xfrm>
              <a:prstGeom prst="straightConnector1">
                <a:avLst/>
              </a:prstGeom>
              <a:ln w="19050" cap="flat" cmpd="sng">
                <a:solidFill>
                  <a:srgbClr val="000000"/>
                </a:solidFill>
                <a:prstDash val="solid"/>
                <a:headEnd type="none" w="med" len="med"/>
                <a:tailEnd type="triangle" w="med" len="med"/>
              </a:ln>
            </p:spPr>
          </p:cxnSp>
          <p:cxnSp>
            <p:nvCxnSpPr>
              <p:cNvPr id="23655" name="直接箭头连接符 23"/>
              <p:cNvCxnSpPr>
                <a:stCxn id="112" idx="2"/>
                <a:endCxn id="113" idx="0"/>
              </p:cNvCxnSpPr>
              <p:nvPr/>
            </p:nvCxnSpPr>
            <p:spPr>
              <a:xfrm>
                <a:off x="8186039" y="3867133"/>
                <a:ext cx="0" cy="221926"/>
              </a:xfrm>
              <a:prstGeom prst="straightConnector1">
                <a:avLst/>
              </a:prstGeom>
              <a:ln w="19050" cap="flat" cmpd="sng">
                <a:solidFill>
                  <a:srgbClr val="000000"/>
                </a:solidFill>
                <a:prstDash val="solid"/>
                <a:headEnd type="none" w="med" len="med"/>
                <a:tailEnd type="triangle" w="med" len="med"/>
              </a:ln>
            </p:spPr>
          </p:cxnSp>
          <p:cxnSp>
            <p:nvCxnSpPr>
              <p:cNvPr id="23656" name="直接箭头连接符 23"/>
              <p:cNvCxnSpPr>
                <a:stCxn id="113" idx="2"/>
                <a:endCxn id="114" idx="0"/>
              </p:cNvCxnSpPr>
              <p:nvPr/>
            </p:nvCxnSpPr>
            <p:spPr>
              <a:xfrm>
                <a:off x="8186039" y="4386702"/>
                <a:ext cx="0" cy="221926"/>
              </a:xfrm>
              <a:prstGeom prst="straightConnector1">
                <a:avLst/>
              </a:prstGeom>
              <a:ln w="19050" cap="flat" cmpd="sng">
                <a:solidFill>
                  <a:srgbClr val="000000"/>
                </a:solidFill>
                <a:prstDash val="solid"/>
                <a:headEnd type="none" w="med" len="med"/>
                <a:tailEnd type="triangle" w="med" len="med"/>
              </a:ln>
            </p:spPr>
          </p:cxnSp>
          <p:sp>
            <p:nvSpPr>
              <p:cNvPr id="118" name="矩形 3"/>
              <p:cNvSpPr>
                <a:spLocks noChangeArrowheads="1"/>
              </p:cNvSpPr>
              <p:nvPr/>
            </p:nvSpPr>
            <p:spPr bwMode="auto">
              <a:xfrm>
                <a:off x="7452827" y="5129318"/>
                <a:ext cx="1466731" cy="297146"/>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生成新的模型</a:t>
                </a:r>
                <a:endParaRPr kumimoji="0" lang="zh-CN" altLang="en-US" sz="105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3658" name="直接箭头连接符 23"/>
              <p:cNvCxnSpPr>
                <a:stCxn id="114" idx="2"/>
                <a:endCxn id="118" idx="0"/>
              </p:cNvCxnSpPr>
              <p:nvPr/>
            </p:nvCxnSpPr>
            <p:spPr>
              <a:xfrm>
                <a:off x="8186039" y="4906271"/>
                <a:ext cx="0" cy="221926"/>
              </a:xfrm>
              <a:prstGeom prst="straightConnector1">
                <a:avLst/>
              </a:prstGeom>
              <a:ln w="19050" cap="flat" cmpd="sng">
                <a:solidFill>
                  <a:srgbClr val="000000"/>
                </a:solidFill>
                <a:prstDash val="solid"/>
                <a:headEnd type="none" w="med" len="med"/>
                <a:tailEnd type="triangle" w="med" len="med"/>
              </a:ln>
            </p:spPr>
          </p:cxnSp>
        </p:grpSp>
        <p:sp>
          <p:nvSpPr>
            <p:cNvPr id="23627" name="矩形 109"/>
            <p:cNvSpPr/>
            <p:nvPr/>
          </p:nvSpPr>
          <p:spPr>
            <a:xfrm>
              <a:off x="5180255" y="3784622"/>
              <a:ext cx="1548000" cy="2232000"/>
            </a:xfrm>
            <a:prstGeom prst="rect">
              <a:avLst/>
            </a:prstGeom>
            <a:noFill/>
            <a:ln w="12700" cap="flat" cmpd="sng">
              <a:solidFill>
                <a:srgbClr val="0000FF"/>
              </a:solidFill>
              <a:prstDash val="sysDot"/>
              <a:round/>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000" b="1" dirty="0"/>
            </a:p>
          </p:txBody>
        </p:sp>
        <p:cxnSp>
          <p:nvCxnSpPr>
            <p:cNvPr id="23628" name="直接箭头连接符 23"/>
            <p:cNvCxnSpPr>
              <a:endCxn id="23646" idx="3"/>
            </p:cNvCxnSpPr>
            <p:nvPr/>
          </p:nvCxnSpPr>
          <p:spPr>
            <a:xfrm rot="-10800000" flipV="1">
              <a:off x="4814082" y="3970019"/>
              <a:ext cx="367521" cy="1911"/>
            </a:xfrm>
            <a:prstGeom prst="straightConnector1">
              <a:avLst/>
            </a:prstGeom>
            <a:ln w="38100" cap="flat" cmpd="sng">
              <a:solidFill>
                <a:srgbClr val="FF0000"/>
              </a:solidFill>
              <a:prstDash val="sysDot"/>
              <a:headEnd type="none" w="med" len="med"/>
              <a:tailEnd type="triangle" w="med" len="med"/>
            </a:ln>
          </p:spPr>
        </p:cxnSp>
        <p:grpSp>
          <p:nvGrpSpPr>
            <p:cNvPr id="23629" name="组合 178"/>
            <p:cNvGrpSpPr/>
            <p:nvPr/>
          </p:nvGrpSpPr>
          <p:grpSpPr>
            <a:xfrm>
              <a:off x="836854" y="3429021"/>
              <a:ext cx="4176000" cy="2988000"/>
              <a:chOff x="836854" y="3429021"/>
              <a:chExt cx="4176000" cy="2988000"/>
            </a:xfrm>
          </p:grpSpPr>
          <p:sp>
            <p:nvSpPr>
              <p:cNvPr id="121" name="矩形 3"/>
              <p:cNvSpPr>
                <a:spLocks noChangeArrowheads="1"/>
              </p:cNvSpPr>
              <p:nvPr/>
            </p:nvSpPr>
            <p:spPr bwMode="auto">
              <a:xfrm>
                <a:off x="974971" y="4216088"/>
                <a:ext cx="1584375" cy="301498"/>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射线追踪</a:t>
                </a:r>
                <a:endPar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22" name="矩形 4"/>
              <p:cNvSpPr>
                <a:spLocks noChangeArrowheads="1"/>
              </p:cNvSpPr>
              <p:nvPr/>
            </p:nvSpPr>
            <p:spPr bwMode="auto">
              <a:xfrm>
                <a:off x="952746" y="4693724"/>
                <a:ext cx="1582787" cy="457007"/>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200" b="0" i="0" u="none" strike="noStrike" kern="0" cap="none" spc="0" normalizeH="0" baseline="0" noProof="0" dirty="0">
                    <a:ln>
                      <a:noFill/>
                    </a:ln>
                    <a:solidFill>
                      <a:schemeClr val="tx1"/>
                    </a:solidFill>
                    <a:effectLst/>
                    <a:uLnTx/>
                    <a:uFillTx/>
                    <a:latin typeface="Times New Roman" panose="02020603050405020304" pitchFamily="18" charset="0"/>
                    <a:ea typeface="微软雅黑" panose="020B0503020204020204" pitchFamily="34" charset="-122"/>
                    <a:cs typeface="+mn-cs"/>
                  </a:rPr>
                  <a:t>计算理论旅行时和实际旅行时差值</a:t>
                </a:r>
                <a:endParaRPr kumimoji="0" lang="zh-CN" altLang="en-US" sz="1200" b="0" i="0" u="none" strike="noStrike" kern="0" cap="none" spc="0" normalizeH="0" baseline="0" noProof="0" dirty="0">
                  <a:ln>
                    <a:noFill/>
                  </a:ln>
                  <a:solidFill>
                    <a:schemeClr val="tx1"/>
                  </a:solidFill>
                  <a:effectLst/>
                  <a:uLnTx/>
                  <a:uFillTx/>
                  <a:latin typeface="Times New Roman" panose="02020603050405020304" pitchFamily="18" charset="0"/>
                  <a:ea typeface="微软雅黑" panose="020B0503020204020204" pitchFamily="34" charset="-122"/>
                  <a:cs typeface="+mn-cs"/>
                </a:endParaRPr>
              </a:p>
            </p:txBody>
          </p:sp>
          <p:sp>
            <p:nvSpPr>
              <p:cNvPr id="123" name="矩形 7"/>
              <p:cNvSpPr>
                <a:spLocks noChangeArrowheads="1"/>
              </p:cNvSpPr>
              <p:nvPr/>
            </p:nvSpPr>
            <p:spPr bwMode="auto">
              <a:xfrm>
                <a:off x="3215005" y="5452229"/>
                <a:ext cx="1582788" cy="301498"/>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ts val="1600"/>
                  </a:lnSpc>
                  <a:spcBef>
                    <a:spcPct val="0"/>
                  </a:spcBef>
                  <a:spcAft>
                    <a:spcPts val="0"/>
                  </a:spcAft>
                  <a:buClrTx/>
                  <a:buSzTx/>
                  <a:buFontTx/>
                  <a:buNone/>
                  <a:defRPr/>
                </a:pPr>
                <a:r>
                  <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反演计算</a:t>
                </a:r>
                <a:endPar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3633" name="直接箭头连接符 23"/>
              <p:cNvCxnSpPr>
                <a:stCxn id="127" idx="2"/>
                <a:endCxn id="121" idx="0"/>
              </p:cNvCxnSpPr>
              <p:nvPr/>
            </p:nvCxnSpPr>
            <p:spPr>
              <a:xfrm rot="5400000">
                <a:off x="1579938" y="4022351"/>
                <a:ext cx="380633" cy="5283"/>
              </a:xfrm>
              <a:prstGeom prst="straightConnector1">
                <a:avLst/>
              </a:prstGeom>
              <a:ln w="19050" cap="flat" cmpd="sng">
                <a:solidFill>
                  <a:srgbClr val="000000"/>
                </a:solidFill>
                <a:prstDash val="solid"/>
                <a:headEnd type="none" w="med" len="med"/>
                <a:tailEnd type="triangle" w="med" len="med"/>
              </a:ln>
            </p:spPr>
          </p:cxnSp>
          <p:sp>
            <p:nvSpPr>
              <p:cNvPr id="125" name="矩形 8"/>
              <p:cNvSpPr>
                <a:spLocks noChangeArrowheads="1"/>
              </p:cNvSpPr>
              <p:nvPr/>
            </p:nvSpPr>
            <p:spPr bwMode="auto">
              <a:xfrm>
                <a:off x="967033" y="6018726"/>
                <a:ext cx="1584375" cy="301498"/>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输出最终速度模型</a:t>
                </a:r>
                <a:endPar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26" name="流程图: 决策 10"/>
              <p:cNvSpPr>
                <a:spLocks noChangeArrowheads="1"/>
              </p:cNvSpPr>
              <p:nvPr/>
            </p:nvSpPr>
            <p:spPr bwMode="auto">
              <a:xfrm>
                <a:off x="1052761" y="5353845"/>
                <a:ext cx="1346243" cy="479222"/>
              </a:xfrm>
              <a:prstGeom prst="flowChartDecision">
                <a:avLst/>
              </a:prstGeom>
              <a:solidFill>
                <a:srgbClr val="FFFFFF"/>
              </a:solidFill>
              <a:ln w="19050">
                <a:solidFill>
                  <a:srgbClr val="000000"/>
                </a:solidFill>
                <a:miter lim="800000"/>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误差达到最小</a:t>
                </a:r>
                <a:endPar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27" name="矩形 3"/>
              <p:cNvSpPr>
                <a:spLocks noChangeArrowheads="1"/>
              </p:cNvSpPr>
              <p:nvPr/>
            </p:nvSpPr>
            <p:spPr bwMode="auto">
              <a:xfrm>
                <a:off x="981322" y="3532165"/>
                <a:ext cx="1582787" cy="303084"/>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  建立初始模型</a:t>
                </a:r>
                <a:endPar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28" name="矩形 8"/>
              <p:cNvSpPr>
                <a:spLocks noChangeArrowheads="1"/>
              </p:cNvSpPr>
              <p:nvPr/>
            </p:nvSpPr>
            <p:spPr bwMode="auto">
              <a:xfrm>
                <a:off x="3215005" y="4216088"/>
                <a:ext cx="1584375" cy="301498"/>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更新速度模型</a:t>
                </a:r>
                <a:endParaRPr kumimoji="0" lang="zh-CN" altLang="en-US" sz="12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3638" name="直接箭头连接符 23"/>
              <p:cNvCxnSpPr/>
              <p:nvPr/>
            </p:nvCxnSpPr>
            <p:spPr>
              <a:xfrm>
                <a:off x="1725098" y="4524186"/>
                <a:ext cx="0" cy="179709"/>
              </a:xfrm>
              <a:prstGeom prst="straightConnector1">
                <a:avLst/>
              </a:prstGeom>
              <a:ln w="19050" cap="flat" cmpd="sng">
                <a:solidFill>
                  <a:srgbClr val="000000"/>
                </a:solidFill>
                <a:prstDash val="solid"/>
                <a:headEnd type="none" w="med" len="med"/>
                <a:tailEnd type="triangle" w="med" len="med"/>
              </a:ln>
            </p:spPr>
          </p:cxnSp>
          <p:cxnSp>
            <p:nvCxnSpPr>
              <p:cNvPr id="23639" name="直接箭头连接符 23"/>
              <p:cNvCxnSpPr>
                <a:endCxn id="126" idx="0"/>
              </p:cNvCxnSpPr>
              <p:nvPr/>
            </p:nvCxnSpPr>
            <p:spPr>
              <a:xfrm>
                <a:off x="1725098" y="5147552"/>
                <a:ext cx="0" cy="206103"/>
              </a:xfrm>
              <a:prstGeom prst="straightConnector1">
                <a:avLst/>
              </a:prstGeom>
              <a:ln w="19050" cap="flat" cmpd="sng">
                <a:solidFill>
                  <a:srgbClr val="000000"/>
                </a:solidFill>
                <a:prstDash val="solid"/>
                <a:headEnd type="none" w="med" len="med"/>
                <a:tailEnd type="triangle" w="med" len="med"/>
              </a:ln>
            </p:spPr>
          </p:cxnSp>
          <p:cxnSp>
            <p:nvCxnSpPr>
              <p:cNvPr id="23640" name="直接箭头连接符 23"/>
              <p:cNvCxnSpPr/>
              <p:nvPr/>
            </p:nvCxnSpPr>
            <p:spPr>
              <a:xfrm>
                <a:off x="1725098" y="5845047"/>
                <a:ext cx="0" cy="179709"/>
              </a:xfrm>
              <a:prstGeom prst="straightConnector1">
                <a:avLst/>
              </a:prstGeom>
              <a:ln w="19050" cap="flat" cmpd="sng">
                <a:solidFill>
                  <a:srgbClr val="000000"/>
                </a:solidFill>
                <a:prstDash val="solid"/>
                <a:headEnd type="none" w="med" len="med"/>
                <a:tailEnd type="triangle" w="med" len="med"/>
              </a:ln>
            </p:spPr>
          </p:cxnSp>
          <p:cxnSp>
            <p:nvCxnSpPr>
              <p:cNvPr id="23641" name="直接箭头连接符 23"/>
              <p:cNvCxnSpPr>
                <a:stCxn id="126" idx="3"/>
                <a:endCxn id="123" idx="1"/>
              </p:cNvCxnSpPr>
              <p:nvPr/>
            </p:nvCxnSpPr>
            <p:spPr>
              <a:xfrm>
                <a:off x="2398965" y="5593736"/>
                <a:ext cx="816217" cy="9055"/>
              </a:xfrm>
              <a:prstGeom prst="straightConnector1">
                <a:avLst/>
              </a:prstGeom>
              <a:ln w="19050" cap="flat" cmpd="sng">
                <a:solidFill>
                  <a:srgbClr val="000000"/>
                </a:solidFill>
                <a:prstDash val="solid"/>
                <a:headEnd type="none" w="med" len="med"/>
                <a:tailEnd type="triangle" w="med" len="med"/>
              </a:ln>
            </p:spPr>
          </p:cxnSp>
          <p:cxnSp>
            <p:nvCxnSpPr>
              <p:cNvPr id="23642" name="直接箭头连接符 23"/>
              <p:cNvCxnSpPr>
                <a:stCxn id="123" idx="0"/>
                <a:endCxn id="128" idx="2"/>
              </p:cNvCxnSpPr>
              <p:nvPr/>
            </p:nvCxnSpPr>
            <p:spPr>
              <a:xfrm rot="5400000" flipH="1" flipV="1">
                <a:off x="3540939" y="4984514"/>
                <a:ext cx="933319" cy="835"/>
              </a:xfrm>
              <a:prstGeom prst="straightConnector1">
                <a:avLst/>
              </a:prstGeom>
              <a:ln w="19050" cap="flat" cmpd="sng">
                <a:solidFill>
                  <a:srgbClr val="000000"/>
                </a:solidFill>
                <a:prstDash val="solid"/>
                <a:headEnd type="none" w="med" len="med"/>
                <a:tailEnd type="triangle" w="med" len="med"/>
              </a:ln>
            </p:spPr>
          </p:cxnSp>
          <p:sp>
            <p:nvSpPr>
              <p:cNvPr id="23643" name="Text Box 30"/>
              <p:cNvSpPr txBox="1"/>
              <p:nvPr/>
            </p:nvSpPr>
            <p:spPr>
              <a:xfrm>
                <a:off x="1750118" y="5766425"/>
                <a:ext cx="376410" cy="276999"/>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Times New Roman" panose="02020603050405020304" pitchFamily="18" charset="0"/>
                    <a:ea typeface="微软雅黑" panose="020B0503020204020204" pitchFamily="34" charset="-122"/>
                  </a:rPr>
                  <a:t>是</a:t>
                </a:r>
                <a:endParaRPr lang="zh-CN" altLang="en-US" sz="1200" dirty="0">
                  <a:latin typeface="Times New Roman" panose="02020603050405020304" pitchFamily="18" charset="0"/>
                  <a:ea typeface="微软雅黑" panose="020B0503020204020204" pitchFamily="34" charset="-122"/>
                </a:endParaRPr>
              </a:p>
            </p:txBody>
          </p:sp>
          <p:sp>
            <p:nvSpPr>
              <p:cNvPr id="23644" name="Text Box 31"/>
              <p:cNvSpPr txBox="1"/>
              <p:nvPr/>
            </p:nvSpPr>
            <p:spPr>
              <a:xfrm>
                <a:off x="2616310" y="5298052"/>
                <a:ext cx="378078" cy="276999"/>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Times New Roman" panose="02020603050405020304" pitchFamily="18" charset="0"/>
                    <a:ea typeface="微软雅黑" panose="020B0503020204020204" pitchFamily="34" charset="-122"/>
                  </a:rPr>
                  <a:t>否</a:t>
                </a:r>
                <a:endParaRPr lang="zh-CN" altLang="en-US" sz="1200" dirty="0">
                  <a:latin typeface="Times New Roman" panose="02020603050405020304" pitchFamily="18" charset="0"/>
                  <a:ea typeface="微软雅黑" panose="020B0503020204020204" pitchFamily="34" charset="-122"/>
                </a:endParaRPr>
              </a:p>
            </p:txBody>
          </p:sp>
          <p:cxnSp>
            <p:nvCxnSpPr>
              <p:cNvPr id="23645" name="直接箭头连接符 23"/>
              <p:cNvCxnSpPr>
                <a:stCxn id="128" idx="1"/>
                <a:endCxn id="121" idx="3"/>
              </p:cNvCxnSpPr>
              <p:nvPr/>
            </p:nvCxnSpPr>
            <p:spPr>
              <a:xfrm rot="10800000">
                <a:off x="2559613" y="4366510"/>
                <a:ext cx="656404" cy="562"/>
              </a:xfrm>
              <a:prstGeom prst="straightConnector1">
                <a:avLst/>
              </a:prstGeom>
              <a:ln w="19050" cap="flat" cmpd="sng">
                <a:solidFill>
                  <a:srgbClr val="000000"/>
                </a:solidFill>
                <a:prstDash val="solid"/>
                <a:headEnd type="none" w="med" len="med"/>
                <a:tailEnd type="triangle" w="med" len="med"/>
              </a:ln>
            </p:spPr>
          </p:cxnSp>
          <p:sp>
            <p:nvSpPr>
              <p:cNvPr id="23646" name="矩形 136"/>
              <p:cNvSpPr/>
              <p:nvPr/>
            </p:nvSpPr>
            <p:spPr>
              <a:xfrm>
                <a:off x="3230081" y="3841126"/>
                <a:ext cx="1584000" cy="261610"/>
              </a:xfrm>
              <a:prstGeom prst="rect">
                <a:avLst/>
              </a:prstGeom>
              <a:noFill/>
              <a:ln w="12700" cap="flat" cmpd="sng">
                <a:solidFill>
                  <a:srgbClr val="0000FF"/>
                </a:solidFill>
                <a:prstDash val="sysDot"/>
                <a:round/>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100" b="1" dirty="0">
                    <a:latin typeface="微软雅黑" panose="020B0503020204020204" pitchFamily="34" charset="-122"/>
                    <a:ea typeface="微软雅黑" panose="020B0503020204020204" pitchFamily="34" charset="-122"/>
                  </a:rPr>
                  <a:t>多尺度网格模型</a:t>
                </a:r>
                <a:endParaRPr lang="zh-CN" altLang="en-US" sz="1100" b="1" dirty="0">
                  <a:latin typeface="Times New Roman" panose="02020603050405020304" pitchFamily="18" charset="0"/>
                  <a:ea typeface="宋体" panose="02010600030101010101" pitchFamily="2" charset="-122"/>
                </a:endParaRPr>
              </a:p>
            </p:txBody>
          </p:sp>
          <p:cxnSp>
            <p:nvCxnSpPr>
              <p:cNvPr id="23647" name="直接箭头连接符 23"/>
              <p:cNvCxnSpPr>
                <a:stCxn id="23646" idx="1"/>
              </p:cNvCxnSpPr>
              <p:nvPr/>
            </p:nvCxnSpPr>
            <p:spPr>
              <a:xfrm rot="10800000">
                <a:off x="1828803" y="3962401"/>
                <a:ext cx="1401279" cy="9531"/>
              </a:xfrm>
              <a:prstGeom prst="straightConnector1">
                <a:avLst/>
              </a:prstGeom>
              <a:ln w="38100" cap="flat" cmpd="sng">
                <a:solidFill>
                  <a:srgbClr val="FF0000"/>
                </a:solidFill>
                <a:prstDash val="sysDot"/>
                <a:headEnd type="none" w="med" len="med"/>
                <a:tailEnd type="triangle" w="med" len="med"/>
              </a:ln>
            </p:spPr>
          </p:cxnSp>
          <p:cxnSp>
            <p:nvCxnSpPr>
              <p:cNvPr id="23648" name="直接箭头连接符 23"/>
              <p:cNvCxnSpPr/>
              <p:nvPr/>
            </p:nvCxnSpPr>
            <p:spPr>
              <a:xfrm rot="5400000">
                <a:off x="2655571" y="4156711"/>
                <a:ext cx="365760" cy="7618"/>
              </a:xfrm>
              <a:prstGeom prst="straightConnector1">
                <a:avLst/>
              </a:prstGeom>
              <a:ln w="38100" cap="flat" cmpd="sng">
                <a:solidFill>
                  <a:srgbClr val="FF0000"/>
                </a:solidFill>
                <a:prstDash val="sysDot"/>
                <a:headEnd type="none" w="med" len="med"/>
                <a:tailEnd type="triangle" w="med" len="med"/>
              </a:ln>
            </p:spPr>
          </p:cxnSp>
          <p:sp>
            <p:nvSpPr>
              <p:cNvPr id="23649" name="矩形 177"/>
              <p:cNvSpPr/>
              <p:nvPr/>
            </p:nvSpPr>
            <p:spPr>
              <a:xfrm>
                <a:off x="836854" y="3429021"/>
                <a:ext cx="4176000" cy="2988000"/>
              </a:xfrm>
              <a:prstGeom prst="rect">
                <a:avLst/>
              </a:prstGeom>
              <a:noFill/>
              <a:ln w="12700" cap="flat" cmpd="sng">
                <a:solidFill>
                  <a:srgbClr val="404040"/>
                </a:solidFill>
                <a:prstDash val="sysDash"/>
                <a:round/>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000" b="1" dirty="0"/>
              </a:p>
            </p:txBody>
          </p:sp>
        </p:grpSp>
      </p:grpSp>
      <p:grpSp>
        <p:nvGrpSpPr>
          <p:cNvPr id="23557" name="组合 2"/>
          <p:cNvGrpSpPr/>
          <p:nvPr/>
        </p:nvGrpSpPr>
        <p:grpSpPr>
          <a:xfrm>
            <a:off x="6443663" y="3170238"/>
            <a:ext cx="5297487" cy="2616200"/>
            <a:chOff x="246" y="6272"/>
            <a:chExt cx="8284" cy="2583"/>
          </a:xfrm>
        </p:grpSpPr>
        <p:grpSp>
          <p:nvGrpSpPr>
            <p:cNvPr id="23562" name="组合 3"/>
            <p:cNvGrpSpPr/>
            <p:nvPr/>
          </p:nvGrpSpPr>
          <p:grpSpPr>
            <a:xfrm>
              <a:off x="6171" y="6272"/>
              <a:ext cx="2359" cy="2403"/>
              <a:chOff x="15994" y="6336"/>
              <a:chExt cx="2916" cy="3296"/>
            </a:xfrm>
          </p:grpSpPr>
          <p:grpSp>
            <p:nvGrpSpPr>
              <p:cNvPr id="23602" name="Group 252"/>
              <p:cNvGrpSpPr/>
              <p:nvPr/>
            </p:nvGrpSpPr>
            <p:grpSpPr>
              <a:xfrm>
                <a:off x="16399" y="6502"/>
                <a:ext cx="2511" cy="2743"/>
                <a:chOff x="1219237" y="4204172"/>
                <a:chExt cx="1927359" cy="2068163"/>
              </a:xfrm>
            </p:grpSpPr>
            <p:pic>
              <p:nvPicPr>
                <p:cNvPr id="23606" name="Picture 11"/>
                <p:cNvPicPr>
                  <a:picLocks noChangeAspect="1"/>
                </p:cNvPicPr>
                <p:nvPr/>
              </p:nvPicPr>
              <p:blipFill>
                <a:blip r:embed="rId1"/>
                <a:srcRect r="5540"/>
                <a:stretch>
                  <a:fillRect/>
                </a:stretch>
              </p:blipFill>
              <p:spPr>
                <a:xfrm>
                  <a:off x="1225013" y="4204172"/>
                  <a:ext cx="1920240" cy="2068157"/>
                </a:xfrm>
                <a:prstGeom prst="rect">
                  <a:avLst/>
                </a:prstGeom>
                <a:noFill/>
                <a:ln w="9525">
                  <a:noFill/>
                </a:ln>
              </p:spPr>
            </p:pic>
            <p:cxnSp>
              <p:nvCxnSpPr>
                <p:cNvPr id="48" name="Straight Connector 14"/>
                <p:cNvCxnSpPr/>
                <p:nvPr/>
              </p:nvCxnSpPr>
              <p:spPr>
                <a:xfrm flipV="1">
                  <a:off x="1219902"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15"/>
                <p:cNvCxnSpPr/>
                <p:nvPr/>
              </p:nvCxnSpPr>
              <p:spPr>
                <a:xfrm flipV="1">
                  <a:off x="3141885"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0" name="Straight Connector 16"/>
                <p:cNvCxnSpPr/>
                <p:nvPr/>
              </p:nvCxnSpPr>
              <p:spPr>
                <a:xfrm flipV="1">
                  <a:off x="1457795"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1" name="Straight Connector 17"/>
                <p:cNvCxnSpPr/>
                <p:nvPr/>
              </p:nvCxnSpPr>
              <p:spPr>
                <a:xfrm flipV="1">
                  <a:off x="1698043"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18"/>
                <p:cNvCxnSpPr/>
                <p:nvPr/>
              </p:nvCxnSpPr>
              <p:spPr>
                <a:xfrm flipV="1">
                  <a:off x="1940646"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Straight Connector 19"/>
                <p:cNvCxnSpPr/>
                <p:nvPr/>
              </p:nvCxnSpPr>
              <p:spPr>
                <a:xfrm flipV="1">
                  <a:off x="2180893"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4" name="Straight Connector 22"/>
                <p:cNvCxnSpPr/>
                <p:nvPr/>
              </p:nvCxnSpPr>
              <p:spPr>
                <a:xfrm flipV="1">
                  <a:off x="2421141"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3"/>
                <p:cNvCxnSpPr/>
                <p:nvPr/>
              </p:nvCxnSpPr>
              <p:spPr>
                <a:xfrm flipV="1">
                  <a:off x="2659035"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24"/>
                <p:cNvCxnSpPr/>
                <p:nvPr/>
              </p:nvCxnSpPr>
              <p:spPr>
                <a:xfrm flipV="1">
                  <a:off x="2901637" y="4203822"/>
                  <a:ext cx="0" cy="206828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7" name="Straight Connector 25"/>
                <p:cNvCxnSpPr/>
                <p:nvPr/>
              </p:nvCxnSpPr>
              <p:spPr>
                <a:xfrm flipH="1">
                  <a:off x="1219902" y="4213547"/>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8" name="Straight Connector 26"/>
                <p:cNvCxnSpPr/>
                <p:nvPr/>
              </p:nvCxnSpPr>
              <p:spPr>
                <a:xfrm flipH="1">
                  <a:off x="1224612" y="4670645"/>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9" name="Straight Connector 27"/>
                <p:cNvCxnSpPr/>
                <p:nvPr/>
              </p:nvCxnSpPr>
              <p:spPr>
                <a:xfrm flipH="1">
                  <a:off x="1219902" y="4899194"/>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0" name="Straight Connector 28"/>
                <p:cNvCxnSpPr/>
                <p:nvPr/>
              </p:nvCxnSpPr>
              <p:spPr>
                <a:xfrm flipH="1">
                  <a:off x="1219902" y="5127742"/>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1" name="Straight Connector 29"/>
                <p:cNvCxnSpPr/>
                <p:nvPr/>
              </p:nvCxnSpPr>
              <p:spPr>
                <a:xfrm flipH="1">
                  <a:off x="1219902" y="5813389"/>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2" name="Straight Connector 30"/>
                <p:cNvCxnSpPr/>
                <p:nvPr/>
              </p:nvCxnSpPr>
              <p:spPr>
                <a:xfrm flipH="1">
                  <a:off x="1219902" y="5357912"/>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3" name="Straight Connector 247"/>
                <p:cNvCxnSpPr/>
                <p:nvPr/>
              </p:nvCxnSpPr>
              <p:spPr>
                <a:xfrm flipH="1">
                  <a:off x="1219902" y="5584839"/>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4" name="Straight Connector 248"/>
                <p:cNvCxnSpPr/>
                <p:nvPr/>
              </p:nvCxnSpPr>
              <p:spPr>
                <a:xfrm flipH="1">
                  <a:off x="1219902" y="4442096"/>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5" name="Straight Connector 249"/>
                <p:cNvCxnSpPr/>
                <p:nvPr/>
              </p:nvCxnSpPr>
              <p:spPr>
                <a:xfrm flipH="1">
                  <a:off x="1219902" y="6043558"/>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6" name="Straight Connector 250"/>
                <p:cNvCxnSpPr/>
                <p:nvPr/>
              </p:nvCxnSpPr>
              <p:spPr>
                <a:xfrm flipH="1">
                  <a:off x="1219902" y="6272106"/>
                  <a:ext cx="19219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23603" name="文本框 58"/>
              <p:cNvSpPr txBox="1"/>
              <p:nvPr/>
            </p:nvSpPr>
            <p:spPr>
              <a:xfrm>
                <a:off x="16374" y="9300"/>
                <a:ext cx="2529" cy="33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小</a:t>
                </a: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0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3604" name="TextBox 256"/>
              <p:cNvSpPr txBox="1"/>
              <p:nvPr/>
            </p:nvSpPr>
            <p:spPr>
              <a:xfrm rot="5400000">
                <a:off x="15534" y="6796"/>
                <a:ext cx="1394" cy="47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000" dirty="0">
                    <a:latin typeface="Arial" panose="020B0604020202020204" pitchFamily="34" charset="0"/>
                    <a:ea typeface="宋体" panose="02010600030101010101" pitchFamily="2" charset="-122"/>
                  </a:rPr>
                  <a:t>深度</a:t>
                </a:r>
                <a:endParaRPr lang="en-US" altLang="zh-CN" sz="1000" dirty="0">
                  <a:latin typeface="Arial" panose="020B0604020202020204" pitchFamily="34" charset="0"/>
                  <a:ea typeface="等线" panose="02010600030101010101" pitchFamily="2" charset="-122"/>
                </a:endParaRPr>
              </a:p>
            </p:txBody>
          </p:sp>
          <p:cxnSp>
            <p:nvCxnSpPr>
              <p:cNvPr id="46" name="Straight Arrow Connector 257"/>
              <p:cNvCxnSpPr/>
              <p:nvPr/>
            </p:nvCxnSpPr>
            <p:spPr>
              <a:xfrm>
                <a:off x="16345" y="7400"/>
                <a:ext cx="0" cy="1292"/>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23563" name="组合 4"/>
            <p:cNvGrpSpPr/>
            <p:nvPr/>
          </p:nvGrpSpPr>
          <p:grpSpPr>
            <a:xfrm>
              <a:off x="246" y="6396"/>
              <a:ext cx="2391" cy="2459"/>
              <a:chOff x="9785" y="6333"/>
              <a:chExt cx="2954" cy="3375"/>
            </a:xfrm>
          </p:grpSpPr>
          <p:sp>
            <p:nvSpPr>
              <p:cNvPr id="23586" name="TextBox 256"/>
              <p:cNvSpPr txBox="1"/>
              <p:nvPr/>
            </p:nvSpPr>
            <p:spPr>
              <a:xfrm rot="5400000">
                <a:off x="9284" y="6834"/>
                <a:ext cx="1476" cy="47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000" dirty="0">
                    <a:latin typeface="Arial" panose="020B0604020202020204" pitchFamily="34" charset="0"/>
                    <a:ea typeface="宋体" panose="02010600030101010101" pitchFamily="2" charset="-122"/>
                  </a:rPr>
                  <a:t>深度</a:t>
                </a:r>
                <a:endParaRPr lang="en-US" altLang="zh-CN" sz="1000" dirty="0">
                  <a:latin typeface="Arial" panose="020B0604020202020204" pitchFamily="34" charset="0"/>
                  <a:ea typeface="等线" panose="02010600030101010101" pitchFamily="2" charset="-122"/>
                </a:endParaRPr>
              </a:p>
            </p:txBody>
          </p:sp>
          <p:cxnSp>
            <p:nvCxnSpPr>
              <p:cNvPr id="28" name="Straight Arrow Connector 257"/>
              <p:cNvCxnSpPr/>
              <p:nvPr/>
            </p:nvCxnSpPr>
            <p:spPr>
              <a:xfrm>
                <a:off x="10178" y="7269"/>
                <a:ext cx="0" cy="1293"/>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3588" name="Group 252"/>
              <p:cNvGrpSpPr/>
              <p:nvPr/>
            </p:nvGrpSpPr>
            <p:grpSpPr>
              <a:xfrm>
                <a:off x="10228" y="6348"/>
                <a:ext cx="2511" cy="2743"/>
                <a:chOff x="1219237" y="4204172"/>
                <a:chExt cx="1927359" cy="2068163"/>
              </a:xfrm>
            </p:grpSpPr>
            <p:pic>
              <p:nvPicPr>
                <p:cNvPr id="23590" name="Picture 11"/>
                <p:cNvPicPr>
                  <a:picLocks noChangeAspect="1"/>
                </p:cNvPicPr>
                <p:nvPr/>
              </p:nvPicPr>
              <p:blipFill>
                <a:blip r:embed="rId1"/>
                <a:srcRect r="5540"/>
                <a:stretch>
                  <a:fillRect/>
                </a:stretch>
              </p:blipFill>
              <p:spPr>
                <a:xfrm>
                  <a:off x="1225013" y="4204172"/>
                  <a:ext cx="1920240" cy="2068157"/>
                </a:xfrm>
                <a:prstGeom prst="rect">
                  <a:avLst/>
                </a:prstGeom>
                <a:noFill/>
                <a:ln w="9525">
                  <a:noFill/>
                </a:ln>
              </p:spPr>
            </p:pic>
            <p:cxnSp>
              <p:nvCxnSpPr>
                <p:cNvPr id="32" name="Straight Connector 14"/>
                <p:cNvCxnSpPr/>
                <p:nvPr/>
              </p:nvCxnSpPr>
              <p:spPr>
                <a:xfrm flipV="1">
                  <a:off x="1218200" y="4204031"/>
                  <a:ext cx="0" cy="20680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3" name="Straight Connector 15"/>
                <p:cNvCxnSpPr/>
                <p:nvPr/>
              </p:nvCxnSpPr>
              <p:spPr>
                <a:xfrm flipV="1">
                  <a:off x="3141524" y="4204031"/>
                  <a:ext cx="0" cy="20680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4" name="Straight Connector 17"/>
                <p:cNvCxnSpPr/>
                <p:nvPr/>
              </p:nvCxnSpPr>
              <p:spPr>
                <a:xfrm flipV="1">
                  <a:off x="1698443" y="4204031"/>
                  <a:ext cx="0" cy="20680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5" name="Straight Connector 19"/>
                <p:cNvCxnSpPr/>
                <p:nvPr/>
              </p:nvCxnSpPr>
              <p:spPr>
                <a:xfrm flipV="1">
                  <a:off x="2178686" y="4204031"/>
                  <a:ext cx="0" cy="20680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23"/>
                <p:cNvCxnSpPr/>
                <p:nvPr/>
              </p:nvCxnSpPr>
              <p:spPr>
                <a:xfrm flipV="1">
                  <a:off x="2661282" y="4204031"/>
                  <a:ext cx="0" cy="2068005"/>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7" name="Straight Connector 25"/>
                <p:cNvCxnSpPr/>
                <p:nvPr/>
              </p:nvCxnSpPr>
              <p:spPr>
                <a:xfrm flipH="1">
                  <a:off x="1218200" y="4213763"/>
                  <a:ext cx="192332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8" name="Straight Connector 26"/>
                <p:cNvCxnSpPr/>
                <p:nvPr/>
              </p:nvCxnSpPr>
              <p:spPr>
                <a:xfrm flipH="1">
                  <a:off x="1225262" y="4671157"/>
                  <a:ext cx="1920971"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9" name="Straight Connector 28"/>
                <p:cNvCxnSpPr/>
                <p:nvPr/>
              </p:nvCxnSpPr>
              <p:spPr>
                <a:xfrm flipH="1">
                  <a:off x="1218200" y="5126928"/>
                  <a:ext cx="192332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0" name="Straight Connector 247"/>
                <p:cNvCxnSpPr/>
                <p:nvPr/>
              </p:nvCxnSpPr>
              <p:spPr>
                <a:xfrm flipH="1">
                  <a:off x="1218200" y="5585945"/>
                  <a:ext cx="192332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1" name="Straight Connector 249"/>
                <p:cNvCxnSpPr/>
                <p:nvPr/>
              </p:nvCxnSpPr>
              <p:spPr>
                <a:xfrm flipH="1">
                  <a:off x="1218200" y="6043339"/>
                  <a:ext cx="192332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2" name="Straight Connector 250"/>
                <p:cNvCxnSpPr/>
                <p:nvPr/>
              </p:nvCxnSpPr>
              <p:spPr>
                <a:xfrm flipH="1">
                  <a:off x="1218200" y="6272036"/>
                  <a:ext cx="192332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23589" name="文本框 59"/>
              <p:cNvSpPr txBox="1"/>
              <p:nvPr/>
            </p:nvSpPr>
            <p:spPr>
              <a:xfrm>
                <a:off x="10269" y="9105"/>
                <a:ext cx="2462" cy="603"/>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大</a:t>
                </a: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000" dirty="0">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3564" name="组合 8"/>
            <p:cNvGrpSpPr/>
            <p:nvPr/>
          </p:nvGrpSpPr>
          <p:grpSpPr>
            <a:xfrm>
              <a:off x="3129" y="6357"/>
              <a:ext cx="2389" cy="2301"/>
              <a:chOff x="12475" y="3244"/>
              <a:chExt cx="2954" cy="3159"/>
            </a:xfrm>
          </p:grpSpPr>
          <p:sp>
            <p:nvSpPr>
              <p:cNvPr id="23567" name="TextBox 256"/>
              <p:cNvSpPr txBox="1"/>
              <p:nvPr/>
            </p:nvSpPr>
            <p:spPr>
              <a:xfrm rot="5400000">
                <a:off x="11974" y="3745"/>
                <a:ext cx="1476" cy="47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000" dirty="0">
                    <a:latin typeface="Arial" panose="020B0604020202020204" pitchFamily="34" charset="0"/>
                    <a:ea typeface="宋体" panose="02010600030101010101" pitchFamily="2" charset="-122"/>
                  </a:rPr>
                  <a:t>深度</a:t>
                </a:r>
                <a:endParaRPr lang="en-US" altLang="zh-CN" sz="1000" dirty="0">
                  <a:latin typeface="Arial" panose="020B0604020202020204" pitchFamily="34" charset="0"/>
                  <a:ea typeface="等线" panose="02010600030101010101" pitchFamily="2" charset="-122"/>
                </a:endParaRPr>
              </a:p>
            </p:txBody>
          </p:sp>
          <p:cxnSp>
            <p:nvCxnSpPr>
              <p:cNvPr id="11" name="Straight Arrow Connector 257"/>
              <p:cNvCxnSpPr/>
              <p:nvPr/>
            </p:nvCxnSpPr>
            <p:spPr>
              <a:xfrm>
                <a:off x="12867" y="4233"/>
                <a:ext cx="0" cy="1291"/>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23569" name="Picture 11"/>
              <p:cNvPicPr>
                <a:picLocks noChangeAspect="1"/>
              </p:cNvPicPr>
              <p:nvPr/>
            </p:nvPicPr>
            <p:blipFill>
              <a:blip r:embed="rId1"/>
              <a:srcRect r="5540"/>
              <a:stretch>
                <a:fillRect/>
              </a:stretch>
            </p:blipFill>
            <p:spPr>
              <a:xfrm>
                <a:off x="12926" y="3313"/>
                <a:ext cx="2502" cy="2743"/>
              </a:xfrm>
              <a:prstGeom prst="rect">
                <a:avLst/>
              </a:prstGeom>
              <a:noFill/>
              <a:ln w="9525">
                <a:noFill/>
              </a:ln>
            </p:spPr>
          </p:pic>
          <p:cxnSp>
            <p:nvCxnSpPr>
              <p:cNvPr id="13" name="Straight Connector 14"/>
              <p:cNvCxnSpPr/>
              <p:nvPr/>
            </p:nvCxnSpPr>
            <p:spPr>
              <a:xfrm flipV="1">
                <a:off x="12919"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 name="Straight Connector 15"/>
              <p:cNvCxnSpPr/>
              <p:nvPr/>
            </p:nvCxnSpPr>
            <p:spPr>
              <a:xfrm flipV="1">
                <a:off x="15421"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5" name="Straight Connector 17"/>
              <p:cNvCxnSpPr/>
              <p:nvPr/>
            </p:nvCxnSpPr>
            <p:spPr>
              <a:xfrm flipV="1">
                <a:off x="13294"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19"/>
              <p:cNvCxnSpPr/>
              <p:nvPr/>
            </p:nvCxnSpPr>
            <p:spPr>
              <a:xfrm flipV="1">
                <a:off x="13659"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7" name="Straight Connector 23"/>
              <p:cNvCxnSpPr/>
              <p:nvPr/>
            </p:nvCxnSpPr>
            <p:spPr>
              <a:xfrm flipV="1">
                <a:off x="14015"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 name="Straight Connector 25"/>
              <p:cNvCxnSpPr/>
              <p:nvPr/>
            </p:nvCxnSpPr>
            <p:spPr>
              <a:xfrm flipH="1">
                <a:off x="12919" y="3325"/>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 name="Straight Connector 26"/>
              <p:cNvCxnSpPr/>
              <p:nvPr/>
            </p:nvCxnSpPr>
            <p:spPr>
              <a:xfrm flipH="1">
                <a:off x="12925" y="4182"/>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28"/>
              <p:cNvCxnSpPr/>
              <p:nvPr/>
            </p:nvCxnSpPr>
            <p:spPr>
              <a:xfrm flipH="1">
                <a:off x="12919" y="4646"/>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 name="Straight Connector 247"/>
              <p:cNvCxnSpPr/>
              <p:nvPr/>
            </p:nvCxnSpPr>
            <p:spPr>
              <a:xfrm flipH="1">
                <a:off x="12919" y="5165"/>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2" name="Straight Connector 249"/>
              <p:cNvCxnSpPr/>
              <p:nvPr/>
            </p:nvCxnSpPr>
            <p:spPr>
              <a:xfrm flipH="1">
                <a:off x="12919" y="5643"/>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250"/>
              <p:cNvCxnSpPr/>
              <p:nvPr/>
            </p:nvCxnSpPr>
            <p:spPr>
              <a:xfrm flipH="1">
                <a:off x="12919" y="6054"/>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23581" name="文本框 59"/>
              <p:cNvSpPr txBox="1"/>
              <p:nvPr/>
            </p:nvSpPr>
            <p:spPr>
              <a:xfrm>
                <a:off x="12920" y="6070"/>
                <a:ext cx="2499" cy="33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中</a:t>
                </a: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000" dirty="0">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25" name="Straight Connector 14"/>
              <p:cNvCxnSpPr/>
              <p:nvPr/>
            </p:nvCxnSpPr>
            <p:spPr>
              <a:xfrm flipV="1">
                <a:off x="14356"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17"/>
              <p:cNvCxnSpPr/>
              <p:nvPr/>
            </p:nvCxnSpPr>
            <p:spPr>
              <a:xfrm flipV="1">
                <a:off x="14730"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7" name="Straight Connector 19"/>
              <p:cNvCxnSpPr/>
              <p:nvPr/>
            </p:nvCxnSpPr>
            <p:spPr>
              <a:xfrm flipV="1">
                <a:off x="15095" y="3312"/>
                <a:ext cx="0" cy="2737"/>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6"/>
              <p:cNvCxnSpPr/>
              <p:nvPr/>
            </p:nvCxnSpPr>
            <p:spPr>
              <a:xfrm flipH="1">
                <a:off x="12916" y="3781"/>
                <a:ext cx="2505"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cxnSp>
          <p:nvCxnSpPr>
            <p:cNvPr id="69" name="直接箭头连接符 68"/>
            <p:cNvCxnSpPr/>
            <p:nvPr/>
          </p:nvCxnSpPr>
          <p:spPr>
            <a:xfrm>
              <a:off x="2791" y="7499"/>
              <a:ext cx="449"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0" name="直接箭头连接符 69"/>
            <p:cNvCxnSpPr/>
            <p:nvPr/>
          </p:nvCxnSpPr>
          <p:spPr>
            <a:xfrm>
              <a:off x="5844" y="7499"/>
              <a:ext cx="447"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3558" name="文本框 71"/>
          <p:cNvSpPr txBox="1"/>
          <p:nvPr/>
        </p:nvSpPr>
        <p:spPr>
          <a:xfrm>
            <a:off x="555625" y="1404938"/>
            <a:ext cx="7023100" cy="506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just" eaLnBrk="1" hangingPunct="1">
              <a:lnSpc>
                <a:spcPct val="150000"/>
              </a:lnSpc>
              <a:spcBef>
                <a:spcPts val="600"/>
              </a:spcBef>
              <a:buNone/>
            </a:pPr>
            <a:r>
              <a:rPr lang="zh-CN" altLang="en-US" sz="1800" b="1" dirty="0">
                <a:sym typeface="Wingdings" panose="05000000000000000000" pitchFamily="2" charset="2"/>
              </a:rPr>
              <a:t>速度模型可随迭代次数设置不同网格大小</a:t>
            </a:r>
            <a:endParaRPr lang="zh-CN" altLang="en-US" sz="1800" dirty="0">
              <a:latin typeface="微软雅黑" panose="020B0503020204020204" pitchFamily="34" charset="-122"/>
              <a:ea typeface="微软雅黑" panose="020B0503020204020204" pitchFamily="34" charset="-122"/>
              <a:sym typeface="Wingdings" panose="05000000000000000000" pitchFamily="2" charset="2"/>
            </a:endParaRPr>
          </a:p>
        </p:txBody>
      </p:sp>
      <p:sp>
        <p:nvSpPr>
          <p:cNvPr id="23559" name="矩形 72"/>
          <p:cNvSpPr/>
          <p:nvPr/>
        </p:nvSpPr>
        <p:spPr>
          <a:xfrm>
            <a:off x="709613" y="1906588"/>
            <a:ext cx="6096000" cy="9858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622300" lvl="1" indent="-165100" algn="just" eaLnBrk="1" hangingPunct="1">
              <a:spcBef>
                <a:spcPts val="600"/>
              </a:spcBef>
              <a:buClrTx/>
            </a:pPr>
            <a:r>
              <a:rPr lang="zh-CN" altLang="en-US" sz="1600" b="0" dirty="0">
                <a:latin typeface="微软雅黑" panose="020B0503020204020204" pitchFamily="34" charset="-122"/>
                <a:ea typeface="微软雅黑" panose="020B0503020204020204" pitchFamily="34" charset="-122"/>
                <a:sym typeface="Wingdings" panose="05000000000000000000" pitchFamily="2" charset="2"/>
              </a:rPr>
              <a:t>保证浅层精度</a:t>
            </a:r>
            <a:endParaRPr lang="en-US" altLang="zh-CN" sz="1600" b="0" dirty="0">
              <a:latin typeface="微软雅黑" panose="020B0503020204020204" pitchFamily="34" charset="-122"/>
              <a:ea typeface="微软雅黑" panose="020B0503020204020204" pitchFamily="34" charset="-122"/>
              <a:sym typeface="Wingdings" panose="05000000000000000000" pitchFamily="2" charset="2"/>
            </a:endParaRPr>
          </a:p>
          <a:p>
            <a:pPr marL="622300" lvl="1" indent="-165100" algn="just" eaLnBrk="1" hangingPunct="1">
              <a:spcBef>
                <a:spcPts val="600"/>
              </a:spcBef>
              <a:buClrTx/>
            </a:pPr>
            <a:r>
              <a:rPr lang="zh-CN" altLang="en-US" sz="1600" b="0" dirty="0">
                <a:latin typeface="微软雅黑" panose="020B0503020204020204" pitchFamily="34" charset="-122"/>
                <a:ea typeface="微软雅黑" panose="020B0503020204020204" pitchFamily="34" charset="-122"/>
                <a:sym typeface="Wingdings" panose="05000000000000000000" pitchFamily="2" charset="2"/>
              </a:rPr>
              <a:t>提升计算效率</a:t>
            </a:r>
            <a:endParaRPr lang="en-US" altLang="zh-CN" sz="1600" b="0" dirty="0">
              <a:latin typeface="微软雅黑" panose="020B0503020204020204" pitchFamily="34" charset="-122"/>
              <a:ea typeface="微软雅黑" panose="020B0503020204020204" pitchFamily="34" charset="-122"/>
              <a:sym typeface="Wingdings" panose="05000000000000000000" pitchFamily="2" charset="2"/>
            </a:endParaRPr>
          </a:p>
          <a:p>
            <a:pPr marL="622300" lvl="1" indent="-165100" algn="just" eaLnBrk="1" hangingPunct="1">
              <a:spcBef>
                <a:spcPts val="600"/>
              </a:spcBef>
              <a:buClrTx/>
            </a:pPr>
            <a:r>
              <a:rPr lang="zh-CN" altLang="en-US" sz="1600" b="0" dirty="0">
                <a:latin typeface="微软雅黑" panose="020B0503020204020204" pitchFamily="34" charset="-122"/>
                <a:ea typeface="微软雅黑" panose="020B0503020204020204" pitchFamily="34" charset="-122"/>
                <a:sym typeface="Wingdings" panose="05000000000000000000" pitchFamily="2" charset="2"/>
              </a:rPr>
              <a:t>稳定深层效果</a:t>
            </a:r>
            <a:endParaRPr lang="zh-CN" altLang="en-US" sz="1600" b="0" dirty="0">
              <a:latin typeface="微软雅黑" panose="020B0503020204020204" pitchFamily="34" charset="-122"/>
              <a:ea typeface="微软雅黑" panose="020B0503020204020204" pitchFamily="34" charset="-122"/>
              <a:sym typeface="Wingdings" panose="05000000000000000000" pitchFamily="2" charset="2"/>
            </a:endParaRPr>
          </a:p>
        </p:txBody>
      </p:sp>
      <p:sp>
        <p:nvSpPr>
          <p:cNvPr id="23560"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
        <p:nvSpPr>
          <p:cNvPr id="23561" name="文本框 73"/>
          <p:cNvSpPr txBox="1"/>
          <p:nvPr/>
        </p:nvSpPr>
        <p:spPr>
          <a:xfrm>
            <a:off x="528638" y="1014413"/>
            <a:ext cx="60960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400" b="1" dirty="0">
                <a:solidFill>
                  <a:srgbClr val="0000CC"/>
                </a:solidFill>
                <a:sym typeface="宋体" panose="02010600030101010101" pitchFamily="2" charset="-122"/>
              </a:rPr>
              <a:t>多尺度网格反演</a:t>
            </a:r>
            <a:endParaRPr lang="zh-CN" altLang="zh-CN" sz="2400" b="1" dirty="0">
              <a:solidFill>
                <a:srgbClr val="0000CC"/>
              </a:solidFill>
              <a:sym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nvSpPr>
        <p:spPr>
          <a:xfrm>
            <a:off x="1212850" y="142875"/>
            <a:ext cx="9113838" cy="70643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zh-CN" sz="3600" dirty="0">
                <a:solidFill>
                  <a:srgbClr val="0000FF"/>
                </a:solidFill>
                <a:sym typeface="宋体" panose="02010600030101010101" pitchFamily="2" charset="-122"/>
              </a:rPr>
              <a:t>一、初至射线层析方法原理</a:t>
            </a:r>
            <a:endParaRPr lang="en-US" altLang="zh-CN" sz="3600" dirty="0">
              <a:solidFill>
                <a:srgbClr val="0000FF"/>
              </a:solidFill>
            </a:endParaRPr>
          </a:p>
        </p:txBody>
      </p:sp>
      <p:sp>
        <p:nvSpPr>
          <p:cNvPr id="24579" name="Text Box 20"/>
          <p:cNvSpPr txBox="1"/>
          <p:nvPr/>
        </p:nvSpPr>
        <p:spPr>
          <a:xfrm>
            <a:off x="566738" y="1027113"/>
            <a:ext cx="1258887" cy="46037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2400" b="1" dirty="0">
                <a:solidFill>
                  <a:srgbClr val="0000CC"/>
                </a:solidFill>
              </a:rPr>
              <a:t>FASTomo</a:t>
            </a:r>
            <a:endParaRPr lang="en-US" altLang="zh-CN" sz="2400" b="1" dirty="0">
              <a:solidFill>
                <a:srgbClr val="0000CC"/>
              </a:solidFill>
            </a:endParaRPr>
          </a:p>
        </p:txBody>
      </p:sp>
      <p:grpSp>
        <p:nvGrpSpPr>
          <p:cNvPr id="24580" name="组合 132"/>
          <p:cNvGrpSpPr/>
          <p:nvPr/>
        </p:nvGrpSpPr>
        <p:grpSpPr>
          <a:xfrm>
            <a:off x="9525" y="2981325"/>
            <a:ext cx="4443413" cy="3336925"/>
            <a:chOff x="123027" y="2816811"/>
            <a:chExt cx="4641291" cy="3093080"/>
          </a:xfrm>
        </p:grpSpPr>
        <p:sp>
          <p:nvSpPr>
            <p:cNvPr id="134" name="矩形 3"/>
            <p:cNvSpPr>
              <a:spLocks noChangeArrowheads="1"/>
            </p:cNvSpPr>
            <p:nvPr/>
          </p:nvSpPr>
          <p:spPr bwMode="auto">
            <a:xfrm>
              <a:off x="3142602" y="3403937"/>
              <a:ext cx="1487401" cy="336972"/>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射线追踪</a:t>
              </a:r>
              <a:r>
                <a:rPr kumimoji="0" lang="en-US" altLang="zh-CN"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a:t>
              </a:r>
              <a:r>
                <a:rPr kumimoji="0" lang="zh-CN" altLang="en-US"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程函</a:t>
              </a: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方程</a:t>
              </a:r>
              <a:r>
                <a:rPr kumimoji="0" lang="en-US" altLang="zh-CN"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35" name="矩形 4"/>
            <p:cNvSpPr>
              <a:spLocks noChangeArrowheads="1"/>
            </p:cNvSpPr>
            <p:nvPr/>
          </p:nvSpPr>
          <p:spPr bwMode="auto">
            <a:xfrm>
              <a:off x="3119388" y="3935146"/>
              <a:ext cx="1515591" cy="506194"/>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Times New Roman" panose="02020603050405020304" pitchFamily="18" charset="0"/>
                  <a:ea typeface="微软雅黑" panose="020B0503020204020204" pitchFamily="34" charset="-122"/>
                  <a:cs typeface="+mn-cs"/>
                </a:rPr>
                <a:t>计算理论旅行时和实际旅行时差值</a:t>
              </a:r>
              <a:endParaRPr kumimoji="0" lang="zh-CN" altLang="en-US" sz="1100" b="0" i="0" u="none" strike="noStrike" kern="0" cap="none" spc="0" normalizeH="0" baseline="0" noProof="0" dirty="0">
                <a:ln>
                  <a:noFill/>
                </a:ln>
                <a:solidFill>
                  <a:schemeClr val="tx1"/>
                </a:solidFill>
                <a:effectLst/>
                <a:uLnTx/>
                <a:uFillTx/>
                <a:latin typeface="Times New Roman" panose="02020603050405020304" pitchFamily="18" charset="0"/>
                <a:ea typeface="微软雅黑" panose="020B0503020204020204" pitchFamily="34" charset="-122"/>
                <a:cs typeface="+mn-cs"/>
              </a:endParaRPr>
            </a:p>
          </p:txBody>
        </p:sp>
        <p:sp>
          <p:nvSpPr>
            <p:cNvPr id="136" name="矩形 7"/>
            <p:cNvSpPr>
              <a:spLocks noChangeArrowheads="1"/>
            </p:cNvSpPr>
            <p:nvPr/>
          </p:nvSpPr>
          <p:spPr bwMode="auto">
            <a:xfrm>
              <a:off x="1353408" y="4716510"/>
              <a:ext cx="1464188" cy="437033"/>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ts val="1600"/>
                </a:lnSpc>
                <a:spcBef>
                  <a:spcPct val="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反演计算</a:t>
              </a:r>
              <a:r>
                <a:rPr kumimoji="0" lang="en-US" altLang="zh-CN"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(LSQR)</a:t>
              </a:r>
              <a:endPar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4678" name="直接箭头连接符 23"/>
            <p:cNvCxnSpPr>
              <a:stCxn id="140" idx="2"/>
              <a:endCxn id="134" idx="0"/>
            </p:cNvCxnSpPr>
            <p:nvPr/>
          </p:nvCxnSpPr>
          <p:spPr>
            <a:xfrm>
              <a:off x="3885637" y="3210555"/>
              <a:ext cx="720" cy="193218"/>
            </a:xfrm>
            <a:prstGeom prst="straightConnector1">
              <a:avLst/>
            </a:prstGeom>
            <a:ln w="19050" cap="flat" cmpd="sng">
              <a:solidFill>
                <a:srgbClr val="000000"/>
              </a:solidFill>
              <a:prstDash val="solid"/>
              <a:headEnd type="none" w="med" len="med"/>
              <a:tailEnd type="triangle" w="med" len="med"/>
            </a:ln>
          </p:spPr>
        </p:cxnSp>
        <p:sp>
          <p:nvSpPr>
            <p:cNvPr id="138" name="矩形 8"/>
            <p:cNvSpPr>
              <a:spLocks noChangeArrowheads="1"/>
            </p:cNvSpPr>
            <p:nvPr/>
          </p:nvSpPr>
          <p:spPr bwMode="auto">
            <a:xfrm>
              <a:off x="3446052" y="5403697"/>
              <a:ext cx="878844" cy="506194"/>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输出最终速度模型</a:t>
              </a:r>
              <a:endPar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39" name="流程图: 决策 10"/>
            <p:cNvSpPr>
              <a:spLocks noChangeArrowheads="1"/>
            </p:cNvSpPr>
            <p:nvPr/>
          </p:nvSpPr>
          <p:spPr bwMode="auto">
            <a:xfrm>
              <a:off x="3215563" y="4666479"/>
              <a:ext cx="1290076" cy="532681"/>
            </a:xfrm>
            <a:prstGeom prst="flowChartDecision">
              <a:avLst/>
            </a:prstGeom>
            <a:solidFill>
              <a:srgbClr val="FFFFFF"/>
            </a:solidFill>
            <a:ln w="19050">
              <a:solidFill>
                <a:srgbClr val="000000"/>
              </a:solidFill>
              <a:miter lim="800000"/>
            </a:ln>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Wingdings" panose="05000000000000000000" pitchFamily="2" charset="2"/>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误差达到最小</a:t>
              </a:r>
              <a:endPar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40" name="矩形 3"/>
            <p:cNvSpPr>
              <a:spLocks noChangeArrowheads="1"/>
            </p:cNvSpPr>
            <p:nvPr/>
          </p:nvSpPr>
          <p:spPr bwMode="auto">
            <a:xfrm>
              <a:off x="3006630" y="2880086"/>
              <a:ext cx="1757688" cy="331086"/>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  建立初始模型</a:t>
              </a:r>
              <a:r>
                <a:rPr kumimoji="0" lang="en-US" altLang="zh-CN"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a:t>
              </a:r>
              <a:r>
                <a:rPr kumimoji="0" lang="zh-CN" altLang="en-US"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多尺度</a:t>
              </a:r>
              <a:r>
                <a:rPr kumimoji="0" lang="en-US" altLang="zh-CN"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141" name="矩形 8"/>
            <p:cNvSpPr>
              <a:spLocks noChangeArrowheads="1"/>
            </p:cNvSpPr>
            <p:nvPr/>
          </p:nvSpPr>
          <p:spPr bwMode="auto">
            <a:xfrm>
              <a:off x="1272157" y="3403937"/>
              <a:ext cx="1613424" cy="336972"/>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更新速度模型</a:t>
              </a:r>
              <a:r>
                <a:rPr kumimoji="0" lang="en-US" altLang="zh-CN"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a:t>
              </a:r>
              <a:r>
                <a:rPr kumimoji="0" lang="zh-CN" altLang="en-US"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多尺度</a:t>
              </a:r>
              <a:r>
                <a:rPr kumimoji="0" lang="en-US" altLang="zh-CN" sz="1100" b="0" i="0" u="none" strike="noStrike" kern="0" cap="none" spc="0" normalizeH="0" baseline="0" noProof="1">
                  <a:ln>
                    <a:noFill/>
                  </a:ln>
                  <a:solidFill>
                    <a:schemeClr val="tx1"/>
                  </a:solidFill>
                  <a:effectLst/>
                  <a:uLnTx/>
                  <a:uFillTx/>
                  <a:latin typeface="微软雅黑" panose="020B0503020204020204" pitchFamily="34" charset="-122"/>
                  <a:ea typeface="微软雅黑" panose="020B0503020204020204" pitchFamily="34" charset="-122"/>
                  <a:cs typeface="+mn-cs"/>
                </a:rPr>
                <a:t>)</a:t>
              </a:r>
              <a:endPar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4683" name="直接箭头连接符 23"/>
            <p:cNvCxnSpPr/>
            <p:nvPr/>
          </p:nvCxnSpPr>
          <p:spPr>
            <a:xfrm>
              <a:off x="3860010" y="3746480"/>
              <a:ext cx="0" cy="199393"/>
            </a:xfrm>
            <a:prstGeom prst="straightConnector1">
              <a:avLst/>
            </a:prstGeom>
            <a:ln w="19050" cap="flat" cmpd="sng">
              <a:solidFill>
                <a:srgbClr val="000000"/>
              </a:solidFill>
              <a:prstDash val="solid"/>
              <a:headEnd type="none" w="med" len="med"/>
              <a:tailEnd type="triangle" w="med" len="med"/>
            </a:ln>
          </p:spPr>
        </p:cxnSp>
        <p:cxnSp>
          <p:nvCxnSpPr>
            <p:cNvPr id="24684" name="直接箭头连接符 23"/>
            <p:cNvCxnSpPr>
              <a:endCxn id="139" idx="0"/>
            </p:cNvCxnSpPr>
            <p:nvPr/>
          </p:nvCxnSpPr>
          <p:spPr>
            <a:xfrm>
              <a:off x="3860010" y="4438123"/>
              <a:ext cx="0" cy="228678"/>
            </a:xfrm>
            <a:prstGeom prst="straightConnector1">
              <a:avLst/>
            </a:prstGeom>
            <a:ln w="19050" cap="flat" cmpd="sng">
              <a:solidFill>
                <a:srgbClr val="000000"/>
              </a:solidFill>
              <a:prstDash val="solid"/>
              <a:headEnd type="none" w="med" len="med"/>
              <a:tailEnd type="triangle" w="med" len="med"/>
            </a:ln>
          </p:spPr>
        </p:cxnSp>
        <p:cxnSp>
          <p:nvCxnSpPr>
            <p:cNvPr id="24685" name="直接箭头连接符 23"/>
            <p:cNvCxnSpPr/>
            <p:nvPr/>
          </p:nvCxnSpPr>
          <p:spPr>
            <a:xfrm>
              <a:off x="3860010" y="5212016"/>
              <a:ext cx="0" cy="199393"/>
            </a:xfrm>
            <a:prstGeom prst="straightConnector1">
              <a:avLst/>
            </a:prstGeom>
            <a:ln w="19050" cap="flat" cmpd="sng">
              <a:solidFill>
                <a:srgbClr val="000000"/>
              </a:solidFill>
              <a:prstDash val="solid"/>
              <a:headEnd type="none" w="med" len="med"/>
              <a:tailEnd type="triangle" w="med" len="med"/>
            </a:ln>
          </p:spPr>
        </p:cxnSp>
        <p:cxnSp>
          <p:nvCxnSpPr>
            <p:cNvPr id="24686" name="直接箭头连接符 23"/>
            <p:cNvCxnSpPr>
              <a:stCxn id="139" idx="1"/>
              <a:endCxn id="136" idx="3"/>
            </p:cNvCxnSpPr>
            <p:nvPr/>
          </p:nvCxnSpPr>
          <p:spPr>
            <a:xfrm flipH="1">
              <a:off x="2817579" y="4933178"/>
              <a:ext cx="398407" cy="1557"/>
            </a:xfrm>
            <a:prstGeom prst="straightConnector1">
              <a:avLst/>
            </a:prstGeom>
            <a:ln w="19050" cap="flat" cmpd="sng">
              <a:solidFill>
                <a:srgbClr val="000000"/>
              </a:solidFill>
              <a:prstDash val="solid"/>
              <a:headEnd type="none" w="med" len="med"/>
              <a:tailEnd type="triangle" w="med" len="med"/>
            </a:ln>
          </p:spPr>
        </p:cxnSp>
        <p:cxnSp>
          <p:nvCxnSpPr>
            <p:cNvPr id="24687" name="直接箭头连接符 23"/>
            <p:cNvCxnSpPr>
              <a:stCxn id="136" idx="0"/>
              <a:endCxn id="141" idx="2"/>
            </p:cNvCxnSpPr>
            <p:nvPr/>
          </p:nvCxnSpPr>
          <p:spPr>
            <a:xfrm flipH="1" flipV="1">
              <a:off x="2078819" y="3740872"/>
              <a:ext cx="6915" cy="975777"/>
            </a:xfrm>
            <a:prstGeom prst="straightConnector1">
              <a:avLst/>
            </a:prstGeom>
            <a:ln w="19050" cap="flat" cmpd="sng">
              <a:solidFill>
                <a:srgbClr val="000000"/>
              </a:solidFill>
              <a:prstDash val="solid"/>
              <a:headEnd type="none" w="med" len="med"/>
              <a:tailEnd type="triangle" w="med" len="med"/>
            </a:ln>
          </p:spPr>
        </p:cxnSp>
        <p:sp>
          <p:nvSpPr>
            <p:cNvPr id="24688" name="Text Box 30"/>
            <p:cNvSpPr txBox="1"/>
            <p:nvPr/>
          </p:nvSpPr>
          <p:spPr>
            <a:xfrm>
              <a:off x="3883962" y="5124781"/>
              <a:ext cx="360334" cy="276999"/>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100" dirty="0">
                  <a:latin typeface="Times New Roman" panose="02020603050405020304" pitchFamily="18" charset="0"/>
                  <a:ea typeface="微软雅黑" panose="020B0503020204020204" pitchFamily="34" charset="-122"/>
                </a:rPr>
                <a:t>是</a:t>
              </a:r>
              <a:endParaRPr lang="zh-CN" altLang="en-US" sz="1100" dirty="0">
                <a:latin typeface="Times New Roman" panose="02020603050405020304" pitchFamily="18" charset="0"/>
                <a:ea typeface="微软雅黑" panose="020B0503020204020204" pitchFamily="34" charset="-122"/>
              </a:endParaRPr>
            </a:p>
          </p:txBody>
        </p:sp>
        <p:sp>
          <p:nvSpPr>
            <p:cNvPr id="24689" name="Text Box 31"/>
            <p:cNvSpPr txBox="1"/>
            <p:nvPr/>
          </p:nvSpPr>
          <p:spPr>
            <a:xfrm>
              <a:off x="2860974" y="4531589"/>
              <a:ext cx="361931" cy="276999"/>
            </a:xfrm>
            <a:prstGeom prst="rect">
              <a:avLst/>
            </a:prstGeom>
            <a:noFill/>
            <a:ln w="9525">
              <a:noFill/>
            </a:ln>
            <a:effectLst>
              <a:prstShdw prst="shdw17" dist="17961" dir="2699999">
                <a:srgbClr val="708688"/>
              </a:prstShdw>
            </a:effectLst>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100" dirty="0">
                  <a:latin typeface="Times New Roman" panose="02020603050405020304" pitchFamily="18" charset="0"/>
                  <a:ea typeface="微软雅黑" panose="020B0503020204020204" pitchFamily="34" charset="-122"/>
                </a:rPr>
                <a:t>否</a:t>
              </a:r>
              <a:endParaRPr lang="zh-CN" altLang="en-US" sz="1100" dirty="0">
                <a:latin typeface="Times New Roman" panose="02020603050405020304" pitchFamily="18" charset="0"/>
                <a:ea typeface="微软雅黑" panose="020B0503020204020204" pitchFamily="34" charset="-122"/>
              </a:endParaRPr>
            </a:p>
          </p:txBody>
        </p:sp>
        <p:sp>
          <p:nvSpPr>
            <p:cNvPr id="149" name="矩形 3"/>
            <p:cNvSpPr>
              <a:spLocks noChangeArrowheads="1"/>
            </p:cNvSpPr>
            <p:nvPr/>
          </p:nvSpPr>
          <p:spPr bwMode="auto">
            <a:xfrm>
              <a:off x="123027" y="2881557"/>
              <a:ext cx="1470820" cy="329615"/>
            </a:xfrm>
            <a:prstGeom prst="rect">
              <a:avLst/>
            </a:prstGeom>
            <a:noFill/>
            <a:ln w="19050" algn="ctr">
              <a:solidFill>
                <a:srgbClr val="000000"/>
              </a:solidFill>
              <a:roun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25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表层速度信息</a:t>
              </a:r>
              <a:endParaRPr kumimoji="0" lang="zh-CN" altLang="en-US" sz="1100" b="0"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cxnSp>
          <p:nvCxnSpPr>
            <p:cNvPr id="24691" name="直接箭头连接符 24"/>
            <p:cNvCxnSpPr>
              <a:stCxn id="149" idx="3"/>
              <a:endCxn id="140" idx="1"/>
            </p:cNvCxnSpPr>
            <p:nvPr/>
          </p:nvCxnSpPr>
          <p:spPr>
            <a:xfrm flipV="1">
              <a:off x="1593105" y="3045433"/>
              <a:ext cx="1413850" cy="680"/>
            </a:xfrm>
            <a:prstGeom prst="straightConnector1">
              <a:avLst/>
            </a:prstGeom>
            <a:ln w="19050" cap="flat" cmpd="sng">
              <a:solidFill>
                <a:schemeClr val="tx1"/>
              </a:solidFill>
              <a:prstDash val="solid"/>
              <a:headEnd type="none" w="med" len="med"/>
              <a:tailEnd type="triangle" w="med" len="med"/>
            </a:ln>
          </p:spPr>
        </p:cxnSp>
        <p:cxnSp>
          <p:nvCxnSpPr>
            <p:cNvPr id="24692" name="肘形连接符 48"/>
            <p:cNvCxnSpPr>
              <a:stCxn id="149" idx="2"/>
              <a:endCxn id="136" idx="1"/>
            </p:cNvCxnSpPr>
            <p:nvPr/>
          </p:nvCxnSpPr>
          <p:spPr>
            <a:xfrm rot="-5400000" flipH="1">
              <a:off x="244227" y="3825074"/>
              <a:ext cx="1723500" cy="495822"/>
            </a:xfrm>
            <a:prstGeom prst="bentConnector2">
              <a:avLst/>
            </a:prstGeom>
            <a:ln w="25400" cap="flat" cmpd="sng">
              <a:solidFill>
                <a:schemeClr val="tx1"/>
              </a:solidFill>
              <a:prstDash val="solid"/>
              <a:round/>
              <a:headEnd type="none" w="med" len="med"/>
              <a:tailEnd type="triangle" w="med" len="med"/>
            </a:ln>
          </p:spPr>
        </p:cxnSp>
        <p:cxnSp>
          <p:nvCxnSpPr>
            <p:cNvPr id="24693" name="直接箭头连接符 3"/>
            <p:cNvCxnSpPr>
              <a:endCxn id="141" idx="1"/>
            </p:cNvCxnSpPr>
            <p:nvPr/>
          </p:nvCxnSpPr>
          <p:spPr>
            <a:xfrm>
              <a:off x="868593" y="3567499"/>
              <a:ext cx="403861" cy="5135"/>
            </a:xfrm>
            <a:prstGeom prst="straightConnector1">
              <a:avLst/>
            </a:prstGeom>
            <a:ln w="25400" cap="flat" cmpd="sng">
              <a:solidFill>
                <a:schemeClr val="tx1"/>
              </a:solidFill>
              <a:prstDash val="solid"/>
              <a:headEnd type="none" w="med" len="med"/>
              <a:tailEnd type="triangle" w="med" len="med"/>
            </a:ln>
          </p:spPr>
        </p:cxnSp>
        <p:sp>
          <p:nvSpPr>
            <p:cNvPr id="153" name="文本框 100"/>
            <p:cNvSpPr txBox="1"/>
            <p:nvPr/>
          </p:nvSpPr>
          <p:spPr bwMode="auto">
            <a:xfrm>
              <a:off x="806204" y="4926933"/>
              <a:ext cx="465954" cy="266341"/>
            </a:xfrm>
            <a:prstGeom prst="rect">
              <a:avLst/>
            </a:prstGeom>
            <a:noFill/>
          </p:spPr>
          <p:txBody>
            <a:bodyPr>
              <a:spAutoFit/>
            </a:bodyPr>
            <a:lstStyle/>
            <a:p>
              <a:pPr marR="0" algn="ctr" defTabSz="914400" eaLnBrk="1" fontAlgn="auto" hangingPunct="1">
                <a:spcBef>
                  <a:spcPts val="0"/>
                </a:spcBef>
                <a:spcAft>
                  <a:spcPts val="0"/>
                </a:spcAft>
                <a:buClrTx/>
                <a:buSzTx/>
                <a:buFont typeface="Arial" panose="020B0604020202020204" pitchFamily="34" charset="0"/>
                <a:buNone/>
                <a:defRPr/>
              </a:pPr>
              <a:r>
                <a:rPr kumimoji="0" lang="zh-CN" altLang="en-US" sz="1050" kern="0" cap="none" spc="0" normalizeH="0" baseline="0" noProof="0" dirty="0">
                  <a:latin typeface="+mn-lt"/>
                  <a:ea typeface="微软雅黑" panose="020B0503020204020204" pitchFamily="34" charset="-122"/>
                  <a:cs typeface="+mn-cs"/>
                </a:rPr>
                <a:t>约束</a:t>
              </a:r>
              <a:endParaRPr kumimoji="0" lang="zh-CN" altLang="en-US" sz="1050" kern="0" cap="none" spc="0" normalizeH="0" baseline="0" noProof="0" dirty="0">
                <a:latin typeface="+mn-lt"/>
                <a:ea typeface="微软雅黑" panose="020B0503020204020204" pitchFamily="34" charset="-122"/>
                <a:cs typeface="+mn-cs"/>
              </a:endParaRPr>
            </a:p>
          </p:txBody>
        </p:sp>
        <p:cxnSp>
          <p:nvCxnSpPr>
            <p:cNvPr id="24695" name="直接箭头连接符 23"/>
            <p:cNvCxnSpPr>
              <a:stCxn id="141" idx="3"/>
              <a:endCxn id="134" idx="1"/>
            </p:cNvCxnSpPr>
            <p:nvPr/>
          </p:nvCxnSpPr>
          <p:spPr>
            <a:xfrm>
              <a:off x="2885184" y="3572634"/>
              <a:ext cx="257351" cy="0"/>
            </a:xfrm>
            <a:prstGeom prst="straightConnector1">
              <a:avLst/>
            </a:prstGeom>
            <a:ln w="19050" cap="flat" cmpd="sng">
              <a:solidFill>
                <a:srgbClr val="000000"/>
              </a:solidFill>
              <a:prstDash val="solid"/>
              <a:headEnd type="none" w="med" len="med"/>
              <a:tailEnd type="triangle" w="med" len="med"/>
            </a:ln>
          </p:spPr>
        </p:cxnSp>
        <p:sp>
          <p:nvSpPr>
            <p:cNvPr id="155" name="文本框 100"/>
            <p:cNvSpPr txBox="1"/>
            <p:nvPr/>
          </p:nvSpPr>
          <p:spPr bwMode="auto">
            <a:xfrm>
              <a:off x="827761" y="3579045"/>
              <a:ext cx="475902" cy="266341"/>
            </a:xfrm>
            <a:prstGeom prst="rect">
              <a:avLst/>
            </a:prstGeom>
            <a:noFill/>
          </p:spPr>
          <p:txBody>
            <a:bodyPr>
              <a:spAutoFit/>
            </a:bodyPr>
            <a:lstStyle/>
            <a:p>
              <a:pPr marR="0" algn="ctr" defTabSz="914400" eaLnBrk="1" fontAlgn="auto" hangingPunct="1">
                <a:spcBef>
                  <a:spcPts val="0"/>
                </a:spcBef>
                <a:spcAft>
                  <a:spcPts val="0"/>
                </a:spcAft>
                <a:buClrTx/>
                <a:buSzTx/>
                <a:buFont typeface="Arial" panose="020B0604020202020204" pitchFamily="34" charset="0"/>
                <a:buNone/>
                <a:defRPr/>
              </a:pPr>
              <a:r>
                <a:rPr kumimoji="0" lang="zh-CN" altLang="en-US" sz="1050" kern="0" cap="none" spc="0" normalizeH="0" baseline="0" noProof="0" dirty="0">
                  <a:latin typeface="+mn-lt"/>
                  <a:ea typeface="微软雅黑" panose="020B0503020204020204" pitchFamily="34" charset="-122"/>
                  <a:cs typeface="+mn-cs"/>
                </a:rPr>
                <a:t>融合</a:t>
              </a:r>
              <a:endParaRPr kumimoji="0" lang="zh-CN" altLang="en-US" sz="1050" kern="0" cap="none" spc="0" normalizeH="0" baseline="0" noProof="0" dirty="0">
                <a:latin typeface="+mn-lt"/>
                <a:ea typeface="微软雅黑" panose="020B0503020204020204" pitchFamily="34" charset="-122"/>
                <a:cs typeface="+mn-cs"/>
              </a:endParaRPr>
            </a:p>
          </p:txBody>
        </p:sp>
        <p:sp>
          <p:nvSpPr>
            <p:cNvPr id="156" name="文本框 100"/>
            <p:cNvSpPr txBox="1"/>
            <p:nvPr/>
          </p:nvSpPr>
          <p:spPr bwMode="auto">
            <a:xfrm>
              <a:off x="2078041" y="2816811"/>
              <a:ext cx="570419" cy="275170"/>
            </a:xfrm>
            <a:prstGeom prst="rect">
              <a:avLst/>
            </a:prstGeom>
            <a:noFill/>
          </p:spPr>
          <p:txBody>
            <a:bodyPr>
              <a:spAutoFit/>
            </a:bodyPr>
            <a:lstStyle/>
            <a:p>
              <a:pPr marR="0" algn="ctr" defTabSz="914400" eaLnBrk="1" fontAlgn="auto" hangingPunct="1">
                <a:spcBef>
                  <a:spcPts val="0"/>
                </a:spcBef>
                <a:spcAft>
                  <a:spcPts val="0"/>
                </a:spcAft>
                <a:buClrTx/>
                <a:buSzTx/>
                <a:buFont typeface="Arial" panose="020B0604020202020204" pitchFamily="34" charset="0"/>
                <a:buNone/>
                <a:defRPr/>
              </a:pPr>
              <a:r>
                <a:rPr kumimoji="0" lang="zh-CN" altLang="en-US" sz="1050" kern="0" cap="none" spc="0" normalizeH="0" baseline="0" noProof="0" dirty="0">
                  <a:latin typeface="+mn-lt"/>
                  <a:ea typeface="微软雅黑" panose="020B0503020204020204" pitchFamily="34" charset="-122"/>
                  <a:cs typeface="+mn-cs"/>
                </a:rPr>
                <a:t>融合</a:t>
              </a:r>
              <a:endParaRPr kumimoji="0" lang="zh-CN" altLang="en-US" sz="1050" kern="0" cap="none" spc="0" normalizeH="0" baseline="0" noProof="0" dirty="0">
                <a:latin typeface="+mn-lt"/>
                <a:ea typeface="微软雅黑" panose="020B0503020204020204" pitchFamily="34" charset="-122"/>
                <a:cs typeface="+mn-cs"/>
              </a:endParaRPr>
            </a:p>
          </p:txBody>
        </p:sp>
      </p:grpSp>
      <p:grpSp>
        <p:nvGrpSpPr>
          <p:cNvPr id="24581" name="组合 169"/>
          <p:cNvGrpSpPr/>
          <p:nvPr/>
        </p:nvGrpSpPr>
        <p:grpSpPr>
          <a:xfrm>
            <a:off x="9285288" y="2994025"/>
            <a:ext cx="2640012" cy="3536950"/>
            <a:chOff x="4845863" y="3225913"/>
            <a:chExt cx="2640326" cy="3123192"/>
          </a:xfrm>
        </p:grpSpPr>
        <p:pic>
          <p:nvPicPr>
            <p:cNvPr id="24670" name="图片 101"/>
            <p:cNvPicPr>
              <a:picLocks noChangeAspect="1"/>
            </p:cNvPicPr>
            <p:nvPr/>
          </p:nvPicPr>
          <p:blipFill>
            <a:blip r:embed="rId1"/>
            <a:srcRect l="90021" t="31970" r="5531" b="10957"/>
            <a:stretch>
              <a:fillRect/>
            </a:stretch>
          </p:blipFill>
          <p:spPr>
            <a:xfrm>
              <a:off x="7235724" y="3238504"/>
              <a:ext cx="250465" cy="3110599"/>
            </a:xfrm>
            <a:prstGeom prst="rect">
              <a:avLst/>
            </a:prstGeom>
            <a:noFill/>
            <a:ln w="9525">
              <a:noFill/>
            </a:ln>
          </p:spPr>
        </p:pic>
        <p:pic>
          <p:nvPicPr>
            <p:cNvPr id="24671" name="图片 104"/>
            <p:cNvPicPr>
              <a:picLocks noChangeAspect="1"/>
            </p:cNvPicPr>
            <p:nvPr/>
          </p:nvPicPr>
          <p:blipFill>
            <a:blip r:embed="rId2"/>
            <a:srcRect l="3879" t="22704" r="34052" b="18242"/>
            <a:stretch>
              <a:fillRect/>
            </a:stretch>
          </p:blipFill>
          <p:spPr>
            <a:xfrm>
              <a:off x="4876496" y="4841542"/>
              <a:ext cx="2372794" cy="1465292"/>
            </a:xfrm>
            <a:prstGeom prst="rect">
              <a:avLst/>
            </a:prstGeom>
            <a:noFill/>
            <a:ln w="9525">
              <a:noFill/>
            </a:ln>
          </p:spPr>
        </p:pic>
        <p:pic>
          <p:nvPicPr>
            <p:cNvPr id="24672" name="图片 107"/>
            <p:cNvPicPr/>
            <p:nvPr/>
          </p:nvPicPr>
          <p:blipFill>
            <a:blip r:embed="rId3"/>
            <a:srcRect l="3879" t="22704" r="34052" b="19099"/>
            <a:stretch>
              <a:fillRect/>
            </a:stretch>
          </p:blipFill>
          <p:spPr>
            <a:xfrm>
              <a:off x="4845863" y="3225913"/>
              <a:ext cx="2403427" cy="1552230"/>
            </a:xfrm>
            <a:prstGeom prst="rect">
              <a:avLst/>
            </a:prstGeom>
            <a:noFill/>
            <a:ln w="9525">
              <a:noFill/>
            </a:ln>
          </p:spPr>
        </p:pic>
        <p:sp>
          <p:nvSpPr>
            <p:cNvPr id="107" name="文本框 3"/>
            <p:cNvSpPr txBox="1">
              <a:spLocks noChangeArrowheads="1"/>
            </p:cNvSpPr>
            <p:nvPr/>
          </p:nvSpPr>
          <p:spPr bwMode="auto">
            <a:xfrm>
              <a:off x="5090367" y="4671161"/>
              <a:ext cx="1751220" cy="180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1000" b="1" i="0" u="none" strike="noStrike" kern="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rPr>
                <a:t>未约束反演近地表速度模型</a:t>
              </a:r>
              <a:endParaRPr kumimoji="0" lang="zh-CN" altLang="en-US" sz="10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4674" name="文本框 3"/>
            <p:cNvSpPr txBox="1"/>
            <p:nvPr/>
          </p:nvSpPr>
          <p:spPr>
            <a:xfrm>
              <a:off x="5076828" y="6169311"/>
              <a:ext cx="1826682" cy="17979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b="1" dirty="0">
                  <a:solidFill>
                    <a:srgbClr val="000000"/>
                  </a:solidFill>
                  <a:latin typeface="微软雅黑" panose="020B0503020204020204" pitchFamily="34" charset="-122"/>
                  <a:ea typeface="微软雅黑" panose="020B0503020204020204" pitchFamily="34" charset="-122"/>
                </a:rPr>
                <a:t>约束后反演近地表速度模型</a:t>
              </a:r>
              <a:endParaRPr lang="zh-CN" altLang="en-US" sz="1000" b="1" dirty="0">
                <a:solidFill>
                  <a:srgbClr val="000000"/>
                </a:solidFill>
                <a:latin typeface="微软雅黑" panose="020B0503020204020204" pitchFamily="34" charset="-122"/>
                <a:ea typeface="微软雅黑" panose="020B0503020204020204" pitchFamily="34" charset="-122"/>
              </a:endParaRPr>
            </a:p>
          </p:txBody>
        </p:sp>
      </p:grpSp>
      <p:grpSp>
        <p:nvGrpSpPr>
          <p:cNvPr id="24582" name="组合 1"/>
          <p:cNvGrpSpPr/>
          <p:nvPr/>
        </p:nvGrpSpPr>
        <p:grpSpPr>
          <a:xfrm>
            <a:off x="4605338" y="4965700"/>
            <a:ext cx="4532312" cy="1841500"/>
            <a:chOff x="243" y="6273"/>
            <a:chExt cx="8287" cy="2582"/>
          </a:xfrm>
        </p:grpSpPr>
        <p:grpSp>
          <p:nvGrpSpPr>
            <p:cNvPr id="24606" name="组合 2"/>
            <p:cNvGrpSpPr/>
            <p:nvPr/>
          </p:nvGrpSpPr>
          <p:grpSpPr>
            <a:xfrm>
              <a:off x="6168" y="6273"/>
              <a:ext cx="2362" cy="2542"/>
              <a:chOff x="15990" y="6338"/>
              <a:chExt cx="2920" cy="3487"/>
            </a:xfrm>
          </p:grpSpPr>
          <p:grpSp>
            <p:nvGrpSpPr>
              <p:cNvPr id="24646" name="Group 252"/>
              <p:cNvGrpSpPr/>
              <p:nvPr/>
            </p:nvGrpSpPr>
            <p:grpSpPr>
              <a:xfrm>
                <a:off x="16399" y="6502"/>
                <a:ext cx="2511" cy="2743"/>
                <a:chOff x="1219237" y="4204172"/>
                <a:chExt cx="1927359" cy="2068163"/>
              </a:xfrm>
            </p:grpSpPr>
            <p:pic>
              <p:nvPicPr>
                <p:cNvPr id="24650" name="Picture 11"/>
                <p:cNvPicPr>
                  <a:picLocks noChangeAspect="1"/>
                </p:cNvPicPr>
                <p:nvPr/>
              </p:nvPicPr>
              <p:blipFill>
                <a:blip r:embed="rId4"/>
                <a:srcRect r="5540"/>
                <a:stretch>
                  <a:fillRect/>
                </a:stretch>
              </p:blipFill>
              <p:spPr>
                <a:xfrm>
                  <a:off x="1225013" y="4204172"/>
                  <a:ext cx="1920240" cy="2068157"/>
                </a:xfrm>
                <a:prstGeom prst="rect">
                  <a:avLst/>
                </a:prstGeom>
                <a:noFill/>
                <a:ln w="9525">
                  <a:noFill/>
                </a:ln>
              </p:spPr>
            </p:pic>
            <p:cxnSp>
              <p:nvCxnSpPr>
                <p:cNvPr id="48" name="Straight Connector 14"/>
                <p:cNvCxnSpPr/>
                <p:nvPr/>
              </p:nvCxnSpPr>
              <p:spPr>
                <a:xfrm flipV="1">
                  <a:off x="1218592"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15"/>
                <p:cNvCxnSpPr/>
                <p:nvPr/>
              </p:nvCxnSpPr>
              <p:spPr>
                <a:xfrm flipV="1">
                  <a:off x="3141087"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0" name="Straight Connector 16"/>
                <p:cNvCxnSpPr/>
                <p:nvPr/>
              </p:nvCxnSpPr>
              <p:spPr>
                <a:xfrm flipV="1">
                  <a:off x="1458216"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1" name="Straight Connector 17"/>
                <p:cNvCxnSpPr/>
                <p:nvPr/>
              </p:nvCxnSpPr>
              <p:spPr>
                <a:xfrm flipV="1">
                  <a:off x="1697838"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18"/>
                <p:cNvCxnSpPr/>
                <p:nvPr/>
              </p:nvCxnSpPr>
              <p:spPr>
                <a:xfrm flipV="1">
                  <a:off x="1940216"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Straight Connector 19"/>
                <p:cNvCxnSpPr/>
                <p:nvPr/>
              </p:nvCxnSpPr>
              <p:spPr>
                <a:xfrm flipV="1">
                  <a:off x="2179840"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4" name="Straight Connector 22"/>
                <p:cNvCxnSpPr/>
                <p:nvPr/>
              </p:nvCxnSpPr>
              <p:spPr>
                <a:xfrm flipV="1">
                  <a:off x="2419463"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3"/>
                <p:cNvCxnSpPr/>
                <p:nvPr/>
              </p:nvCxnSpPr>
              <p:spPr>
                <a:xfrm flipV="1">
                  <a:off x="2659087"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24"/>
                <p:cNvCxnSpPr/>
                <p:nvPr/>
              </p:nvCxnSpPr>
              <p:spPr>
                <a:xfrm flipV="1">
                  <a:off x="2901465" y="4204836"/>
                  <a:ext cx="0" cy="206733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7" name="Straight Connector 25"/>
                <p:cNvCxnSpPr/>
                <p:nvPr/>
              </p:nvCxnSpPr>
              <p:spPr>
                <a:xfrm flipH="1">
                  <a:off x="1218592" y="4214045"/>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8" name="Straight Connector 26"/>
                <p:cNvCxnSpPr/>
                <p:nvPr/>
              </p:nvCxnSpPr>
              <p:spPr>
                <a:xfrm flipH="1">
                  <a:off x="1224100" y="4672173"/>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9" name="Straight Connector 27"/>
                <p:cNvCxnSpPr/>
                <p:nvPr/>
              </p:nvCxnSpPr>
              <p:spPr>
                <a:xfrm flipH="1">
                  <a:off x="1218592" y="4900085"/>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0" name="Straight Connector 28"/>
                <p:cNvCxnSpPr/>
                <p:nvPr/>
              </p:nvCxnSpPr>
              <p:spPr>
                <a:xfrm flipH="1">
                  <a:off x="1218592" y="5127999"/>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1" name="Straight Connector 29"/>
                <p:cNvCxnSpPr/>
                <p:nvPr/>
              </p:nvCxnSpPr>
              <p:spPr>
                <a:xfrm flipH="1">
                  <a:off x="1218592" y="5814040"/>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2" name="Straight Connector 30"/>
                <p:cNvCxnSpPr/>
                <p:nvPr/>
              </p:nvCxnSpPr>
              <p:spPr>
                <a:xfrm flipH="1">
                  <a:off x="1218592" y="5358214"/>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3" name="Straight Connector 247"/>
                <p:cNvCxnSpPr/>
                <p:nvPr/>
              </p:nvCxnSpPr>
              <p:spPr>
                <a:xfrm flipH="1">
                  <a:off x="1218592" y="5586126"/>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4" name="Straight Connector 248"/>
                <p:cNvCxnSpPr/>
                <p:nvPr/>
              </p:nvCxnSpPr>
              <p:spPr>
                <a:xfrm flipH="1">
                  <a:off x="1218592" y="4441958"/>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5" name="Straight Connector 249"/>
                <p:cNvCxnSpPr/>
                <p:nvPr/>
              </p:nvCxnSpPr>
              <p:spPr>
                <a:xfrm flipH="1">
                  <a:off x="1218592" y="6044255"/>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6" name="Straight Connector 250"/>
                <p:cNvCxnSpPr/>
                <p:nvPr/>
              </p:nvCxnSpPr>
              <p:spPr>
                <a:xfrm flipH="1">
                  <a:off x="1218592" y="6272167"/>
                  <a:ext cx="192249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24647" name="文本框 58"/>
              <p:cNvSpPr txBox="1"/>
              <p:nvPr/>
            </p:nvSpPr>
            <p:spPr>
              <a:xfrm>
                <a:off x="16374" y="9300"/>
                <a:ext cx="2529" cy="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小</a:t>
                </a: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0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4648" name="TextBox 256"/>
              <p:cNvSpPr txBox="1"/>
              <p:nvPr/>
            </p:nvSpPr>
            <p:spPr>
              <a:xfrm rot="5400000">
                <a:off x="15493" y="6835"/>
                <a:ext cx="1476"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000" dirty="0">
                    <a:latin typeface="Arial" panose="020B0604020202020204" pitchFamily="34" charset="0"/>
                    <a:ea typeface="宋体" panose="02010600030101010101" pitchFamily="2" charset="-122"/>
                  </a:rPr>
                  <a:t>深度</a:t>
                </a:r>
                <a:endParaRPr lang="en-US" altLang="zh-CN" sz="1000" dirty="0">
                  <a:latin typeface="Arial" panose="020B0604020202020204" pitchFamily="34" charset="0"/>
                  <a:ea typeface="等线" panose="02010600030101010101" pitchFamily="2" charset="-122"/>
                </a:endParaRPr>
              </a:p>
            </p:txBody>
          </p:sp>
          <p:cxnSp>
            <p:nvCxnSpPr>
              <p:cNvPr id="46" name="Straight Arrow Connector 257"/>
              <p:cNvCxnSpPr/>
              <p:nvPr/>
            </p:nvCxnSpPr>
            <p:spPr>
              <a:xfrm>
                <a:off x="16344" y="7401"/>
                <a:ext cx="0" cy="1292"/>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24607" name="组合 3"/>
            <p:cNvGrpSpPr/>
            <p:nvPr/>
          </p:nvGrpSpPr>
          <p:grpSpPr>
            <a:xfrm>
              <a:off x="243" y="6398"/>
              <a:ext cx="2394" cy="2457"/>
              <a:chOff x="9781" y="6336"/>
              <a:chExt cx="2958" cy="3372"/>
            </a:xfrm>
          </p:grpSpPr>
          <p:sp>
            <p:nvSpPr>
              <p:cNvPr id="24630" name="TextBox 256"/>
              <p:cNvSpPr txBox="1"/>
              <p:nvPr/>
            </p:nvSpPr>
            <p:spPr>
              <a:xfrm rot="5400000">
                <a:off x="9284" y="6833"/>
                <a:ext cx="1476"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000" dirty="0">
                    <a:latin typeface="Arial" panose="020B0604020202020204" pitchFamily="34" charset="0"/>
                    <a:ea typeface="宋体" panose="02010600030101010101" pitchFamily="2" charset="-122"/>
                  </a:rPr>
                  <a:t>深度</a:t>
                </a:r>
                <a:endParaRPr lang="en-US" altLang="zh-CN" sz="1000" dirty="0">
                  <a:latin typeface="Arial" panose="020B0604020202020204" pitchFamily="34" charset="0"/>
                  <a:ea typeface="等线" panose="02010600030101010101" pitchFamily="2" charset="-122"/>
                </a:endParaRPr>
              </a:p>
            </p:txBody>
          </p:sp>
          <p:cxnSp>
            <p:nvCxnSpPr>
              <p:cNvPr id="28" name="Straight Arrow Connector 257"/>
              <p:cNvCxnSpPr/>
              <p:nvPr/>
            </p:nvCxnSpPr>
            <p:spPr>
              <a:xfrm>
                <a:off x="10176" y="7267"/>
                <a:ext cx="0" cy="1292"/>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4632" name="Group 252"/>
              <p:cNvGrpSpPr/>
              <p:nvPr/>
            </p:nvGrpSpPr>
            <p:grpSpPr>
              <a:xfrm>
                <a:off x="10228" y="6348"/>
                <a:ext cx="2511" cy="2743"/>
                <a:chOff x="1219237" y="4204172"/>
                <a:chExt cx="1927359" cy="2068163"/>
              </a:xfrm>
            </p:grpSpPr>
            <p:pic>
              <p:nvPicPr>
                <p:cNvPr id="24634" name="Picture 11"/>
                <p:cNvPicPr>
                  <a:picLocks noChangeAspect="1"/>
                </p:cNvPicPr>
                <p:nvPr/>
              </p:nvPicPr>
              <p:blipFill>
                <a:blip r:embed="rId4"/>
                <a:srcRect r="5540"/>
                <a:stretch>
                  <a:fillRect/>
                </a:stretch>
              </p:blipFill>
              <p:spPr>
                <a:xfrm>
                  <a:off x="1225013" y="4204172"/>
                  <a:ext cx="1920240" cy="2068157"/>
                </a:xfrm>
                <a:prstGeom prst="rect">
                  <a:avLst/>
                </a:prstGeom>
                <a:noFill/>
                <a:ln w="9525">
                  <a:noFill/>
                </a:ln>
              </p:spPr>
            </p:pic>
            <p:cxnSp>
              <p:nvCxnSpPr>
                <p:cNvPr id="32" name="Straight Connector 14"/>
                <p:cNvCxnSpPr/>
                <p:nvPr/>
              </p:nvCxnSpPr>
              <p:spPr>
                <a:xfrm flipV="1">
                  <a:off x="1220239" y="4203973"/>
                  <a:ext cx="0" cy="206831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3" name="Straight Connector 15"/>
                <p:cNvCxnSpPr/>
                <p:nvPr/>
              </p:nvCxnSpPr>
              <p:spPr>
                <a:xfrm flipV="1">
                  <a:off x="3141723" y="4203973"/>
                  <a:ext cx="0" cy="206831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4" name="Straight Connector 17"/>
                <p:cNvCxnSpPr/>
                <p:nvPr/>
              </p:nvCxnSpPr>
              <p:spPr>
                <a:xfrm flipV="1">
                  <a:off x="1699234" y="4203973"/>
                  <a:ext cx="0" cy="206831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5" name="Straight Connector 19"/>
                <p:cNvCxnSpPr/>
                <p:nvPr/>
              </p:nvCxnSpPr>
              <p:spPr>
                <a:xfrm flipV="1">
                  <a:off x="2180982" y="4203973"/>
                  <a:ext cx="0" cy="206831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23"/>
                <p:cNvCxnSpPr/>
                <p:nvPr/>
              </p:nvCxnSpPr>
              <p:spPr>
                <a:xfrm flipV="1">
                  <a:off x="2662729" y="4203973"/>
                  <a:ext cx="0" cy="2068311"/>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7" name="Straight Connector 25"/>
                <p:cNvCxnSpPr/>
                <p:nvPr/>
              </p:nvCxnSpPr>
              <p:spPr>
                <a:xfrm flipH="1">
                  <a:off x="1220239" y="4213186"/>
                  <a:ext cx="19214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8" name="Straight Connector 26"/>
                <p:cNvCxnSpPr/>
                <p:nvPr/>
              </p:nvCxnSpPr>
              <p:spPr>
                <a:xfrm flipH="1">
                  <a:off x="1225745" y="4671532"/>
                  <a:ext cx="19214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9" name="Straight Connector 28"/>
                <p:cNvCxnSpPr/>
                <p:nvPr/>
              </p:nvCxnSpPr>
              <p:spPr>
                <a:xfrm flipH="1">
                  <a:off x="1220239" y="5127574"/>
                  <a:ext cx="19214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0" name="Straight Connector 247"/>
                <p:cNvCxnSpPr/>
                <p:nvPr/>
              </p:nvCxnSpPr>
              <p:spPr>
                <a:xfrm flipH="1">
                  <a:off x="1220239" y="5585918"/>
                  <a:ext cx="19214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1" name="Straight Connector 249"/>
                <p:cNvCxnSpPr/>
                <p:nvPr/>
              </p:nvCxnSpPr>
              <p:spPr>
                <a:xfrm flipH="1">
                  <a:off x="1220239" y="6044264"/>
                  <a:ext cx="19214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2" name="Straight Connector 250"/>
                <p:cNvCxnSpPr/>
                <p:nvPr/>
              </p:nvCxnSpPr>
              <p:spPr>
                <a:xfrm flipH="1">
                  <a:off x="1220239" y="6272284"/>
                  <a:ext cx="192148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24633" name="文本框 59"/>
              <p:cNvSpPr txBox="1"/>
              <p:nvPr/>
            </p:nvSpPr>
            <p:spPr>
              <a:xfrm>
                <a:off x="10269" y="9105"/>
                <a:ext cx="2462" cy="603"/>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大</a:t>
                </a: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000" dirty="0">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4608" name="组合 4"/>
            <p:cNvGrpSpPr/>
            <p:nvPr/>
          </p:nvGrpSpPr>
          <p:grpSpPr>
            <a:xfrm>
              <a:off x="3126" y="6359"/>
              <a:ext cx="2392" cy="2439"/>
              <a:chOff x="12471" y="3247"/>
              <a:chExt cx="2958" cy="3348"/>
            </a:xfrm>
          </p:grpSpPr>
          <p:sp>
            <p:nvSpPr>
              <p:cNvPr id="24611" name="TextBox 256"/>
              <p:cNvSpPr txBox="1"/>
              <p:nvPr/>
            </p:nvSpPr>
            <p:spPr>
              <a:xfrm rot="5400000">
                <a:off x="11974" y="3744"/>
                <a:ext cx="1476"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000" dirty="0">
                    <a:latin typeface="Arial" panose="020B0604020202020204" pitchFamily="34" charset="0"/>
                    <a:ea typeface="宋体" panose="02010600030101010101" pitchFamily="2" charset="-122"/>
                  </a:rPr>
                  <a:t>深度</a:t>
                </a:r>
                <a:endParaRPr lang="en-US" altLang="zh-CN" sz="1000" dirty="0">
                  <a:latin typeface="Arial" panose="020B0604020202020204" pitchFamily="34" charset="0"/>
                  <a:ea typeface="等线" panose="02010600030101010101" pitchFamily="2" charset="-122"/>
                </a:endParaRPr>
              </a:p>
            </p:txBody>
          </p:sp>
          <p:cxnSp>
            <p:nvCxnSpPr>
              <p:cNvPr id="9" name="Straight Arrow Connector 257"/>
              <p:cNvCxnSpPr/>
              <p:nvPr/>
            </p:nvCxnSpPr>
            <p:spPr>
              <a:xfrm>
                <a:off x="12865" y="4232"/>
                <a:ext cx="0" cy="1292"/>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24613" name="Picture 11"/>
              <p:cNvPicPr>
                <a:picLocks noChangeAspect="1"/>
              </p:cNvPicPr>
              <p:nvPr/>
            </p:nvPicPr>
            <p:blipFill>
              <a:blip r:embed="rId4"/>
              <a:srcRect r="5540"/>
              <a:stretch>
                <a:fillRect/>
              </a:stretch>
            </p:blipFill>
            <p:spPr>
              <a:xfrm>
                <a:off x="12926" y="3313"/>
                <a:ext cx="2502" cy="2743"/>
              </a:xfrm>
              <a:prstGeom prst="rect">
                <a:avLst/>
              </a:prstGeom>
              <a:noFill/>
              <a:ln w="9525">
                <a:noFill/>
              </a:ln>
            </p:spPr>
          </p:pic>
          <p:cxnSp>
            <p:nvCxnSpPr>
              <p:cNvPr id="11" name="Straight Connector 14"/>
              <p:cNvCxnSpPr/>
              <p:nvPr/>
            </p:nvCxnSpPr>
            <p:spPr>
              <a:xfrm flipV="1">
                <a:off x="12919"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2" name="Straight Connector 15"/>
              <p:cNvCxnSpPr/>
              <p:nvPr/>
            </p:nvCxnSpPr>
            <p:spPr>
              <a:xfrm flipV="1">
                <a:off x="15421"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 name="Straight Connector 17"/>
              <p:cNvCxnSpPr/>
              <p:nvPr/>
            </p:nvCxnSpPr>
            <p:spPr>
              <a:xfrm flipV="1">
                <a:off x="13292"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 name="Straight Connector 19"/>
              <p:cNvCxnSpPr/>
              <p:nvPr/>
            </p:nvCxnSpPr>
            <p:spPr>
              <a:xfrm flipV="1">
                <a:off x="13658"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5" name="Straight Connector 23"/>
              <p:cNvCxnSpPr/>
              <p:nvPr/>
            </p:nvCxnSpPr>
            <p:spPr>
              <a:xfrm flipV="1">
                <a:off x="14014"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25"/>
              <p:cNvCxnSpPr/>
              <p:nvPr/>
            </p:nvCxnSpPr>
            <p:spPr>
              <a:xfrm flipH="1">
                <a:off x="12919" y="3328"/>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7" name="Straight Connector 26"/>
              <p:cNvCxnSpPr/>
              <p:nvPr/>
            </p:nvCxnSpPr>
            <p:spPr>
              <a:xfrm flipH="1">
                <a:off x="12926" y="4183"/>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 name="Straight Connector 28"/>
              <p:cNvCxnSpPr/>
              <p:nvPr/>
            </p:nvCxnSpPr>
            <p:spPr>
              <a:xfrm flipH="1">
                <a:off x="12919" y="4647"/>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 name="Straight Connector 247"/>
              <p:cNvCxnSpPr/>
              <p:nvPr/>
            </p:nvCxnSpPr>
            <p:spPr>
              <a:xfrm flipH="1">
                <a:off x="12919" y="5164"/>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249"/>
              <p:cNvCxnSpPr/>
              <p:nvPr/>
            </p:nvCxnSpPr>
            <p:spPr>
              <a:xfrm flipH="1">
                <a:off x="12919" y="5644"/>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 name="Straight Connector 250"/>
              <p:cNvCxnSpPr/>
              <p:nvPr/>
            </p:nvCxnSpPr>
            <p:spPr>
              <a:xfrm flipH="1">
                <a:off x="12919" y="6053"/>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24625" name="文本框 59"/>
              <p:cNvSpPr txBox="1"/>
              <p:nvPr/>
            </p:nvSpPr>
            <p:spPr>
              <a:xfrm>
                <a:off x="12917" y="6070"/>
                <a:ext cx="2502" cy="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中</a:t>
                </a:r>
                <a:r>
                  <a:rPr lang="zh-CN" altLang="en-US" sz="10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000" dirty="0">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23" name="Straight Connector 14"/>
              <p:cNvCxnSpPr/>
              <p:nvPr/>
            </p:nvCxnSpPr>
            <p:spPr>
              <a:xfrm flipV="1">
                <a:off x="14355"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4" name="Straight Connector 17"/>
              <p:cNvCxnSpPr/>
              <p:nvPr/>
            </p:nvCxnSpPr>
            <p:spPr>
              <a:xfrm flipV="1">
                <a:off x="14728"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 name="Straight Connector 19"/>
              <p:cNvCxnSpPr/>
              <p:nvPr/>
            </p:nvCxnSpPr>
            <p:spPr>
              <a:xfrm flipV="1">
                <a:off x="15094" y="3315"/>
                <a:ext cx="0" cy="2738"/>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26"/>
              <p:cNvCxnSpPr/>
              <p:nvPr/>
            </p:nvCxnSpPr>
            <p:spPr>
              <a:xfrm flipH="1">
                <a:off x="12915" y="3783"/>
                <a:ext cx="2502"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cxnSp>
          <p:nvCxnSpPr>
            <p:cNvPr id="6" name="直接箭头连接符 5"/>
            <p:cNvCxnSpPr/>
            <p:nvPr/>
          </p:nvCxnSpPr>
          <p:spPr>
            <a:xfrm>
              <a:off x="2792" y="7499"/>
              <a:ext cx="447"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5845" y="7499"/>
              <a:ext cx="447" cy="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4583" name="组合 195"/>
          <p:cNvGrpSpPr/>
          <p:nvPr/>
        </p:nvGrpSpPr>
        <p:grpSpPr>
          <a:xfrm>
            <a:off x="4572000" y="2895600"/>
            <a:ext cx="4635500" cy="1884363"/>
            <a:chOff x="4572148" y="3239139"/>
            <a:chExt cx="4523609" cy="1519313"/>
          </a:xfrm>
        </p:grpSpPr>
        <p:grpSp>
          <p:nvGrpSpPr>
            <p:cNvPr id="24589" name="组合 188"/>
            <p:cNvGrpSpPr/>
            <p:nvPr/>
          </p:nvGrpSpPr>
          <p:grpSpPr>
            <a:xfrm>
              <a:off x="4572148" y="3239139"/>
              <a:ext cx="4523609" cy="1519313"/>
              <a:chOff x="7581394" y="2498221"/>
              <a:chExt cx="4523609" cy="1519313"/>
            </a:xfrm>
          </p:grpSpPr>
          <p:pic>
            <p:nvPicPr>
              <p:cNvPr id="24591" name="Picture 4"/>
              <p:cNvPicPr>
                <a:picLocks noChangeAspect="1"/>
              </p:cNvPicPr>
              <p:nvPr/>
            </p:nvPicPr>
            <p:blipFill>
              <a:blip r:embed="rId5"/>
              <a:stretch>
                <a:fillRect/>
              </a:stretch>
            </p:blipFill>
            <p:spPr>
              <a:xfrm>
                <a:off x="7617033" y="2533651"/>
                <a:ext cx="2253438" cy="1483883"/>
              </a:xfrm>
              <a:prstGeom prst="rect">
                <a:avLst/>
              </a:prstGeom>
              <a:noFill/>
              <a:ln w="9525">
                <a:noFill/>
              </a:ln>
            </p:spPr>
          </p:pic>
          <p:grpSp>
            <p:nvGrpSpPr>
              <p:cNvPr id="24592" name="组合 186"/>
              <p:cNvGrpSpPr/>
              <p:nvPr/>
            </p:nvGrpSpPr>
            <p:grpSpPr>
              <a:xfrm>
                <a:off x="7581394" y="2498221"/>
                <a:ext cx="4523609" cy="1435256"/>
                <a:chOff x="7581429" y="2498221"/>
                <a:chExt cx="3688840" cy="1435256"/>
              </a:xfrm>
            </p:grpSpPr>
            <p:grpSp>
              <p:nvGrpSpPr>
                <p:cNvPr id="24593" name="组合 57"/>
                <p:cNvGrpSpPr/>
                <p:nvPr/>
              </p:nvGrpSpPr>
              <p:grpSpPr>
                <a:xfrm>
                  <a:off x="7581429" y="2642622"/>
                  <a:ext cx="1751300" cy="493730"/>
                  <a:chOff x="539207" y="1595708"/>
                  <a:chExt cx="3856956" cy="547144"/>
                </a:xfrm>
              </p:grpSpPr>
              <p:sp>
                <p:nvSpPr>
                  <p:cNvPr id="185" name="文本框 1"/>
                  <p:cNvSpPr txBox="1">
                    <a:spLocks noChangeArrowheads="1"/>
                  </p:cNvSpPr>
                  <p:nvPr/>
                </p:nvSpPr>
                <p:spPr bwMode="auto">
                  <a:xfrm>
                    <a:off x="539207" y="1595968"/>
                    <a:ext cx="2976973" cy="292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chemeClr val="tx1"/>
                        </a:solidFill>
                        <a:latin typeface="黑体" panose="02010609060101010101" pitchFamily="49" charset="-122"/>
                        <a:ea typeface="黑体" panose="02010609060101010101" pitchFamily="49" charset="-122"/>
                      </a:defRPr>
                    </a:lvl1pPr>
                    <a:lvl2pPr marL="742950" indent="-285750">
                      <a:defRPr sz="1400">
                        <a:solidFill>
                          <a:schemeClr val="tx1"/>
                        </a:solidFill>
                        <a:latin typeface="黑体" panose="02010609060101010101" pitchFamily="49" charset="-122"/>
                        <a:ea typeface="黑体" panose="02010609060101010101" pitchFamily="49" charset="-122"/>
                      </a:defRPr>
                    </a:lvl2pPr>
                    <a:lvl3pPr marL="1143000" indent="-228600">
                      <a:defRPr sz="1400">
                        <a:solidFill>
                          <a:schemeClr val="tx1"/>
                        </a:solidFill>
                        <a:latin typeface="黑体" panose="02010609060101010101" pitchFamily="49" charset="-122"/>
                        <a:ea typeface="黑体" panose="02010609060101010101" pitchFamily="49" charset="-122"/>
                      </a:defRPr>
                    </a:lvl3pPr>
                    <a:lvl4pPr marL="1600200" indent="-228600">
                      <a:defRPr sz="1400">
                        <a:solidFill>
                          <a:schemeClr val="tx1"/>
                        </a:solidFill>
                        <a:latin typeface="黑体" panose="02010609060101010101" pitchFamily="49" charset="-122"/>
                        <a:ea typeface="黑体" panose="02010609060101010101" pitchFamily="49" charset="-122"/>
                      </a:defRPr>
                    </a:lvl4pPr>
                    <a:lvl5pPr marL="2057400" indent="-228600">
                      <a:defRPr sz="1400">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9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825"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rPr>
                      <a:t>1</a:t>
                    </a:r>
                    <a:r>
                      <a:rPr kumimoji="0" lang="zh-CN" altLang="en-US" sz="825"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rPr>
                      <a:t>、求出炮点的旅行时场</a:t>
                    </a:r>
                    <a:endParaRPr kumimoji="0" lang="zh-CN" altLang="en-US" sz="825"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83" name="TextBox 26"/>
                  <p:cNvSpPr txBox="1">
                    <a:spLocks noChangeArrowheads="1"/>
                  </p:cNvSpPr>
                  <p:nvPr/>
                </p:nvSpPr>
                <p:spPr bwMode="auto">
                  <a:xfrm rot="8636448">
                    <a:off x="4058713" y="1804477"/>
                    <a:ext cx="336647" cy="33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chemeClr val="tx1"/>
                        </a:solidFill>
                        <a:latin typeface="黑体" panose="02010609060101010101" pitchFamily="49" charset="-122"/>
                        <a:ea typeface="黑体" panose="02010609060101010101" pitchFamily="49" charset="-122"/>
                      </a:defRPr>
                    </a:lvl1pPr>
                    <a:lvl2pPr marL="742950" indent="-285750">
                      <a:defRPr sz="1400">
                        <a:solidFill>
                          <a:schemeClr val="tx1"/>
                        </a:solidFill>
                        <a:latin typeface="黑体" panose="02010609060101010101" pitchFamily="49" charset="-122"/>
                        <a:ea typeface="黑体" panose="02010609060101010101" pitchFamily="49" charset="-122"/>
                      </a:defRPr>
                    </a:lvl2pPr>
                    <a:lvl3pPr marL="1143000" indent="-228600">
                      <a:defRPr sz="1400">
                        <a:solidFill>
                          <a:schemeClr val="tx1"/>
                        </a:solidFill>
                        <a:latin typeface="黑体" panose="02010609060101010101" pitchFamily="49" charset="-122"/>
                        <a:ea typeface="黑体" panose="02010609060101010101" pitchFamily="49" charset="-122"/>
                      </a:defRPr>
                    </a:lvl3pPr>
                    <a:lvl4pPr marL="1600200" indent="-228600">
                      <a:defRPr sz="1400">
                        <a:solidFill>
                          <a:schemeClr val="tx1"/>
                        </a:solidFill>
                        <a:latin typeface="黑体" panose="02010609060101010101" pitchFamily="49" charset="-122"/>
                        <a:ea typeface="黑体" panose="02010609060101010101" pitchFamily="49" charset="-122"/>
                      </a:defRPr>
                    </a:lvl4pPr>
                    <a:lvl5pPr marL="2057400" indent="-228600">
                      <a:defRPr sz="1400">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1050"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rPr>
                      <a:t>★</a:t>
                    </a:r>
                    <a:endParaRPr kumimoji="0" lang="zh-CN" altLang="en-US" sz="1050"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nvGrpSpPr>
                <p:cNvPr id="24594" name="组合 185"/>
                <p:cNvGrpSpPr/>
                <p:nvPr/>
              </p:nvGrpSpPr>
              <p:grpSpPr>
                <a:xfrm>
                  <a:off x="9408288" y="2498221"/>
                  <a:ext cx="1861981" cy="1435256"/>
                  <a:chOff x="7482092" y="3697231"/>
                  <a:chExt cx="1861981" cy="989755"/>
                </a:xfrm>
              </p:grpSpPr>
              <p:grpSp>
                <p:nvGrpSpPr>
                  <p:cNvPr id="24595" name="组合 17"/>
                  <p:cNvGrpSpPr/>
                  <p:nvPr/>
                </p:nvGrpSpPr>
                <p:grpSpPr>
                  <a:xfrm>
                    <a:off x="7482092" y="3697231"/>
                    <a:ext cx="1861981" cy="989755"/>
                    <a:chOff x="685010" y="2571751"/>
                    <a:chExt cx="3712366" cy="1007218"/>
                  </a:xfrm>
                </p:grpSpPr>
                <p:grpSp>
                  <p:nvGrpSpPr>
                    <p:cNvPr id="24598" name="组合 12"/>
                    <p:cNvGrpSpPr/>
                    <p:nvPr/>
                  </p:nvGrpSpPr>
                  <p:grpSpPr>
                    <a:xfrm>
                      <a:off x="685010" y="2571751"/>
                      <a:ext cx="3712366" cy="1007218"/>
                      <a:chOff x="645074" y="5085183"/>
                      <a:chExt cx="3712366" cy="1342957"/>
                    </a:xfrm>
                  </p:grpSpPr>
                  <p:grpSp>
                    <p:nvGrpSpPr>
                      <p:cNvPr id="24600" name="组合 9"/>
                      <p:cNvGrpSpPr/>
                      <p:nvPr/>
                    </p:nvGrpSpPr>
                    <p:grpSpPr>
                      <a:xfrm>
                        <a:off x="645074" y="5085183"/>
                        <a:ext cx="3712366" cy="1342957"/>
                        <a:chOff x="3882832" y="2648309"/>
                        <a:chExt cx="3750056" cy="1211937"/>
                      </a:xfrm>
                    </p:grpSpPr>
                    <p:pic>
                      <p:nvPicPr>
                        <p:cNvPr id="24602" name="Picture 6"/>
                        <p:cNvPicPr>
                          <a:picLocks noChangeAspect="1"/>
                        </p:cNvPicPr>
                        <p:nvPr/>
                      </p:nvPicPr>
                      <p:blipFill>
                        <a:blip r:embed="rId6"/>
                        <a:srcRect b="21201"/>
                        <a:stretch>
                          <a:fillRect/>
                        </a:stretch>
                      </p:blipFill>
                      <p:spPr>
                        <a:xfrm>
                          <a:off x="3882832" y="2648309"/>
                          <a:ext cx="3750056" cy="1211937"/>
                        </a:xfrm>
                        <a:prstGeom prst="rect">
                          <a:avLst/>
                        </a:prstGeom>
                        <a:noFill/>
                        <a:ln w="9525">
                          <a:noFill/>
                        </a:ln>
                      </p:spPr>
                    </p:pic>
                    <p:sp>
                      <p:nvSpPr>
                        <p:cNvPr id="24603" name="TextBox 26"/>
                        <p:cNvSpPr txBox="1"/>
                        <p:nvPr/>
                      </p:nvSpPr>
                      <p:spPr>
                        <a:xfrm rot="8636448">
                          <a:off x="5653946" y="3439425"/>
                          <a:ext cx="173347" cy="1480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300" dirty="0">
                              <a:solidFill>
                                <a:srgbClr val="000000"/>
                              </a:solidFill>
                              <a:latin typeface="微软雅黑" panose="020B0503020204020204" pitchFamily="34" charset="-122"/>
                              <a:ea typeface="微软雅黑" panose="020B0503020204020204" pitchFamily="34" charset="-122"/>
                            </a:rPr>
                            <a:t>★</a:t>
                          </a:r>
                          <a:endParaRPr lang="zh-CN" altLang="en-US" sz="300" dirty="0">
                            <a:solidFill>
                              <a:srgbClr val="000000"/>
                            </a:solidFill>
                            <a:latin typeface="微软雅黑" panose="020B0503020204020204" pitchFamily="34" charset="-122"/>
                            <a:ea typeface="微软雅黑" panose="020B0503020204020204" pitchFamily="34" charset="-122"/>
                          </a:endParaRPr>
                        </a:p>
                      </p:txBody>
                    </p:sp>
                  </p:grpSp>
                  <p:sp>
                    <p:nvSpPr>
                      <p:cNvPr id="179" name="任意多边形 64"/>
                      <p:cNvSpPr/>
                      <p:nvPr/>
                    </p:nvSpPr>
                    <p:spPr>
                      <a:xfrm>
                        <a:off x="1123385" y="5498372"/>
                        <a:ext cx="2778165" cy="566487"/>
                      </a:xfrm>
                      <a:custGeom>
                        <a:avLst/>
                        <a:gdLst>
                          <a:gd name="connsiteX0" fmla="*/ 0 w 2788918"/>
                          <a:gd name="connsiteY0" fmla="*/ 0 h 540014"/>
                          <a:gd name="connsiteX1" fmla="*/ 63500 w 2788918"/>
                          <a:gd name="connsiteY1" fmla="*/ 133350 h 540014"/>
                          <a:gd name="connsiteX2" fmla="*/ 152400 w 2788918"/>
                          <a:gd name="connsiteY2" fmla="*/ 215900 h 540014"/>
                          <a:gd name="connsiteX3" fmla="*/ 254000 w 2788918"/>
                          <a:gd name="connsiteY3" fmla="*/ 285750 h 540014"/>
                          <a:gd name="connsiteX4" fmla="*/ 501650 w 2788918"/>
                          <a:gd name="connsiteY4" fmla="*/ 406400 h 540014"/>
                          <a:gd name="connsiteX5" fmla="*/ 774700 w 2788918"/>
                          <a:gd name="connsiteY5" fmla="*/ 469900 h 540014"/>
                          <a:gd name="connsiteX6" fmla="*/ 971550 w 2788918"/>
                          <a:gd name="connsiteY6" fmla="*/ 508000 h 540014"/>
                          <a:gd name="connsiteX7" fmla="*/ 1219200 w 2788918"/>
                          <a:gd name="connsiteY7" fmla="*/ 533400 h 540014"/>
                          <a:gd name="connsiteX8" fmla="*/ 1485900 w 2788918"/>
                          <a:gd name="connsiteY8" fmla="*/ 539750 h 540014"/>
                          <a:gd name="connsiteX9" fmla="*/ 1854200 w 2788918"/>
                          <a:gd name="connsiteY9" fmla="*/ 527050 h 540014"/>
                          <a:gd name="connsiteX10" fmla="*/ 2254250 w 2788918"/>
                          <a:gd name="connsiteY10" fmla="*/ 469900 h 540014"/>
                          <a:gd name="connsiteX11" fmla="*/ 2527300 w 2788918"/>
                          <a:gd name="connsiteY11" fmla="*/ 393700 h 540014"/>
                          <a:gd name="connsiteX12" fmla="*/ 2749550 w 2788918"/>
                          <a:gd name="connsiteY12" fmla="*/ 241300 h 540014"/>
                          <a:gd name="connsiteX13" fmla="*/ 2787650 w 2788918"/>
                          <a:gd name="connsiteY13" fmla="*/ 152400 h 54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788918" h="540014">
                            <a:moveTo>
                              <a:pt x="0" y="0"/>
                            </a:moveTo>
                            <a:cubicBezTo>
                              <a:pt x="19050" y="48683"/>
                              <a:pt x="38100" y="97367"/>
                              <a:pt x="63500" y="133350"/>
                            </a:cubicBezTo>
                            <a:cubicBezTo>
                              <a:pt x="88900" y="169333"/>
                              <a:pt x="120650" y="190500"/>
                              <a:pt x="152400" y="215900"/>
                            </a:cubicBezTo>
                            <a:cubicBezTo>
                              <a:pt x="184150" y="241300"/>
                              <a:pt x="195792" y="254000"/>
                              <a:pt x="254000" y="285750"/>
                            </a:cubicBezTo>
                            <a:cubicBezTo>
                              <a:pt x="312208" y="317500"/>
                              <a:pt x="414867" y="375708"/>
                              <a:pt x="501650" y="406400"/>
                            </a:cubicBezTo>
                            <a:cubicBezTo>
                              <a:pt x="588433" y="437092"/>
                              <a:pt x="696383" y="452967"/>
                              <a:pt x="774700" y="469900"/>
                            </a:cubicBezTo>
                            <a:cubicBezTo>
                              <a:pt x="853017" y="486833"/>
                              <a:pt x="897467" y="497417"/>
                              <a:pt x="971550" y="508000"/>
                            </a:cubicBezTo>
                            <a:cubicBezTo>
                              <a:pt x="1045633" y="518583"/>
                              <a:pt x="1133475" y="528108"/>
                              <a:pt x="1219200" y="533400"/>
                            </a:cubicBezTo>
                            <a:cubicBezTo>
                              <a:pt x="1304925" y="538692"/>
                              <a:pt x="1380067" y="540808"/>
                              <a:pt x="1485900" y="539750"/>
                            </a:cubicBezTo>
                            <a:cubicBezTo>
                              <a:pt x="1591733" y="538692"/>
                              <a:pt x="1726142" y="538692"/>
                              <a:pt x="1854200" y="527050"/>
                            </a:cubicBezTo>
                            <a:cubicBezTo>
                              <a:pt x="1982258" y="515408"/>
                              <a:pt x="2142067" y="492125"/>
                              <a:pt x="2254250" y="469900"/>
                            </a:cubicBezTo>
                            <a:cubicBezTo>
                              <a:pt x="2366433" y="447675"/>
                              <a:pt x="2444750" y="431800"/>
                              <a:pt x="2527300" y="393700"/>
                            </a:cubicBezTo>
                            <a:cubicBezTo>
                              <a:pt x="2609850" y="355600"/>
                              <a:pt x="2706158" y="281517"/>
                              <a:pt x="2749550" y="241300"/>
                            </a:cubicBezTo>
                            <a:cubicBezTo>
                              <a:pt x="2792942" y="201083"/>
                              <a:pt x="2790296" y="176741"/>
                              <a:pt x="2787650" y="152400"/>
                            </a:cubicBezTo>
                          </a:path>
                        </a:pathLst>
                      </a:custGeom>
                      <a:ln>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
                  <p:nvSpPr>
                    <p:cNvPr id="24599" name="文本框 16"/>
                    <p:cNvSpPr txBox="1"/>
                    <p:nvPr/>
                  </p:nvSpPr>
                  <p:spPr>
                    <a:xfrm>
                      <a:off x="3798020" y="2819798"/>
                      <a:ext cx="288031" cy="20509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900" dirty="0">
                          <a:solidFill>
                            <a:srgbClr val="000000"/>
                          </a:solidFill>
                          <a:latin typeface="微软雅黑" panose="020B0503020204020204" pitchFamily="34" charset="-122"/>
                          <a:ea typeface="微软雅黑" panose="020B0503020204020204" pitchFamily="34" charset="-122"/>
                        </a:rPr>
                        <a:t>s</a:t>
                      </a:r>
                      <a:endParaRPr lang="zh-CN" altLang="en-US" sz="900" dirty="0">
                        <a:solidFill>
                          <a:srgbClr val="000000"/>
                        </a:solidFill>
                        <a:latin typeface="微软雅黑" panose="020B0503020204020204" pitchFamily="34" charset="-122"/>
                        <a:ea typeface="微软雅黑" panose="020B0503020204020204" pitchFamily="34" charset="-122"/>
                      </a:endParaRPr>
                    </a:p>
                  </p:txBody>
                </p:sp>
              </p:grpSp>
              <p:sp>
                <p:nvSpPr>
                  <p:cNvPr id="174" name="文本框 16"/>
                  <p:cNvSpPr txBox="1"/>
                  <p:nvPr/>
                </p:nvSpPr>
                <p:spPr bwMode="auto">
                  <a:xfrm>
                    <a:off x="7691675" y="3870233"/>
                    <a:ext cx="144016" cy="181829"/>
                  </a:xfrm>
                  <a:prstGeom prst="rect">
                    <a:avLst/>
                  </a:prstGeom>
                  <a:noFill/>
                </p:spPr>
                <p:txBody>
                  <a:bodyPr>
                    <a:spAutoFit/>
                  </a:bodyPr>
                  <a:lstStyle/>
                  <a:p>
                    <a:pPr marR="0" defTabSz="914400" eaLnBrk="1" fontAlgn="auto" hangingPunct="1">
                      <a:buClrTx/>
                      <a:buSzTx/>
                      <a:buFontTx/>
                      <a:buNone/>
                      <a:defRPr/>
                    </a:pPr>
                    <a:r>
                      <a:rPr kumimoji="0" lang="en-US" altLang="zh-CN" sz="750" kern="1200" cap="none" spc="0" normalizeH="0" baseline="0" noProof="1">
                        <a:solidFill>
                          <a:srgbClr val="000000"/>
                        </a:solidFill>
                        <a:latin typeface="微软雅黑" panose="020B0503020204020204" pitchFamily="34" charset="-122"/>
                        <a:ea typeface="微软雅黑" panose="020B0503020204020204" pitchFamily="34" charset="-122"/>
                        <a:cs typeface="+mn-cs"/>
                      </a:rPr>
                      <a:t>R</a:t>
                    </a:r>
                    <a:endParaRPr kumimoji="0" lang="zh-CN" altLang="en-US" sz="750" kern="1200" cap="none" spc="0" normalizeH="0" baseline="0" noProof="1">
                      <a:solidFill>
                        <a:srgbClr val="000000"/>
                      </a:solidFill>
                      <a:latin typeface="微软雅黑" panose="020B0503020204020204" pitchFamily="34" charset="-122"/>
                      <a:ea typeface="微软雅黑" panose="020B0503020204020204" pitchFamily="34" charset="-122"/>
                      <a:cs typeface="+mn-cs"/>
                    </a:endParaRPr>
                  </a:p>
                </p:txBody>
              </p:sp>
              <p:sp>
                <p:nvSpPr>
                  <p:cNvPr id="175" name="文本框 1"/>
                  <p:cNvSpPr txBox="1">
                    <a:spLocks noChangeArrowheads="1"/>
                  </p:cNvSpPr>
                  <p:nvPr/>
                </p:nvSpPr>
                <p:spPr bwMode="auto">
                  <a:xfrm>
                    <a:off x="7499653" y="3782850"/>
                    <a:ext cx="1335310" cy="19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400">
                        <a:solidFill>
                          <a:schemeClr val="tx1"/>
                        </a:solidFill>
                        <a:latin typeface="黑体" panose="02010609060101010101" pitchFamily="49" charset="-122"/>
                        <a:ea typeface="黑体" panose="02010609060101010101" pitchFamily="49" charset="-122"/>
                      </a:defRPr>
                    </a:lvl1pPr>
                    <a:lvl2pPr marL="742950" indent="-285750">
                      <a:defRPr sz="1400">
                        <a:solidFill>
                          <a:schemeClr val="tx1"/>
                        </a:solidFill>
                        <a:latin typeface="黑体" panose="02010609060101010101" pitchFamily="49" charset="-122"/>
                        <a:ea typeface="黑体" panose="02010609060101010101" pitchFamily="49" charset="-122"/>
                      </a:defRPr>
                    </a:lvl2pPr>
                    <a:lvl3pPr marL="1143000" indent="-228600">
                      <a:defRPr sz="1400">
                        <a:solidFill>
                          <a:schemeClr val="tx1"/>
                        </a:solidFill>
                        <a:latin typeface="黑体" panose="02010609060101010101" pitchFamily="49" charset="-122"/>
                        <a:ea typeface="黑体" panose="02010609060101010101" pitchFamily="49" charset="-122"/>
                      </a:defRPr>
                    </a:lvl3pPr>
                    <a:lvl4pPr marL="1600200" indent="-228600">
                      <a:defRPr sz="1400">
                        <a:solidFill>
                          <a:schemeClr val="tx1"/>
                        </a:solidFill>
                        <a:latin typeface="黑体" panose="02010609060101010101" pitchFamily="49" charset="-122"/>
                        <a:ea typeface="黑体" panose="02010609060101010101" pitchFamily="49" charset="-122"/>
                      </a:defRPr>
                    </a:lvl4pPr>
                    <a:lvl5pPr marL="2057400" indent="-228600">
                      <a:defRPr sz="1400">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1400">
                        <a:solidFill>
                          <a:schemeClr val="tx1"/>
                        </a:solidFill>
                        <a:latin typeface="黑体" panose="02010609060101010101" pitchFamily="49" charset="-122"/>
                        <a:ea typeface="黑体" panose="02010609060101010101" pitchFamily="49" charset="-122"/>
                      </a:defRPr>
                    </a:lvl9p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825"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rPr>
                      <a:t>2</a:t>
                    </a:r>
                    <a:r>
                      <a:rPr kumimoji="0" lang="zh-CN" altLang="en-US" sz="825"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rPr>
                      <a:t>、求出走时最小的路径</a:t>
                    </a:r>
                    <a:endParaRPr kumimoji="0" lang="zh-CN" altLang="en-US" sz="825" b="0" i="0" u="none" strike="noStrike" kern="1200" cap="none" spc="0" normalizeH="0" baseline="0" noProof="1">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grpSp>
        </p:grpSp>
        <p:cxnSp>
          <p:nvCxnSpPr>
            <p:cNvPr id="192" name="直接连接符 191"/>
            <p:cNvCxnSpPr/>
            <p:nvPr/>
          </p:nvCxnSpPr>
          <p:spPr>
            <a:xfrm>
              <a:off x="6943945" y="4673975"/>
              <a:ext cx="2088296" cy="5120"/>
            </a:xfrm>
            <a:prstGeom prst="line">
              <a:avLst/>
            </a:prstGeom>
            <a:ln w="635">
              <a:solidFill>
                <a:srgbClr val="0000FF"/>
              </a:solidFill>
            </a:ln>
          </p:spPr>
          <p:style>
            <a:lnRef idx="1">
              <a:schemeClr val="accent1"/>
            </a:lnRef>
            <a:fillRef idx="0">
              <a:schemeClr val="accent1"/>
            </a:fillRef>
            <a:effectRef idx="0">
              <a:schemeClr val="accent1"/>
            </a:effectRef>
            <a:fontRef idx="minor">
              <a:schemeClr val="tx1"/>
            </a:fontRef>
          </p:style>
        </p:cxnSp>
      </p:grpSp>
      <p:sp>
        <p:nvSpPr>
          <p:cNvPr id="195" name="文本框 3"/>
          <p:cNvSpPr txBox="1">
            <a:spLocks noChangeArrowheads="1"/>
          </p:cNvSpPr>
          <p:nvPr/>
        </p:nvSpPr>
        <p:spPr bwMode="auto">
          <a:xfrm>
            <a:off x="6097588" y="4725988"/>
            <a:ext cx="175101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10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高精度射线追踪</a:t>
            </a:r>
            <a:endParaRPr kumimoji="0" lang="zh-CN" altLang="en-US" sz="10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197" name="文本框 3"/>
          <p:cNvSpPr txBox="1">
            <a:spLocks noChangeArrowheads="1"/>
          </p:cNvSpPr>
          <p:nvPr/>
        </p:nvSpPr>
        <p:spPr bwMode="auto">
          <a:xfrm>
            <a:off x="1300163" y="6413500"/>
            <a:ext cx="17510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10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高精度约束反演流程</a:t>
            </a:r>
            <a:endParaRPr kumimoji="0" lang="zh-CN" altLang="en-US" sz="10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03" name="文本框 202"/>
          <p:cNvSpPr txBox="1"/>
          <p:nvPr/>
        </p:nvSpPr>
        <p:spPr>
          <a:xfrm>
            <a:off x="152400" y="904059"/>
            <a:ext cx="11874500" cy="1476375"/>
          </a:xfrm>
          <a:prstGeom prst="rect">
            <a:avLst/>
          </a:prstGeom>
          <a:solidFill>
            <a:schemeClr val="bg1"/>
          </a:solidFill>
          <a:ln w="28575" algn="ctr">
            <a:noFill/>
            <a:miter lim="800000"/>
          </a:ln>
          <a:scene3d>
            <a:camera prst="orthographicFront"/>
            <a:lightRig rig="threePt" dir="t"/>
          </a:scene3d>
          <a:sp3d>
            <a:bevelT w="0" h="0" prst="artDeco"/>
          </a:sp3d>
        </p:spPr>
        <p:txBody>
          <a:bodyPr>
            <a:spAutoFit/>
          </a:bodyPr>
          <a:lstStyle/>
          <a:p>
            <a:pPr marR="0" defTabSz="914400" eaLnBrk="1" fontAlgn="auto" hangingPunct="1">
              <a:lnSpc>
                <a:spcPct val="150000"/>
              </a:lnSpc>
              <a:buClrTx/>
              <a:buSzTx/>
              <a:buFontTx/>
              <a:buNone/>
              <a:defRPr/>
            </a:pPr>
            <a:r>
              <a:rPr kumimoji="0" lang="zh-CN" altLang="en-US" sz="2000" kern="1200" cap="none" spc="0" normalizeH="0" baseline="0" noProof="1">
                <a:latin typeface="+mn-lt"/>
                <a:ea typeface="+mn-ea"/>
                <a:cs typeface="+mn-cs"/>
              </a:rPr>
              <a:t>      </a:t>
            </a:r>
            <a:r>
              <a:rPr kumimoji="0" lang="zh-CN" altLang="en-US" sz="2000" kern="1200" cap="none" spc="0" normalizeH="0" baseline="0" noProof="1">
                <a:latin typeface="微软雅黑" panose="020B0503020204020204" pitchFamily="34" charset="-122"/>
                <a:ea typeface="微软雅黑" panose="020B0503020204020204" pitchFamily="34" charset="-122"/>
                <a:cs typeface="+mn-cs"/>
              </a:rPr>
              <a:t>创新研发的FASTomo三维初至射线层析反演模块，基于程函方程的射线追踪、克里金插值约束和最小二乘多尺度网格反演等技术，解决射线密度缺失导致反演精度不足和海量数据计算效率低下的难题，提高深度域“真”地表成像的浅层速度模型精度，实质增强 “双域”精细化处理能力。</a:t>
            </a:r>
            <a:endParaRPr kumimoji="0" lang="zh-CN" altLang="en-US" sz="2000" kern="1200" cap="none" spc="0" normalizeH="0" baseline="0" noProof="1">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p:nvPr/>
        </p:nvSpPr>
        <p:spPr>
          <a:xfrm>
            <a:off x="4727575" y="0"/>
            <a:ext cx="2665413" cy="823913"/>
          </a:xfrm>
          <a:prstGeom prst="rect">
            <a:avLst/>
          </a:prstGeom>
          <a:noFill/>
          <a:ln w="9525">
            <a:noFill/>
          </a:ln>
        </p:spPr>
        <p:txBody>
          <a:bodyPr lIns="91392" tIns="45697" rIns="91392" bIns="45697">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None/>
            </a:pPr>
            <a:r>
              <a:rPr lang="zh-CN" altLang="en-US" sz="4800" dirty="0">
                <a:solidFill>
                  <a:srgbClr val="3333FF"/>
                </a:solidFill>
              </a:rPr>
              <a:t>目录</a:t>
            </a:r>
            <a:endParaRPr lang="zh-CN" altLang="en-US" sz="4800" dirty="0">
              <a:solidFill>
                <a:srgbClr val="3333FF"/>
              </a:solidFill>
            </a:endParaRPr>
          </a:p>
        </p:txBody>
      </p:sp>
      <p:sp>
        <p:nvSpPr>
          <p:cNvPr id="25603" name="Text Box 3"/>
          <p:cNvSpPr txBox="1"/>
          <p:nvPr/>
        </p:nvSpPr>
        <p:spPr>
          <a:xfrm>
            <a:off x="2640013" y="1498600"/>
            <a:ext cx="6911975" cy="3023870"/>
          </a:xfrm>
          <a:prstGeom prst="rect">
            <a:avLst/>
          </a:prstGeom>
          <a:noFill/>
          <a:ln w="9525">
            <a:noFill/>
          </a:ln>
        </p:spPr>
        <p:txBody>
          <a:bodyPr lIns="91392" tIns="45697" rIns="91392" bIns="45697">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70000"/>
              </a:lnSpc>
              <a:spcBef>
                <a:spcPct val="0"/>
              </a:spcBef>
              <a:buNone/>
            </a:pPr>
            <a:r>
              <a:rPr lang="en-US" altLang="en-US" sz="3600" dirty="0">
                <a:solidFill>
                  <a:srgbClr val="0000FF"/>
                </a:solidFill>
              </a:rPr>
              <a:t>一、初至射线层析方法原理</a:t>
            </a:r>
            <a:endParaRPr lang="en-US" altLang="en-US" sz="3600" dirty="0">
              <a:solidFill>
                <a:srgbClr val="0000FF"/>
              </a:solidFill>
            </a:endParaRPr>
          </a:p>
          <a:p>
            <a:pPr marL="0" lvl="0" indent="0" eaLnBrk="1" hangingPunct="1">
              <a:lnSpc>
                <a:spcPct val="170000"/>
              </a:lnSpc>
              <a:spcBef>
                <a:spcPct val="0"/>
              </a:spcBef>
              <a:buNone/>
            </a:pPr>
            <a:r>
              <a:rPr lang="en-US" altLang="en-US" sz="3600" dirty="0">
                <a:solidFill>
                  <a:srgbClr val="FF0000"/>
                </a:solidFill>
                <a:sym typeface="+mn-ea"/>
              </a:rPr>
              <a:t>二、FASTomo模块参数应用</a:t>
            </a:r>
            <a:endParaRPr lang="en-US" altLang="en-US" sz="3600" dirty="0">
              <a:solidFill>
                <a:srgbClr val="0000FF"/>
              </a:solidFill>
              <a:sym typeface="+mn-ea"/>
            </a:endParaRPr>
          </a:p>
          <a:p>
            <a:pPr marL="0" lvl="0" algn="l" eaLnBrk="1" hangingPunct="1">
              <a:lnSpc>
                <a:spcPct val="170000"/>
              </a:lnSpc>
              <a:buClrTx/>
              <a:buSzTx/>
              <a:buFontTx/>
              <a:buNone/>
            </a:pPr>
            <a:r>
              <a:rPr lang="en-US" altLang="en-US" sz="3600" dirty="0">
                <a:solidFill>
                  <a:srgbClr val="0000FF"/>
                </a:solidFill>
                <a:sym typeface="+mn-ea"/>
              </a:rPr>
              <a:t>三、应用细节与注意事项</a:t>
            </a:r>
            <a:endParaRPr lang="en-US" altLang="en-US" sz="3600" dirty="0">
              <a:solidFill>
                <a:srgbClr val="0000FF"/>
              </a:solidFill>
              <a:sym typeface="+mn-ea"/>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27651"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600" dirty="0">
                <a:solidFill>
                  <a:srgbClr val="000000"/>
                </a:solidFill>
              </a:rPr>
              <a:t>FASTomo</a:t>
            </a:r>
            <a:r>
              <a:rPr lang="zh-CN" altLang="zh-CN" sz="2600" dirty="0">
                <a:solidFill>
                  <a:srgbClr val="000000"/>
                </a:solidFill>
              </a:rPr>
              <a:t>作业建立</a:t>
            </a:r>
            <a:endParaRPr lang="zh-CN" altLang="zh-CN" sz="2600" dirty="0">
              <a:solidFill>
                <a:srgbClr val="000000"/>
              </a:solidFill>
            </a:endParaRPr>
          </a:p>
        </p:txBody>
      </p:sp>
      <p:sp>
        <p:nvSpPr>
          <p:cNvPr id="27652" name="文本框 1"/>
          <p:cNvSpPr txBox="1"/>
          <p:nvPr/>
        </p:nvSpPr>
        <p:spPr>
          <a:xfrm>
            <a:off x="406400" y="1339850"/>
            <a:ext cx="10196195" cy="4235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rPr>
              <a:t>建立新的</a:t>
            </a:r>
            <a:r>
              <a:rPr lang="en-US" altLang="zh-CN" sz="1800" dirty="0">
                <a:solidFill>
                  <a:srgbClr val="000000"/>
                </a:solidFill>
                <a:latin typeface="微软雅黑" panose="020B0503020204020204" pitchFamily="34" charset="-122"/>
                <a:ea typeface="微软雅黑" panose="020B0503020204020204" pitchFamily="34" charset="-122"/>
              </a:rPr>
              <a:t>Work Flow</a:t>
            </a:r>
            <a:r>
              <a:rPr lang="zh-CN" altLang="en-US" sz="1800" dirty="0">
                <a:solidFill>
                  <a:srgbClr val="000000"/>
                </a:solidFill>
                <a:latin typeface="微软雅黑" panose="020B0503020204020204" pitchFamily="34" charset="-122"/>
                <a:ea typeface="微软雅黑" panose="020B0503020204020204" pitchFamily="34" charset="-122"/>
              </a:rPr>
              <a:t>，添加静校正模块，再填写对应参数，按照批处理作业发送方式进行</a:t>
            </a:r>
            <a:endParaRPr lang="zh-CN" altLang="en-US" sz="1800" dirty="0">
              <a:solidFill>
                <a:srgbClr val="000000"/>
              </a:solidFill>
              <a:latin typeface="微软雅黑" panose="020B0503020204020204" pitchFamily="34" charset="-122"/>
              <a:ea typeface="微软雅黑" panose="020B0503020204020204" pitchFamily="34" charset="-122"/>
            </a:endParaRPr>
          </a:p>
        </p:txBody>
      </p:sp>
      <p:sp>
        <p:nvSpPr>
          <p:cNvPr id="27653" name="文本框 9"/>
          <p:cNvSpPr txBox="1"/>
          <p:nvPr/>
        </p:nvSpPr>
        <p:spPr>
          <a:xfrm>
            <a:off x="1214438" y="5546725"/>
            <a:ext cx="1868487" cy="3063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1400" dirty="0">
                <a:solidFill>
                  <a:srgbClr val="000000"/>
                </a:solidFill>
                <a:latin typeface="微软雅黑" panose="020B0503020204020204" pitchFamily="34" charset="-122"/>
                <a:ea typeface="微软雅黑" panose="020B0503020204020204" pitchFamily="34" charset="-122"/>
              </a:rPr>
              <a:t>新建作业流程</a:t>
            </a:r>
            <a:endParaRPr lang="zh-CN" altLang="zh-CN" sz="1400" dirty="0">
              <a:solidFill>
                <a:srgbClr val="000000"/>
              </a:solidFill>
              <a:latin typeface="微软雅黑" panose="020B0503020204020204" pitchFamily="34" charset="-122"/>
              <a:ea typeface="微软雅黑" panose="020B0503020204020204" pitchFamily="34" charset="-122"/>
            </a:endParaRPr>
          </a:p>
        </p:txBody>
      </p:sp>
      <p:pic>
        <p:nvPicPr>
          <p:cNvPr id="27654" name="图片 7"/>
          <p:cNvPicPr>
            <a:picLocks noChangeAspect="1"/>
          </p:cNvPicPr>
          <p:nvPr/>
        </p:nvPicPr>
        <p:blipFill>
          <a:blip r:embed="rId1"/>
          <a:srcRect l="2" r="75264" b="37242"/>
          <a:stretch>
            <a:fillRect/>
          </a:stretch>
        </p:blipFill>
        <p:spPr>
          <a:xfrm>
            <a:off x="8526463" y="2114550"/>
            <a:ext cx="3082925" cy="3130550"/>
          </a:xfrm>
          <a:prstGeom prst="rect">
            <a:avLst/>
          </a:prstGeom>
          <a:noFill/>
          <a:ln w="9525">
            <a:noFill/>
          </a:ln>
        </p:spPr>
      </p:pic>
      <p:grpSp>
        <p:nvGrpSpPr>
          <p:cNvPr id="27655" name="组合 4"/>
          <p:cNvGrpSpPr/>
          <p:nvPr/>
        </p:nvGrpSpPr>
        <p:grpSpPr>
          <a:xfrm>
            <a:off x="3889375" y="2114550"/>
            <a:ext cx="4519613" cy="3082925"/>
            <a:chOff x="8145" y="3227"/>
            <a:chExt cx="4698" cy="3171"/>
          </a:xfrm>
        </p:grpSpPr>
        <p:pic>
          <p:nvPicPr>
            <p:cNvPr id="27661" name="图片 6"/>
            <p:cNvPicPr>
              <a:picLocks noChangeAspect="1"/>
            </p:cNvPicPr>
            <p:nvPr/>
          </p:nvPicPr>
          <p:blipFill>
            <a:blip r:embed="rId2"/>
            <a:srcRect r="28162"/>
            <a:stretch>
              <a:fillRect/>
            </a:stretch>
          </p:blipFill>
          <p:spPr>
            <a:xfrm>
              <a:off x="8145" y="3227"/>
              <a:ext cx="4698" cy="3170"/>
            </a:xfrm>
            <a:prstGeom prst="rect">
              <a:avLst/>
            </a:prstGeom>
            <a:noFill/>
            <a:ln w="9525">
              <a:noFill/>
            </a:ln>
          </p:spPr>
        </p:pic>
        <p:sp>
          <p:nvSpPr>
            <p:cNvPr id="27662" name="矩形 40"/>
            <p:cNvSpPr/>
            <p:nvPr/>
          </p:nvSpPr>
          <p:spPr>
            <a:xfrm>
              <a:off x="11713" y="6151"/>
              <a:ext cx="1130" cy="247"/>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grpSp>
      <p:grpSp>
        <p:nvGrpSpPr>
          <p:cNvPr id="27656" name="组合 2"/>
          <p:cNvGrpSpPr/>
          <p:nvPr/>
        </p:nvGrpSpPr>
        <p:grpSpPr>
          <a:xfrm>
            <a:off x="406400" y="2114550"/>
            <a:ext cx="3482975" cy="2028825"/>
            <a:chOff x="641" y="3317"/>
            <a:chExt cx="6848" cy="2990"/>
          </a:xfrm>
        </p:grpSpPr>
        <p:pic>
          <p:nvPicPr>
            <p:cNvPr id="27659" name="图片 5"/>
            <p:cNvPicPr>
              <a:picLocks noChangeAspect="1"/>
            </p:cNvPicPr>
            <p:nvPr/>
          </p:nvPicPr>
          <p:blipFill>
            <a:blip r:embed="rId3"/>
            <a:srcRect l="1250"/>
            <a:stretch>
              <a:fillRect/>
            </a:stretch>
          </p:blipFill>
          <p:spPr>
            <a:xfrm>
              <a:off x="641" y="3317"/>
              <a:ext cx="6848" cy="2990"/>
            </a:xfrm>
            <a:prstGeom prst="rect">
              <a:avLst/>
            </a:prstGeom>
            <a:noFill/>
            <a:ln w="9525">
              <a:noFill/>
            </a:ln>
          </p:spPr>
        </p:pic>
        <p:sp>
          <p:nvSpPr>
            <p:cNvPr id="27660" name="矩形 41"/>
            <p:cNvSpPr/>
            <p:nvPr/>
          </p:nvSpPr>
          <p:spPr>
            <a:xfrm>
              <a:off x="4772" y="4216"/>
              <a:ext cx="1819" cy="219"/>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grpSp>
      <p:sp>
        <p:nvSpPr>
          <p:cNvPr id="27657" name="文本框 5"/>
          <p:cNvSpPr txBox="1"/>
          <p:nvPr/>
        </p:nvSpPr>
        <p:spPr>
          <a:xfrm>
            <a:off x="5275263" y="5546725"/>
            <a:ext cx="1868487"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1400" dirty="0">
                <a:solidFill>
                  <a:srgbClr val="000000"/>
                </a:solidFill>
                <a:latin typeface="微软雅黑" panose="020B0503020204020204" pitchFamily="34" charset="-122"/>
                <a:ea typeface="微软雅黑" panose="020B0503020204020204" pitchFamily="34" charset="-122"/>
              </a:rPr>
              <a:t>找到</a:t>
            </a:r>
            <a:r>
              <a:rPr lang="en-US" altLang="zh-CN" sz="1400" dirty="0">
                <a:solidFill>
                  <a:srgbClr val="000000"/>
                </a:solidFill>
                <a:latin typeface="微软雅黑" panose="020B0503020204020204" pitchFamily="34" charset="-122"/>
                <a:ea typeface="微软雅黑" panose="020B0503020204020204" pitchFamily="34" charset="-122"/>
              </a:rPr>
              <a:t>FASTomo</a:t>
            </a:r>
            <a:r>
              <a:rPr lang="zh-CN" altLang="en-US" sz="1400" dirty="0">
                <a:solidFill>
                  <a:srgbClr val="000000"/>
                </a:solidFill>
                <a:latin typeface="微软雅黑" panose="020B0503020204020204" pitchFamily="34" charset="-122"/>
                <a:ea typeface="微软雅黑" panose="020B0503020204020204" pitchFamily="34" charset="-122"/>
              </a:rPr>
              <a:t>模块</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7658" name="文本框 7"/>
          <p:cNvSpPr txBox="1"/>
          <p:nvPr/>
        </p:nvSpPr>
        <p:spPr>
          <a:xfrm>
            <a:off x="9132888" y="5546725"/>
            <a:ext cx="1868487" cy="3063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zh-CN" sz="1400" dirty="0">
                <a:solidFill>
                  <a:srgbClr val="000000"/>
                </a:solidFill>
                <a:latin typeface="微软雅黑" panose="020B0503020204020204" pitchFamily="34" charset="-122"/>
                <a:ea typeface="微软雅黑" panose="020B0503020204020204" pitchFamily="34" charset="-122"/>
              </a:rPr>
              <a:t>生成作业</a:t>
            </a:r>
            <a:endParaRPr lang="zh-CN" altLang="zh-CN" sz="14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初至反演</a:t>
            </a:r>
            <a:r>
              <a:rPr lang="en-US" altLang="zh-CN" sz="2600" dirty="0">
                <a:solidFill>
                  <a:srgbClr val="000000"/>
                </a:solidFill>
              </a:rPr>
              <a:t>—FASTomo</a:t>
            </a:r>
            <a:r>
              <a:rPr lang="zh-CN" altLang="en-US" sz="2600" dirty="0">
                <a:solidFill>
                  <a:srgbClr val="000000"/>
                </a:solidFill>
              </a:rPr>
              <a:t>模块</a:t>
            </a:r>
            <a:endParaRPr lang="zh-CN" altLang="en-US" sz="2600" dirty="0">
              <a:solidFill>
                <a:srgbClr val="000000"/>
              </a:solidFill>
            </a:endParaRPr>
          </a:p>
        </p:txBody>
      </p:sp>
      <p:sp>
        <p:nvSpPr>
          <p:cNvPr id="28675" name="文本框 1"/>
          <p:cNvSpPr txBox="1"/>
          <p:nvPr/>
        </p:nvSpPr>
        <p:spPr>
          <a:xfrm>
            <a:off x="603250" y="1285875"/>
            <a:ext cx="3794125" cy="4238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zh-CN" sz="1800" dirty="0">
                <a:solidFill>
                  <a:srgbClr val="000000"/>
                </a:solidFill>
                <a:latin typeface="微软雅黑" panose="020B0503020204020204" pitchFamily="34" charset="-122"/>
                <a:ea typeface="微软雅黑" panose="020B0503020204020204" pitchFamily="34" charset="-122"/>
              </a:rPr>
              <a:t>FASTomo</a:t>
            </a:r>
            <a:r>
              <a:rPr lang="zh-CN" altLang="en-US" sz="1800" dirty="0">
                <a:solidFill>
                  <a:srgbClr val="000000"/>
                </a:solidFill>
                <a:latin typeface="微软雅黑" panose="020B0503020204020204" pitchFamily="34" charset="-122"/>
                <a:ea typeface="微软雅黑" panose="020B0503020204020204" pitchFamily="34" charset="-122"/>
              </a:rPr>
              <a:t>参数界面如下：</a:t>
            </a:r>
            <a:endParaRPr lang="zh-CN" altLang="en-US" sz="1800" dirty="0">
              <a:solidFill>
                <a:srgbClr val="000000"/>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152525" y="1745615"/>
            <a:ext cx="7836535" cy="4700270"/>
            <a:chOff x="1815" y="2793"/>
            <a:chExt cx="12341" cy="7402"/>
          </a:xfrm>
        </p:grpSpPr>
        <p:pic>
          <p:nvPicPr>
            <p:cNvPr id="28681" name="图片 4"/>
            <p:cNvPicPr>
              <a:picLocks noChangeAspect="1"/>
            </p:cNvPicPr>
            <p:nvPr/>
          </p:nvPicPr>
          <p:blipFill>
            <a:blip r:embed="rId1"/>
            <a:srcRect l="23013"/>
            <a:stretch>
              <a:fillRect/>
            </a:stretch>
          </p:blipFill>
          <p:spPr>
            <a:xfrm>
              <a:off x="3512" y="2793"/>
              <a:ext cx="10644" cy="7398"/>
            </a:xfrm>
            <a:prstGeom prst="rect">
              <a:avLst/>
            </a:prstGeom>
            <a:noFill/>
            <a:ln w="9525">
              <a:noFill/>
            </a:ln>
          </p:spPr>
        </p:pic>
        <p:sp>
          <p:nvSpPr>
            <p:cNvPr id="28682" name="矩形 21"/>
            <p:cNvSpPr/>
            <p:nvPr/>
          </p:nvSpPr>
          <p:spPr>
            <a:xfrm>
              <a:off x="3513" y="3360"/>
              <a:ext cx="10545" cy="1509"/>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28684" name="矩形 20"/>
            <p:cNvSpPr/>
            <p:nvPr/>
          </p:nvSpPr>
          <p:spPr>
            <a:xfrm>
              <a:off x="3511" y="4958"/>
              <a:ext cx="10548" cy="150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28686" name="矩形 23"/>
            <p:cNvSpPr/>
            <p:nvPr/>
          </p:nvSpPr>
          <p:spPr>
            <a:xfrm>
              <a:off x="3513" y="6548"/>
              <a:ext cx="10545" cy="337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28694" name="矩形 32"/>
            <p:cNvSpPr/>
            <p:nvPr/>
          </p:nvSpPr>
          <p:spPr>
            <a:xfrm>
              <a:off x="3513" y="9824"/>
              <a:ext cx="10546" cy="37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pic>
          <p:nvPicPr>
            <p:cNvPr id="28679" name="图片 35"/>
            <p:cNvPicPr>
              <a:picLocks noChangeAspect="1"/>
            </p:cNvPicPr>
            <p:nvPr/>
          </p:nvPicPr>
          <p:blipFill>
            <a:blip r:embed="rId1"/>
            <a:srcRect l="4239" r="83485"/>
            <a:stretch>
              <a:fillRect/>
            </a:stretch>
          </p:blipFill>
          <p:spPr>
            <a:xfrm>
              <a:off x="1815" y="2797"/>
              <a:ext cx="1697" cy="7398"/>
            </a:xfrm>
            <a:prstGeom prst="rect">
              <a:avLst/>
            </a:prstGeom>
            <a:noFill/>
            <a:ln w="9525">
              <a:noFill/>
            </a:ln>
          </p:spPr>
        </p:pic>
      </p:grpSp>
      <p:sp>
        <p:nvSpPr>
          <p:cNvPr id="28680" name="文本框 46"/>
          <p:cNvSpPr txBox="1"/>
          <p:nvPr/>
        </p:nvSpPr>
        <p:spPr>
          <a:xfrm>
            <a:off x="5279390" y="6478905"/>
            <a:ext cx="598170"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3</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677"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3" name="文本框 2"/>
          <p:cNvSpPr txBox="1"/>
          <p:nvPr/>
        </p:nvSpPr>
        <p:spPr>
          <a:xfrm>
            <a:off x="9246235" y="2158365"/>
            <a:ext cx="2187575" cy="521970"/>
          </a:xfrm>
          <a:prstGeom prst="rect">
            <a:avLst/>
          </a:prstGeom>
          <a:noFill/>
        </p:spPr>
        <p:txBody>
          <a:bodyPr wrap="square" rtlCol="0">
            <a:spAutoFit/>
          </a:bodyPr>
          <a:lstStyle/>
          <a:p>
            <a:pPr algn="l"/>
            <a:r>
              <a:rPr lang="zh-CN" altLang="en-US" sz="2800">
                <a:latin typeface="黑体" panose="02010609060101010101" pitchFamily="49" charset="-122"/>
                <a:ea typeface="黑体" panose="02010609060101010101" pitchFamily="49" charset="-122"/>
              </a:rPr>
              <a:t>输入、输出</a:t>
            </a:r>
            <a:endParaRPr lang="zh-CN" altLang="en-US" sz="2800">
              <a:latin typeface="黑体" panose="02010609060101010101" pitchFamily="49" charset="-122"/>
              <a:ea typeface="黑体" panose="02010609060101010101" pitchFamily="49" charset="-122"/>
            </a:endParaRPr>
          </a:p>
        </p:txBody>
      </p:sp>
      <p:sp>
        <p:nvSpPr>
          <p:cNvPr id="4" name="文本框 3"/>
          <p:cNvSpPr txBox="1"/>
          <p:nvPr/>
        </p:nvSpPr>
        <p:spPr>
          <a:xfrm>
            <a:off x="9246235" y="3336290"/>
            <a:ext cx="2497455" cy="521970"/>
          </a:xfrm>
          <a:prstGeom prst="rect">
            <a:avLst/>
          </a:prstGeom>
          <a:noFill/>
        </p:spPr>
        <p:txBody>
          <a:bodyPr wrap="square" rtlCol="0">
            <a:spAutoFit/>
          </a:bodyPr>
          <a:lstStyle/>
          <a:p>
            <a:pPr algn="l"/>
            <a:r>
              <a:rPr lang="zh-CN" altLang="en-US" sz="2800">
                <a:latin typeface="黑体" panose="02010609060101010101" pitchFamily="49" charset="-122"/>
                <a:ea typeface="黑体" panose="02010609060101010101" pitchFamily="49" charset="-122"/>
              </a:rPr>
              <a:t>初至控制相关</a:t>
            </a:r>
            <a:endParaRPr lang="zh-CN" altLang="en-US" sz="2800">
              <a:latin typeface="黑体" panose="02010609060101010101" pitchFamily="49" charset="-122"/>
              <a:ea typeface="黑体" panose="02010609060101010101" pitchFamily="49" charset="-122"/>
            </a:endParaRPr>
          </a:p>
        </p:txBody>
      </p:sp>
      <p:sp>
        <p:nvSpPr>
          <p:cNvPr id="5" name="文本框 4"/>
          <p:cNvSpPr txBox="1"/>
          <p:nvPr/>
        </p:nvSpPr>
        <p:spPr>
          <a:xfrm>
            <a:off x="9246235" y="5100320"/>
            <a:ext cx="2497455" cy="521970"/>
          </a:xfrm>
          <a:prstGeom prst="rect">
            <a:avLst/>
          </a:prstGeom>
          <a:noFill/>
        </p:spPr>
        <p:txBody>
          <a:bodyPr wrap="square" rtlCol="0">
            <a:spAutoFit/>
          </a:bodyPr>
          <a:lstStyle/>
          <a:p>
            <a:pPr algn="l"/>
            <a:r>
              <a:rPr lang="zh-CN" altLang="en-US" sz="2800">
                <a:latin typeface="黑体" panose="02010609060101010101" pitchFamily="49" charset="-122"/>
                <a:ea typeface="黑体" panose="02010609060101010101" pitchFamily="49" charset="-122"/>
              </a:rPr>
              <a:t>反演控制相关</a:t>
            </a:r>
            <a:endParaRPr lang="zh-CN" altLang="en-US" sz="2800">
              <a:latin typeface="黑体" panose="02010609060101010101" pitchFamily="49" charset="-122"/>
              <a:ea typeface="黑体" panose="02010609060101010101"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测试数据的说明：</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pic>
        <p:nvPicPr>
          <p:cNvPr id="29699" name="图片 1"/>
          <p:cNvPicPr/>
          <p:nvPr/>
        </p:nvPicPr>
        <p:blipFill>
          <a:blip r:embed="rId1"/>
          <a:stretch>
            <a:fillRect/>
          </a:stretch>
        </p:blipFill>
        <p:spPr>
          <a:xfrm>
            <a:off x="185738" y="2595563"/>
            <a:ext cx="3316287" cy="3617912"/>
          </a:xfrm>
          <a:prstGeom prst="rect">
            <a:avLst/>
          </a:prstGeom>
          <a:noFill/>
          <a:ln w="9525">
            <a:noFill/>
          </a:ln>
        </p:spPr>
      </p:pic>
      <p:sp>
        <p:nvSpPr>
          <p:cNvPr id="56" name="矩形 40"/>
          <p:cNvSpPr>
            <a:spLocks noChangeArrowheads="1"/>
          </p:cNvSpPr>
          <p:nvPr/>
        </p:nvSpPr>
        <p:spPr bwMode="auto">
          <a:xfrm>
            <a:off x="820738" y="6218238"/>
            <a:ext cx="1968500" cy="369888"/>
          </a:xfrm>
          <a:prstGeom prst="rect">
            <a:avLst/>
          </a:prstGeom>
          <a:noFill/>
          <a:ln>
            <a:noFill/>
          </a:ln>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200" b="1"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甫沙三维地表类型分布图</a:t>
            </a:r>
            <a:endParaRPr kumimoji="0" lang="zh-CN" altLang="en-US" sz="1200" b="1"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3" name="文本框 2"/>
          <p:cNvSpPr txBox="1"/>
          <p:nvPr/>
        </p:nvSpPr>
        <p:spPr>
          <a:xfrm>
            <a:off x="465138" y="1393825"/>
            <a:ext cx="10875963" cy="922338"/>
          </a:xfrm>
          <a:prstGeom prst="rect">
            <a:avLst/>
          </a:prstGeom>
          <a:noFill/>
        </p:spPr>
        <p:txBody>
          <a:bodyPr>
            <a:spAutoFit/>
          </a:bodyPr>
          <a:lstStyle/>
          <a:p>
            <a:pPr marR="0" defTabSz="914400" eaLnBrk="1" fontAlgn="auto" hangingPunct="1">
              <a:lnSpc>
                <a:spcPct val="150000"/>
              </a:lnSpc>
              <a:spcBef>
                <a:spcPts val="0"/>
              </a:spcBef>
              <a:spcAft>
                <a:spcPts val="0"/>
              </a:spcAft>
              <a:buClrTx/>
              <a:buSzTx/>
              <a:buFontTx/>
              <a:buNone/>
              <a:defRPr/>
            </a:pP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塔西南甫沙三维工区：海拔在</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1840-3100m</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之间，高程起伏大。横向速度变化剧烈，黄土山体</a:t>
            </a:r>
            <a:r>
              <a:rPr kumimoji="0" lang="en-US" altLang="zh-CN" b="1" kern="0" cap="none" spc="0" normalizeH="0" baseline="0" noProof="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82</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、河道砾石区</a:t>
            </a:r>
            <a:r>
              <a:rPr kumimoji="0" lang="en-US" altLang="zh-CN" b="1" kern="0" cap="none" spc="0" normalizeH="0" baseline="0" noProof="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3.4</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、戈壁砾石区占</a:t>
            </a:r>
            <a:r>
              <a:rPr kumimoji="0" lang="en-US" altLang="zh-CN" b="1" kern="0" cap="none" spc="0" normalizeH="0" baseline="0" noProof="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8.4</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村庄农田区占</a:t>
            </a:r>
            <a:r>
              <a:rPr kumimoji="0" lang="en-US" altLang="zh-CN" b="1" kern="0" cap="none" spc="0" normalizeH="0" baseline="0" noProof="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5.5</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、老地层</a:t>
            </a:r>
            <a:r>
              <a:rPr kumimoji="0" lang="en-US" altLang="zh-CN" b="1" kern="0" cap="none" spc="0" normalizeH="0" baseline="0" noProof="0"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0.7</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pic>
        <p:nvPicPr>
          <p:cNvPr id="29702" name="图片 9"/>
          <p:cNvPicPr>
            <a:picLocks noChangeAspect="1"/>
          </p:cNvPicPr>
          <p:nvPr/>
        </p:nvPicPr>
        <p:blipFill>
          <a:blip r:embed="rId2"/>
          <a:srcRect t="7733"/>
          <a:stretch>
            <a:fillRect/>
          </a:stretch>
        </p:blipFill>
        <p:spPr>
          <a:xfrm>
            <a:off x="7261225" y="2773363"/>
            <a:ext cx="4179888" cy="1752600"/>
          </a:xfrm>
          <a:prstGeom prst="rect">
            <a:avLst/>
          </a:prstGeom>
          <a:noFill/>
          <a:ln w="9525">
            <a:noFill/>
          </a:ln>
        </p:spPr>
      </p:pic>
      <p:pic>
        <p:nvPicPr>
          <p:cNvPr id="29703" name="图片 11"/>
          <p:cNvPicPr>
            <a:picLocks noChangeAspect="1"/>
          </p:cNvPicPr>
          <p:nvPr/>
        </p:nvPicPr>
        <p:blipFill>
          <a:blip r:embed="rId3"/>
          <a:srcRect t="6696"/>
          <a:stretch>
            <a:fillRect/>
          </a:stretch>
        </p:blipFill>
        <p:spPr>
          <a:xfrm>
            <a:off x="7261225" y="4637088"/>
            <a:ext cx="4179888" cy="1576387"/>
          </a:xfrm>
          <a:prstGeom prst="rect">
            <a:avLst/>
          </a:prstGeom>
          <a:noFill/>
          <a:ln w="9525">
            <a:noFill/>
          </a:ln>
        </p:spPr>
      </p:pic>
      <p:pic>
        <p:nvPicPr>
          <p:cNvPr id="29704" name="图片 4"/>
          <p:cNvPicPr>
            <a:picLocks noChangeAspect="1"/>
          </p:cNvPicPr>
          <p:nvPr/>
        </p:nvPicPr>
        <p:blipFill>
          <a:blip r:embed="rId4"/>
          <a:srcRect l="10898" t="25554" r="32881" b="23872"/>
          <a:stretch>
            <a:fillRect/>
          </a:stretch>
        </p:blipFill>
        <p:spPr>
          <a:xfrm>
            <a:off x="11034713" y="4343400"/>
            <a:ext cx="1147762" cy="765175"/>
          </a:xfrm>
          <a:prstGeom prst="rect">
            <a:avLst/>
          </a:prstGeom>
          <a:noFill/>
          <a:ln w="9525">
            <a:noFill/>
          </a:ln>
        </p:spPr>
      </p:pic>
      <p:sp>
        <p:nvSpPr>
          <p:cNvPr id="14" name="矩形 13"/>
          <p:cNvSpPr/>
          <p:nvPr/>
        </p:nvSpPr>
        <p:spPr bwMode="auto">
          <a:xfrm>
            <a:off x="8305800" y="6124575"/>
            <a:ext cx="2619375" cy="368300"/>
          </a:xfrm>
          <a:prstGeom prst="rect">
            <a:avLst/>
          </a:prstGeom>
          <a:noFill/>
          <a:ln>
            <a:noFill/>
          </a:ln>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200" b="1"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sym typeface="+mn-lt"/>
              </a:rPr>
              <a:t>甫沙三维近地表速度剖面</a:t>
            </a:r>
            <a:endParaRPr kumimoji="0" lang="zh-CN" altLang="en-US" sz="1200" b="1"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sym typeface="+mn-lt"/>
            </a:endParaRPr>
          </a:p>
        </p:txBody>
      </p:sp>
      <p:sp>
        <p:nvSpPr>
          <p:cNvPr id="29706" name="矩形 14"/>
          <p:cNvSpPr/>
          <p:nvPr/>
        </p:nvSpPr>
        <p:spPr>
          <a:xfrm>
            <a:off x="7583488" y="2493963"/>
            <a:ext cx="1089025" cy="3365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defTabSz="685800" eaLnBrk="1" hangingPunct="1">
              <a:spcBef>
                <a:spcPct val="0"/>
              </a:spcBef>
              <a:buNone/>
            </a:pPr>
            <a:r>
              <a:rPr lang="en-US" altLang="zh-CN" sz="1600" dirty="0">
                <a:latin typeface="Times New Roman" panose="02020603050405020304" pitchFamily="18" charset="0"/>
                <a:ea typeface="微软雅黑" panose="020B0503020204020204" pitchFamily="34" charset="-122"/>
                <a:sym typeface="Times New Roman" panose="02020603050405020304" pitchFamily="18" charset="0"/>
              </a:rPr>
              <a:t>Inline1000</a:t>
            </a:r>
            <a:endParaRPr lang="zh-CN" altLang="en-US" sz="16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707" name="矩形 15"/>
          <p:cNvSpPr/>
          <p:nvPr/>
        </p:nvSpPr>
        <p:spPr>
          <a:xfrm>
            <a:off x="7669213" y="4473575"/>
            <a:ext cx="1436687" cy="3365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defTabSz="685800" eaLnBrk="1" hangingPunct="1">
              <a:spcBef>
                <a:spcPct val="0"/>
              </a:spcBef>
              <a:buNone/>
            </a:pPr>
            <a:r>
              <a:rPr lang="en-US" altLang="zh-CN" sz="1600" dirty="0">
                <a:latin typeface="Times New Roman" panose="02020603050405020304" pitchFamily="18" charset="0"/>
                <a:ea typeface="微软雅黑" panose="020B0503020204020204" pitchFamily="34" charset="-122"/>
                <a:sym typeface="Times New Roman" panose="02020603050405020304" pitchFamily="18" charset="0"/>
              </a:rPr>
              <a:t>Crossline710</a:t>
            </a:r>
            <a:endParaRPr lang="zh-CN" altLang="en-US" sz="1600"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8" name="直接连接符 17"/>
          <p:cNvCxnSpPr/>
          <p:nvPr/>
        </p:nvCxnSpPr>
        <p:spPr>
          <a:xfrm>
            <a:off x="11034713" y="4819650"/>
            <a:ext cx="1147763"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1533188" y="4343400"/>
            <a:ext cx="0" cy="765175"/>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9710" name="组合 5"/>
          <p:cNvGrpSpPr/>
          <p:nvPr/>
        </p:nvGrpSpPr>
        <p:grpSpPr>
          <a:xfrm>
            <a:off x="3630613" y="2752725"/>
            <a:ext cx="3656012" cy="3460750"/>
            <a:chOff x="5089" y="4334"/>
            <a:chExt cx="6385" cy="5451"/>
          </a:xfrm>
        </p:grpSpPr>
        <p:pic>
          <p:nvPicPr>
            <p:cNvPr id="29713" name="图片 3"/>
            <p:cNvPicPr>
              <a:picLocks noChangeAspect="1"/>
            </p:cNvPicPr>
            <p:nvPr/>
          </p:nvPicPr>
          <p:blipFill>
            <a:blip r:embed="rId5"/>
            <a:srcRect l="94850" t="6712"/>
            <a:stretch>
              <a:fillRect/>
            </a:stretch>
          </p:blipFill>
          <p:spPr>
            <a:xfrm>
              <a:off x="10836" y="4334"/>
              <a:ext cx="638" cy="5451"/>
            </a:xfrm>
            <a:prstGeom prst="rect">
              <a:avLst/>
            </a:prstGeom>
            <a:noFill/>
            <a:ln w="9525">
              <a:noFill/>
            </a:ln>
          </p:spPr>
        </p:pic>
        <p:pic>
          <p:nvPicPr>
            <p:cNvPr id="29714" name="图片 6"/>
            <p:cNvPicPr>
              <a:picLocks noChangeAspect="1"/>
            </p:cNvPicPr>
            <p:nvPr/>
          </p:nvPicPr>
          <p:blipFill>
            <a:blip r:embed="rId6"/>
            <a:stretch>
              <a:fillRect/>
            </a:stretch>
          </p:blipFill>
          <p:spPr>
            <a:xfrm>
              <a:off x="5089" y="4459"/>
              <a:ext cx="5747" cy="5184"/>
            </a:xfrm>
            <a:prstGeom prst="rect">
              <a:avLst/>
            </a:prstGeom>
            <a:noFill/>
            <a:ln w="9525">
              <a:noFill/>
            </a:ln>
          </p:spPr>
        </p:pic>
      </p:grpSp>
      <p:sp>
        <p:nvSpPr>
          <p:cNvPr id="8" name="矩形 7"/>
          <p:cNvSpPr/>
          <p:nvPr/>
        </p:nvSpPr>
        <p:spPr bwMode="auto">
          <a:xfrm>
            <a:off x="4002088" y="6124575"/>
            <a:ext cx="2620963" cy="338138"/>
          </a:xfrm>
          <a:prstGeom prst="rect">
            <a:avLst/>
          </a:prstGeom>
          <a:noFill/>
          <a:ln>
            <a:noFill/>
          </a:ln>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200" b="1"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sym typeface="+mn-lt"/>
              </a:rPr>
              <a:t>甫沙三维全工区近地表速度</a:t>
            </a:r>
            <a:endParaRPr kumimoji="0" lang="zh-CN" altLang="en-US" sz="1200" b="1"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sym typeface="+mn-lt"/>
            </a:endParaRPr>
          </a:p>
        </p:txBody>
      </p:sp>
      <p:sp>
        <p:nvSpPr>
          <p:cNvPr id="29712"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1"/>
          <p:cNvGrpSpPr/>
          <p:nvPr/>
        </p:nvGrpSpPr>
        <p:grpSpPr>
          <a:xfrm>
            <a:off x="257175" y="2081213"/>
            <a:ext cx="11561763" cy="720725"/>
            <a:chOff x="1786" y="4857"/>
            <a:chExt cx="10643" cy="599"/>
          </a:xfrm>
        </p:grpSpPr>
        <p:pic>
          <p:nvPicPr>
            <p:cNvPr id="30737" name="图片 4"/>
            <p:cNvPicPr>
              <a:picLocks noChangeAspect="1"/>
            </p:cNvPicPr>
            <p:nvPr/>
          </p:nvPicPr>
          <p:blipFill>
            <a:blip r:embed="rId1"/>
            <a:srcRect l="23013" t="28653" b="63252"/>
            <a:stretch>
              <a:fillRect/>
            </a:stretch>
          </p:blipFill>
          <p:spPr>
            <a:xfrm>
              <a:off x="1786" y="4857"/>
              <a:ext cx="10643" cy="599"/>
            </a:xfrm>
            <a:prstGeom prst="rect">
              <a:avLst/>
            </a:prstGeom>
            <a:noFill/>
            <a:ln w="9525">
              <a:noFill/>
            </a:ln>
          </p:spPr>
        </p:pic>
        <p:sp>
          <p:nvSpPr>
            <p:cNvPr id="30738" name="矩形 20"/>
            <p:cNvSpPr/>
            <p:nvPr/>
          </p:nvSpPr>
          <p:spPr>
            <a:xfrm>
              <a:off x="1925" y="4903"/>
              <a:ext cx="3811" cy="487"/>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sp>
        <p:nvSpPr>
          <p:cNvPr id="30723"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初至误差阈值的填写与计算</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grpSp>
        <p:nvGrpSpPr>
          <p:cNvPr id="30724" name="组合 3"/>
          <p:cNvGrpSpPr/>
          <p:nvPr/>
        </p:nvGrpSpPr>
        <p:grpSpPr>
          <a:xfrm>
            <a:off x="257175" y="2938463"/>
            <a:ext cx="5889625" cy="3344862"/>
            <a:chOff x="496" y="4605"/>
            <a:chExt cx="8571" cy="4730"/>
          </a:xfrm>
        </p:grpSpPr>
        <p:pic>
          <p:nvPicPr>
            <p:cNvPr id="30731" name="图片 2"/>
            <p:cNvPicPr/>
            <p:nvPr/>
          </p:nvPicPr>
          <p:blipFill>
            <a:blip r:embed="rId2"/>
            <a:stretch>
              <a:fillRect/>
            </a:stretch>
          </p:blipFill>
          <p:spPr>
            <a:xfrm>
              <a:off x="496" y="4605"/>
              <a:ext cx="5764" cy="4348"/>
            </a:xfrm>
            <a:prstGeom prst="rect">
              <a:avLst/>
            </a:prstGeom>
            <a:noFill/>
            <a:ln w="9525">
              <a:noFill/>
            </a:ln>
          </p:spPr>
        </p:pic>
        <p:sp>
          <p:nvSpPr>
            <p:cNvPr id="30732" name="矩形 7"/>
            <p:cNvSpPr/>
            <p:nvPr/>
          </p:nvSpPr>
          <p:spPr>
            <a:xfrm>
              <a:off x="2171" y="8684"/>
              <a:ext cx="1968" cy="6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正演初至效果图</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4" name="直接连接符 13"/>
            <p:cNvCxnSpPr/>
            <p:nvPr/>
          </p:nvCxnSpPr>
          <p:spPr>
            <a:xfrm>
              <a:off x="6357" y="5155"/>
              <a:ext cx="529" cy="0"/>
            </a:xfrm>
            <a:prstGeom prst="line">
              <a:avLst/>
            </a:prstGeom>
            <a:ln w="2540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357" y="5624"/>
              <a:ext cx="529"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30735" name="矩形 7"/>
            <p:cNvSpPr/>
            <p:nvPr/>
          </p:nvSpPr>
          <p:spPr>
            <a:xfrm>
              <a:off x="6451" y="4709"/>
              <a:ext cx="2616" cy="302"/>
            </a:xfrm>
            <a:prstGeom prst="rect">
              <a:avLst/>
            </a:prstGeom>
            <a:noFill/>
            <a:ln w="9525">
              <a:noFill/>
            </a:ln>
          </p:spPr>
          <p:txBody>
            <a:bodyPr wrap="none"/>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正演初至结果</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736" name="矩形 7"/>
            <p:cNvSpPr/>
            <p:nvPr/>
          </p:nvSpPr>
          <p:spPr>
            <a:xfrm>
              <a:off x="6450" y="5172"/>
              <a:ext cx="2616" cy="302"/>
            </a:xfrm>
            <a:prstGeom prst="rect">
              <a:avLst/>
            </a:prstGeom>
            <a:noFill/>
            <a:ln w="9525">
              <a:noFill/>
            </a:ln>
          </p:spPr>
          <p:txBody>
            <a:bodyPr wrap="none"/>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拾取初至结果</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grpSp>
      <p:graphicFrame>
        <p:nvGraphicFramePr>
          <p:cNvPr id="30725" name="对象 79"/>
          <p:cNvGraphicFramePr>
            <a:graphicFrameLocks noChangeAspect="1"/>
          </p:cNvGraphicFramePr>
          <p:nvPr/>
        </p:nvGraphicFramePr>
        <p:xfrm>
          <a:off x="6276975" y="3524250"/>
          <a:ext cx="3841750" cy="1119188"/>
        </p:xfrm>
        <a:graphic>
          <a:graphicData uri="http://schemas.openxmlformats.org/presentationml/2006/ole">
            <mc:AlternateContent xmlns:mc="http://schemas.openxmlformats.org/markup-compatibility/2006">
              <mc:Choice xmlns:v="urn:schemas-microsoft-com:vml" Requires="v">
                <p:oleObj spid="_x0000_s1025" name="" r:id="rId3" imgW="1638300" imgH="482600" progId="Equation.DSMT4">
                  <p:embed/>
                </p:oleObj>
              </mc:Choice>
              <mc:Fallback>
                <p:oleObj name="" r:id="rId3" imgW="1638300" imgH="482600" progId="Equation.DSMT4">
                  <p:embed/>
                  <p:pic>
                    <p:nvPicPr>
                      <p:cNvPr id="0" name="图片 3075"/>
                      <p:cNvPicPr/>
                      <p:nvPr/>
                    </p:nvPicPr>
                    <p:blipFill>
                      <a:blip r:embed="rId4"/>
                      <a:stretch>
                        <a:fillRect/>
                      </a:stretch>
                    </p:blipFill>
                    <p:spPr>
                      <a:xfrm>
                        <a:off x="6276975" y="3524250"/>
                        <a:ext cx="3841750" cy="1119188"/>
                      </a:xfrm>
                      <a:prstGeom prst="rect">
                        <a:avLst/>
                      </a:prstGeom>
                      <a:noFill/>
                      <a:ln w="38100">
                        <a:noFill/>
                        <a:miter/>
                      </a:ln>
                    </p:spPr>
                  </p:pic>
                </p:oleObj>
              </mc:Fallback>
            </mc:AlternateContent>
          </a:graphicData>
        </a:graphic>
      </p:graphicFrame>
      <p:graphicFrame>
        <p:nvGraphicFramePr>
          <p:cNvPr id="30726" name="对象 79"/>
          <p:cNvGraphicFramePr>
            <a:graphicFrameLocks noChangeAspect="1"/>
          </p:cNvGraphicFramePr>
          <p:nvPr/>
        </p:nvGraphicFramePr>
        <p:xfrm>
          <a:off x="6276975" y="5251450"/>
          <a:ext cx="5302250" cy="530225"/>
        </p:xfrm>
        <a:graphic>
          <a:graphicData uri="http://schemas.openxmlformats.org/presentationml/2006/ole">
            <mc:AlternateContent xmlns:mc="http://schemas.openxmlformats.org/markup-compatibility/2006">
              <mc:Choice xmlns:v="urn:schemas-microsoft-com:vml" Requires="v">
                <p:oleObj spid="_x0000_s2" name="" r:id="rId5" imgW="2260600" imgH="228600" progId="Equation.DSMT4">
                  <p:embed/>
                </p:oleObj>
              </mc:Choice>
              <mc:Fallback>
                <p:oleObj name="" r:id="rId5" imgW="2260600" imgH="228600" progId="Equation.DSMT4">
                  <p:embed/>
                  <p:pic>
                    <p:nvPicPr>
                      <p:cNvPr id="0" name="图片 3076"/>
                      <p:cNvPicPr/>
                      <p:nvPr/>
                    </p:nvPicPr>
                    <p:blipFill>
                      <a:blip r:embed="rId6"/>
                      <a:stretch>
                        <a:fillRect/>
                      </a:stretch>
                    </p:blipFill>
                    <p:spPr>
                      <a:xfrm>
                        <a:off x="6276975" y="5251450"/>
                        <a:ext cx="5302250" cy="530225"/>
                      </a:xfrm>
                      <a:prstGeom prst="rect">
                        <a:avLst/>
                      </a:prstGeom>
                      <a:noFill/>
                      <a:ln w="38100">
                        <a:noFill/>
                        <a:miter/>
                      </a:ln>
                    </p:spPr>
                  </p:pic>
                </p:oleObj>
              </mc:Fallback>
            </mc:AlternateContent>
          </a:graphicData>
        </a:graphic>
      </p:graphicFrame>
      <p:sp>
        <p:nvSpPr>
          <p:cNvPr id="30727" name="文本框 9"/>
          <p:cNvSpPr txBox="1"/>
          <p:nvPr/>
        </p:nvSpPr>
        <p:spPr>
          <a:xfrm>
            <a:off x="6276975" y="3143250"/>
            <a:ext cx="4922838"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1800" dirty="0"/>
              <a:t>反演后的初至均方根误差</a:t>
            </a:r>
            <a:endParaRPr lang="zh-CN" altLang="zh-CN" sz="1800" dirty="0"/>
          </a:p>
        </p:txBody>
      </p:sp>
      <p:sp>
        <p:nvSpPr>
          <p:cNvPr id="30728" name="文本框 10"/>
          <p:cNvSpPr txBox="1"/>
          <p:nvPr/>
        </p:nvSpPr>
        <p:spPr>
          <a:xfrm>
            <a:off x="6276975" y="4846638"/>
            <a:ext cx="5541963"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1800" dirty="0">
                <a:sym typeface="宋体" panose="02010600030101010101" pitchFamily="2" charset="-122"/>
              </a:rPr>
              <a:t>计算</a:t>
            </a:r>
            <a:r>
              <a:rPr lang="zh-CN" altLang="zh-CN" sz="1800" dirty="0"/>
              <a:t>每道的初至误差门槛值：值越大，限制越小</a:t>
            </a:r>
            <a:endParaRPr lang="zh-CN" altLang="zh-CN" sz="1800" dirty="0"/>
          </a:p>
        </p:txBody>
      </p:sp>
      <p:sp>
        <p:nvSpPr>
          <p:cNvPr id="30729"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30730" name="文本框 99"/>
          <p:cNvSpPr txBox="1"/>
          <p:nvPr/>
        </p:nvSpPr>
        <p:spPr>
          <a:xfrm>
            <a:off x="630238" y="1476375"/>
            <a:ext cx="11006137"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800" b="1" dirty="0">
                <a:latin typeface="微软雅黑" panose="020B0503020204020204" pitchFamily="34" charset="-122"/>
                <a:ea typeface="微软雅黑" panose="020B0503020204020204" pitchFamily="34" charset="-122"/>
              </a:rPr>
              <a:t>本参数主要控制参与计算的有效初至。</a:t>
            </a:r>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图片 3"/>
          <p:cNvPicPr>
            <a:picLocks noChangeAspect="1"/>
          </p:cNvPicPr>
          <p:nvPr/>
        </p:nvPicPr>
        <p:blipFill>
          <a:blip r:embed="rId1"/>
          <a:stretch>
            <a:fillRect/>
          </a:stretch>
        </p:blipFill>
        <p:spPr>
          <a:xfrm>
            <a:off x="785178" y="1836420"/>
            <a:ext cx="5167312" cy="3967163"/>
          </a:xfrm>
          <a:prstGeom prst="rect">
            <a:avLst/>
          </a:prstGeom>
          <a:noFill/>
          <a:ln w="9525">
            <a:noFill/>
          </a:ln>
        </p:spPr>
      </p:pic>
      <p:pic>
        <p:nvPicPr>
          <p:cNvPr id="31747" name="图片 4"/>
          <p:cNvPicPr>
            <a:picLocks noChangeAspect="1"/>
          </p:cNvPicPr>
          <p:nvPr/>
        </p:nvPicPr>
        <p:blipFill>
          <a:blip r:embed="rId2"/>
          <a:stretch>
            <a:fillRect/>
          </a:stretch>
        </p:blipFill>
        <p:spPr>
          <a:xfrm>
            <a:off x="6400800" y="1854200"/>
            <a:ext cx="4667250" cy="3932238"/>
          </a:xfrm>
          <a:prstGeom prst="rect">
            <a:avLst/>
          </a:prstGeom>
          <a:noFill/>
          <a:ln w="9525">
            <a:noFill/>
          </a:ln>
        </p:spPr>
      </p:pic>
      <p:sp>
        <p:nvSpPr>
          <p:cNvPr id="31748"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初至误差阈值的填写与计算</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31749" name="矩形 7"/>
          <p:cNvSpPr/>
          <p:nvPr/>
        </p:nvSpPr>
        <p:spPr>
          <a:xfrm>
            <a:off x="1352550" y="5786438"/>
            <a:ext cx="2879725"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门槛值</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1.5</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，筛选初至后第一轮反演误差</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750" name="矩形 7"/>
          <p:cNvSpPr/>
          <p:nvPr/>
        </p:nvSpPr>
        <p:spPr>
          <a:xfrm>
            <a:off x="7292975" y="5786438"/>
            <a:ext cx="2881313"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门槛值</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2.5</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，筛选初至后第一轮反演误差</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1751"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30730" name="文本框 99"/>
          <p:cNvSpPr txBox="1"/>
          <p:nvPr/>
        </p:nvSpPr>
        <p:spPr>
          <a:xfrm>
            <a:off x="630238" y="1402080"/>
            <a:ext cx="11006137"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800" b="1" dirty="0">
                <a:latin typeface="微软雅黑" panose="020B0503020204020204" pitchFamily="34" charset="-122"/>
                <a:ea typeface="微软雅黑" panose="020B0503020204020204" pitchFamily="34" charset="-122"/>
              </a:rPr>
              <a:t>门槛值越大参与计算的初至越多，门槛值越小，参与计算的初至越少</a:t>
            </a:r>
            <a:r>
              <a:rPr lang="zh-CN" altLang="en-US" sz="1800" b="1" dirty="0">
                <a:latin typeface="微软雅黑" panose="020B0503020204020204" pitchFamily="34" charset="-122"/>
                <a:ea typeface="微软雅黑" panose="020B0503020204020204" pitchFamily="34" charset="-122"/>
              </a:rPr>
              <a:t>。</a:t>
            </a:r>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内容占位符 3"/>
          <p:cNvPicPr/>
          <p:nvPr/>
        </p:nvPicPr>
        <p:blipFill>
          <a:blip r:embed="rId1"/>
          <a:srcRect l="30759" t="18417" r="8025" b="5435"/>
          <a:stretch>
            <a:fillRect/>
          </a:stretch>
        </p:blipFill>
        <p:spPr>
          <a:xfrm>
            <a:off x="144463" y="2071688"/>
            <a:ext cx="3868737" cy="2614612"/>
          </a:xfrm>
          <a:prstGeom prst="rect">
            <a:avLst/>
          </a:prstGeom>
          <a:noFill/>
          <a:ln w="9525">
            <a:noFill/>
          </a:ln>
        </p:spPr>
      </p:pic>
      <p:sp>
        <p:nvSpPr>
          <p:cNvPr id="32771"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初至误差阈值的填写与计算</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32772" name="矩形 7"/>
          <p:cNvSpPr/>
          <p:nvPr/>
        </p:nvSpPr>
        <p:spPr>
          <a:xfrm>
            <a:off x="947738" y="5022850"/>
            <a:ext cx="2262187" cy="774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没填写初至阈值参数</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0   0</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773" name="矩形 7"/>
          <p:cNvSpPr/>
          <p:nvPr/>
        </p:nvSpPr>
        <p:spPr>
          <a:xfrm>
            <a:off x="4776788" y="5006975"/>
            <a:ext cx="2606675" cy="8286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填写了初至阈值参数（限制较小）</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2   2.5</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774" name="矩形 7"/>
          <p:cNvSpPr/>
          <p:nvPr/>
        </p:nvSpPr>
        <p:spPr>
          <a:xfrm>
            <a:off x="8777288" y="5006975"/>
            <a:ext cx="2608262" cy="8286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填写了初至阈值参数（限制较大）</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2    1.5</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32775" name="内容占位符 3"/>
          <p:cNvPicPr/>
          <p:nvPr/>
        </p:nvPicPr>
        <p:blipFill>
          <a:blip r:embed="rId2"/>
          <a:srcRect l="29337" t="15996" r="5106" b="5203"/>
          <a:stretch>
            <a:fillRect/>
          </a:stretch>
        </p:blipFill>
        <p:spPr>
          <a:xfrm>
            <a:off x="4146550" y="2071688"/>
            <a:ext cx="3867150" cy="2614612"/>
          </a:xfrm>
          <a:prstGeom prst="rect">
            <a:avLst/>
          </a:prstGeom>
          <a:noFill/>
          <a:ln w="9525">
            <a:noFill/>
          </a:ln>
        </p:spPr>
      </p:pic>
      <p:pic>
        <p:nvPicPr>
          <p:cNvPr id="32776" name="内容占位符 3"/>
          <p:cNvPicPr/>
          <p:nvPr/>
        </p:nvPicPr>
        <p:blipFill>
          <a:blip r:embed="rId3"/>
          <a:srcRect l="29337" t="15996" r="5106" b="5203"/>
          <a:stretch>
            <a:fillRect/>
          </a:stretch>
        </p:blipFill>
        <p:spPr>
          <a:xfrm>
            <a:off x="8148638" y="2071688"/>
            <a:ext cx="3867150" cy="2614612"/>
          </a:xfrm>
          <a:prstGeom prst="rect">
            <a:avLst/>
          </a:prstGeom>
          <a:noFill/>
          <a:ln w="9525">
            <a:noFill/>
          </a:ln>
        </p:spPr>
      </p:pic>
      <p:sp>
        <p:nvSpPr>
          <p:cNvPr id="32777"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865482" y="1064377"/>
            <a:ext cx="5870957" cy="4895512"/>
          </a:xfrm>
          <a:prstGeom prst="rect">
            <a:avLst/>
          </a:prstGeom>
        </p:spPr>
      </p:pic>
      <p:sp>
        <p:nvSpPr>
          <p:cNvPr id="33794"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二</a:t>
            </a:r>
            <a:r>
              <a:rPr kumimoji="0" lang="zh-CN"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a:t>
            </a:r>
            <a:r>
              <a:rPr kumimoji="0" lang="en-US" altLang="zh-CN"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FASTomo</a:t>
            </a:r>
            <a:r>
              <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模块参数应用</a:t>
            </a:r>
            <a:endParaRPr kumimoji="0" lang="zh-CN"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33798" name="矩形 7"/>
          <p:cNvSpPr/>
          <p:nvPr/>
        </p:nvSpPr>
        <p:spPr>
          <a:xfrm>
            <a:off x="2731437" y="5822735"/>
            <a:ext cx="2351087"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不同初至阈值参数速度抽线对比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35844" name="内容占位符 5"/>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35845"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不同初至阈值参数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2" name="图片 1"/>
          <p:cNvPicPr>
            <a:picLocks noChangeAspect="1"/>
          </p:cNvPicPr>
          <p:nvPr/>
        </p:nvPicPr>
        <p:blipFill>
          <a:blip r:embed="rId3"/>
          <a:stretch>
            <a:fillRect/>
          </a:stretch>
        </p:blipFill>
        <p:spPr>
          <a:xfrm>
            <a:off x="9559637" y="5146963"/>
            <a:ext cx="2632364" cy="1379249"/>
          </a:xfrm>
          <a:prstGeom prst="rect">
            <a:avLst/>
          </a:prstGeom>
        </p:spPr>
      </p:pic>
      <p:pic>
        <p:nvPicPr>
          <p:cNvPr id="33795" name="图片 2"/>
          <p:cNvPicPr>
            <a:picLocks noChangeAspect="1"/>
          </p:cNvPicPr>
          <p:nvPr/>
        </p:nvPicPr>
        <p:blipFill>
          <a:blip r:embed="rId4"/>
          <a:srcRect t="282" b="479"/>
          <a:stretch>
            <a:fillRect/>
          </a:stretch>
        </p:blipFill>
        <p:spPr>
          <a:xfrm>
            <a:off x="39870" y="2521530"/>
            <a:ext cx="3389904" cy="2910135"/>
          </a:xfrm>
          <a:prstGeom prst="rect">
            <a:avLst/>
          </a:prstGeom>
          <a:noFill/>
          <a:ln w="9525">
            <a:noFill/>
          </a:ln>
        </p:spPr>
      </p:pic>
      <p:sp>
        <p:nvSpPr>
          <p:cNvPr id="4" name="矩形 3"/>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7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内容占位符 3"/>
          <p:cNvPicPr/>
          <p:nvPr/>
        </p:nvPicPr>
        <p:blipFill>
          <a:blip r:embed="rId1"/>
          <a:srcRect l="29337" t="15996" r="5106" b="5203"/>
          <a:stretch>
            <a:fillRect/>
          </a:stretch>
        </p:blipFill>
        <p:spPr>
          <a:xfrm>
            <a:off x="8148638" y="2071688"/>
            <a:ext cx="3867150" cy="2614612"/>
          </a:xfrm>
          <a:prstGeom prst="rect">
            <a:avLst/>
          </a:prstGeom>
          <a:noFill/>
          <a:ln w="9525">
            <a:noFill/>
          </a:ln>
        </p:spPr>
      </p:pic>
      <p:pic>
        <p:nvPicPr>
          <p:cNvPr id="34819" name="内容占位符 3"/>
          <p:cNvPicPr/>
          <p:nvPr/>
        </p:nvPicPr>
        <p:blipFill>
          <a:blip r:embed="rId2"/>
          <a:srcRect l="29337" t="15996" r="5106" b="5203"/>
          <a:stretch>
            <a:fillRect/>
          </a:stretch>
        </p:blipFill>
        <p:spPr>
          <a:xfrm>
            <a:off x="4146550" y="2071688"/>
            <a:ext cx="3867150" cy="2614612"/>
          </a:xfrm>
          <a:prstGeom prst="rect">
            <a:avLst/>
          </a:prstGeom>
          <a:noFill/>
          <a:ln w="9525">
            <a:noFill/>
          </a:ln>
        </p:spPr>
      </p:pic>
      <p:pic>
        <p:nvPicPr>
          <p:cNvPr id="34820" name="内容占位符 3"/>
          <p:cNvPicPr/>
          <p:nvPr/>
        </p:nvPicPr>
        <p:blipFill>
          <a:blip r:embed="rId3"/>
          <a:srcRect l="30759" t="18417" r="8025" b="5435"/>
          <a:stretch>
            <a:fillRect/>
          </a:stretch>
        </p:blipFill>
        <p:spPr>
          <a:xfrm>
            <a:off x="144463" y="2071688"/>
            <a:ext cx="3868737" cy="2614612"/>
          </a:xfrm>
          <a:prstGeom prst="rect">
            <a:avLst/>
          </a:prstGeom>
          <a:noFill/>
          <a:ln w="9525">
            <a:noFill/>
          </a:ln>
        </p:spPr>
      </p:pic>
      <p:sp>
        <p:nvSpPr>
          <p:cNvPr id="34821"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初至误差阈值的填写与计算</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14350" y="4563745"/>
            <a:ext cx="11080750" cy="846455"/>
            <a:chOff x="1493" y="7885"/>
            <a:chExt cx="17450" cy="1333"/>
          </a:xfrm>
        </p:grpSpPr>
        <p:sp>
          <p:nvSpPr>
            <p:cNvPr id="34822" name="矩形 7"/>
            <p:cNvSpPr/>
            <p:nvPr/>
          </p:nvSpPr>
          <p:spPr>
            <a:xfrm>
              <a:off x="7523" y="7885"/>
              <a:ext cx="5302" cy="130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填写了初至阈值参数（限制较大）射线密度图</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2   2.5</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34823" name="矩形 7"/>
            <p:cNvSpPr/>
            <p:nvPr/>
          </p:nvSpPr>
          <p:spPr>
            <a:xfrm>
              <a:off x="13823" y="7885"/>
              <a:ext cx="5120" cy="130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填写了初至阈值参数（限制较小）射线密度图</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2    1.5</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34824" name="矩形 7"/>
            <p:cNvSpPr/>
            <p:nvPr/>
          </p:nvSpPr>
          <p:spPr>
            <a:xfrm>
              <a:off x="1493" y="7910"/>
              <a:ext cx="3677" cy="130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没填写初至阈值参数射线密度图</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0   0</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4825"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内容占位符 3"/>
          <p:cNvPicPr/>
          <p:nvPr/>
        </p:nvPicPr>
        <p:blipFill>
          <a:blip r:embed="rId1"/>
          <a:srcRect l="30759" t="18417" r="8025" b="5435"/>
          <a:stretch>
            <a:fillRect/>
          </a:stretch>
        </p:blipFill>
        <p:spPr>
          <a:xfrm>
            <a:off x="65088" y="2735263"/>
            <a:ext cx="3868737" cy="2614612"/>
          </a:xfrm>
          <a:prstGeom prst="rect">
            <a:avLst/>
          </a:prstGeom>
          <a:noFill/>
          <a:ln w="9525">
            <a:noFill/>
          </a:ln>
        </p:spPr>
      </p:pic>
      <p:pic>
        <p:nvPicPr>
          <p:cNvPr id="35843" name="内容占位符 4"/>
          <p:cNvPicPr/>
          <p:nvPr/>
        </p:nvPicPr>
        <p:blipFill>
          <a:blip r:embed="rId2"/>
          <a:srcRect l="29337" t="15996" r="5106" b="5203"/>
          <a:stretch>
            <a:fillRect/>
          </a:stretch>
        </p:blipFill>
        <p:spPr>
          <a:xfrm>
            <a:off x="8062913" y="2735263"/>
            <a:ext cx="3867150" cy="2614612"/>
          </a:xfrm>
          <a:prstGeom prst="rect">
            <a:avLst/>
          </a:prstGeom>
          <a:noFill/>
          <a:ln w="9525">
            <a:noFill/>
          </a:ln>
        </p:spPr>
      </p:pic>
      <p:pic>
        <p:nvPicPr>
          <p:cNvPr id="35844" name="内容占位符 3"/>
          <p:cNvPicPr/>
          <p:nvPr/>
        </p:nvPicPr>
        <p:blipFill>
          <a:blip r:embed="rId3"/>
          <a:srcRect l="29337" t="15996" r="5106" b="5203"/>
          <a:stretch>
            <a:fillRect/>
          </a:stretch>
        </p:blipFill>
        <p:spPr>
          <a:xfrm>
            <a:off x="4075113" y="2735263"/>
            <a:ext cx="3867150" cy="2614612"/>
          </a:xfrm>
          <a:prstGeom prst="rect">
            <a:avLst/>
          </a:prstGeom>
          <a:noFill/>
          <a:ln w="9525">
            <a:noFill/>
          </a:ln>
        </p:spPr>
      </p:pic>
      <p:sp>
        <p:nvSpPr>
          <p:cNvPr id="35845"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初至抽稀参数设置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grpSp>
        <p:nvGrpSpPr>
          <p:cNvPr id="35846" name="组合 2"/>
          <p:cNvGrpSpPr/>
          <p:nvPr/>
        </p:nvGrpSpPr>
        <p:grpSpPr>
          <a:xfrm>
            <a:off x="630238" y="1927225"/>
            <a:ext cx="10280650" cy="585788"/>
            <a:chOff x="1037" y="2332"/>
            <a:chExt cx="16191" cy="922"/>
          </a:xfrm>
        </p:grpSpPr>
        <p:pic>
          <p:nvPicPr>
            <p:cNvPr id="35852" name="图片 4"/>
            <p:cNvPicPr>
              <a:picLocks noChangeAspect="1"/>
            </p:cNvPicPr>
            <p:nvPr/>
          </p:nvPicPr>
          <p:blipFill>
            <a:blip r:embed="rId4"/>
            <a:srcRect l="23013" t="36247" r="37411" b="57207"/>
            <a:stretch>
              <a:fillRect/>
            </a:stretch>
          </p:blipFill>
          <p:spPr>
            <a:xfrm>
              <a:off x="1037" y="2468"/>
              <a:ext cx="8372" cy="741"/>
            </a:xfrm>
            <a:prstGeom prst="rect">
              <a:avLst/>
            </a:prstGeom>
            <a:noFill/>
            <a:ln w="9525">
              <a:noFill/>
            </a:ln>
          </p:spPr>
        </p:pic>
        <p:sp>
          <p:nvSpPr>
            <p:cNvPr id="35853" name="文本框 29"/>
            <p:cNvSpPr txBox="1"/>
            <p:nvPr/>
          </p:nvSpPr>
          <p:spPr>
            <a:xfrm>
              <a:off x="9410" y="2332"/>
              <a:ext cx="5915"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炮点抽稀。例：填写</a:t>
              </a:r>
              <a:r>
                <a:rPr lang="en-US" altLang="zh-CN" sz="1400" b="1" dirty="0">
                  <a:solidFill>
                    <a:srgbClr val="3333CC"/>
                  </a:solidFill>
                  <a:latin typeface="微软雅黑" panose="020B0503020204020204" pitchFamily="34" charset="-122"/>
                  <a:ea typeface="微软雅黑" panose="020B0503020204020204" pitchFamily="34" charset="-122"/>
                </a:rPr>
                <a:t>1</a:t>
              </a:r>
              <a:r>
                <a:rPr lang="zh-CN" altLang="en-US" sz="1400" b="1" dirty="0">
                  <a:solidFill>
                    <a:srgbClr val="3333CC"/>
                  </a:solidFill>
                  <a:latin typeface="微软雅黑" panose="020B0503020204020204" pitchFamily="34" charset="-122"/>
                  <a:ea typeface="微软雅黑" panose="020B0503020204020204" pitchFamily="34" charset="-122"/>
                </a:rPr>
                <a:t>代表间隔</a:t>
              </a:r>
              <a:r>
                <a:rPr lang="en-US" altLang="zh-CN" sz="1400" b="1" dirty="0">
                  <a:solidFill>
                    <a:srgbClr val="3333CC"/>
                  </a:solidFill>
                  <a:latin typeface="微软雅黑" panose="020B0503020204020204" pitchFamily="34" charset="-122"/>
                  <a:ea typeface="微软雅黑" panose="020B0503020204020204" pitchFamily="34" charset="-122"/>
                </a:rPr>
                <a:t>1</a:t>
              </a:r>
              <a:r>
                <a:rPr lang="zh-CN" altLang="en-US" sz="1400" b="1" dirty="0">
                  <a:solidFill>
                    <a:srgbClr val="3333CC"/>
                  </a:solidFill>
                  <a:latin typeface="微软雅黑" panose="020B0503020204020204" pitchFamily="34" charset="-122"/>
                  <a:ea typeface="微软雅黑" panose="020B0503020204020204" pitchFamily="34" charset="-122"/>
                </a:rPr>
                <a:t>炮留下</a:t>
              </a:r>
              <a:r>
                <a:rPr lang="en-US" altLang="zh-CN" sz="1400" b="1" dirty="0">
                  <a:solidFill>
                    <a:srgbClr val="3333CC"/>
                  </a:solidFill>
                  <a:latin typeface="微软雅黑" panose="020B0503020204020204" pitchFamily="34" charset="-122"/>
                  <a:ea typeface="微软雅黑" panose="020B0503020204020204" pitchFamily="34" charset="-122"/>
                </a:rPr>
                <a:t>1</a:t>
              </a:r>
              <a:r>
                <a:rPr lang="zh-CN" altLang="en-US" sz="1400" b="1" dirty="0">
                  <a:solidFill>
                    <a:srgbClr val="3333CC"/>
                  </a:solidFill>
                  <a:latin typeface="微软雅黑" panose="020B0503020204020204" pitchFamily="34" charset="-122"/>
                  <a:ea typeface="微软雅黑" panose="020B0503020204020204" pitchFamily="34" charset="-122"/>
                </a:rPr>
                <a:t>炮</a:t>
              </a:r>
              <a:endParaRPr lang="zh-CN" altLang="en-US" sz="1400" b="1" dirty="0">
                <a:solidFill>
                  <a:srgbClr val="3333CC"/>
                </a:solidFill>
                <a:latin typeface="微软雅黑" panose="020B0503020204020204" pitchFamily="34" charset="-122"/>
                <a:ea typeface="微软雅黑" panose="020B0503020204020204" pitchFamily="34" charset="-122"/>
              </a:endParaRPr>
            </a:p>
          </p:txBody>
        </p:sp>
        <p:sp>
          <p:nvSpPr>
            <p:cNvPr id="35854" name="文本框 1"/>
            <p:cNvSpPr txBox="1"/>
            <p:nvPr/>
          </p:nvSpPr>
          <p:spPr>
            <a:xfrm>
              <a:off x="9433" y="2772"/>
              <a:ext cx="7795"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炮内接收道抽稀</a:t>
              </a:r>
              <a:r>
                <a:rPr lang="zh-CN" altLang="en-US" sz="1400" b="1" dirty="0">
                  <a:solidFill>
                    <a:srgbClr val="3333CC"/>
                  </a:solidFill>
                  <a:latin typeface="微软雅黑" panose="020B0503020204020204" pitchFamily="34" charset="-122"/>
                  <a:ea typeface="微软雅黑" panose="020B0503020204020204" pitchFamily="34" charset="-122"/>
                  <a:sym typeface="+mn-ea"/>
                </a:rPr>
                <a:t>例：填写</a:t>
              </a:r>
              <a:r>
                <a:rPr lang="en-US" altLang="zh-CN" sz="1400" b="1" dirty="0">
                  <a:solidFill>
                    <a:srgbClr val="3333CC"/>
                  </a:solidFill>
                  <a:latin typeface="微软雅黑" panose="020B0503020204020204" pitchFamily="34" charset="-122"/>
                  <a:ea typeface="微软雅黑" panose="020B0503020204020204" pitchFamily="34" charset="-122"/>
                  <a:sym typeface="+mn-ea"/>
                </a:rPr>
                <a:t>3</a:t>
              </a:r>
              <a:r>
                <a:rPr lang="zh-CN" altLang="en-US" sz="1400" b="1" dirty="0">
                  <a:solidFill>
                    <a:srgbClr val="3333CC"/>
                  </a:solidFill>
                  <a:latin typeface="微软雅黑" panose="020B0503020204020204" pitchFamily="34" charset="-122"/>
                  <a:ea typeface="微软雅黑" panose="020B0503020204020204" pitchFamily="34" charset="-122"/>
                  <a:sym typeface="+mn-ea"/>
                </a:rPr>
                <a:t>代表炮内间隔</a:t>
              </a:r>
              <a:r>
                <a:rPr lang="en-US" altLang="zh-CN" sz="1400" b="1" dirty="0">
                  <a:solidFill>
                    <a:srgbClr val="3333CC"/>
                  </a:solidFill>
                  <a:latin typeface="微软雅黑" panose="020B0503020204020204" pitchFamily="34" charset="-122"/>
                  <a:ea typeface="微软雅黑" panose="020B0503020204020204" pitchFamily="34" charset="-122"/>
                  <a:sym typeface="+mn-ea"/>
                </a:rPr>
                <a:t>3</a:t>
              </a:r>
              <a:r>
                <a:rPr lang="zh-CN" altLang="en-US" sz="1400" b="1" dirty="0">
                  <a:solidFill>
                    <a:srgbClr val="3333CC"/>
                  </a:solidFill>
                  <a:latin typeface="微软雅黑" panose="020B0503020204020204" pitchFamily="34" charset="-122"/>
                  <a:ea typeface="微软雅黑" panose="020B0503020204020204" pitchFamily="34" charset="-122"/>
                  <a:sym typeface="+mn-ea"/>
                </a:rPr>
                <a:t>道留下</a:t>
              </a:r>
              <a:r>
                <a:rPr lang="en-US" altLang="zh-CN" sz="1400" b="1" dirty="0">
                  <a:solidFill>
                    <a:srgbClr val="3333CC"/>
                  </a:solidFill>
                  <a:latin typeface="微软雅黑" panose="020B0503020204020204" pitchFamily="34" charset="-122"/>
                  <a:ea typeface="微软雅黑" panose="020B0503020204020204" pitchFamily="34" charset="-122"/>
                  <a:sym typeface="+mn-ea"/>
                </a:rPr>
                <a:t>1</a:t>
              </a:r>
              <a:r>
                <a:rPr lang="zh-CN" altLang="en-US" sz="1400" b="1" dirty="0">
                  <a:solidFill>
                    <a:srgbClr val="3333CC"/>
                  </a:solidFill>
                  <a:latin typeface="微软雅黑" panose="020B0503020204020204" pitchFamily="34" charset="-122"/>
                  <a:ea typeface="微软雅黑" panose="020B0503020204020204" pitchFamily="34" charset="-122"/>
                  <a:sym typeface="+mn-ea"/>
                </a:rPr>
                <a:t>道</a:t>
              </a:r>
              <a:endParaRPr lang="zh-CN" altLang="en-US" sz="1400" b="1" dirty="0">
                <a:solidFill>
                  <a:srgbClr val="3333CC"/>
                </a:solidFill>
                <a:latin typeface="微软雅黑" panose="020B0503020204020204" pitchFamily="34" charset="-122"/>
                <a:ea typeface="微软雅黑" panose="020B0503020204020204" pitchFamily="34" charset="-122"/>
              </a:endParaRPr>
            </a:p>
          </p:txBody>
        </p:sp>
      </p:grpSp>
      <p:sp>
        <p:nvSpPr>
          <p:cNvPr id="35847" name="矩形 7"/>
          <p:cNvSpPr/>
          <p:nvPr/>
        </p:nvSpPr>
        <p:spPr>
          <a:xfrm>
            <a:off x="1092200" y="5545138"/>
            <a:ext cx="1905000" cy="461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炮抽稀对比图（无抽稀）</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848" name="矩形 7"/>
          <p:cNvSpPr/>
          <p:nvPr/>
        </p:nvSpPr>
        <p:spPr>
          <a:xfrm>
            <a:off x="5127625" y="5545138"/>
            <a:ext cx="1762125"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炮抽稀对比图（抽稀少）</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炮</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检</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（效率提升</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倍）</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849" name="矩形 7"/>
          <p:cNvSpPr/>
          <p:nvPr/>
        </p:nvSpPr>
        <p:spPr>
          <a:xfrm>
            <a:off x="9082088" y="5545138"/>
            <a:ext cx="1828800"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炮抽稀对比图（抽稀多）</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炮</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检</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3</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（效率提升</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6</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倍）</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850" name="文本框 99"/>
          <p:cNvSpPr txBox="1"/>
          <p:nvPr/>
        </p:nvSpPr>
        <p:spPr>
          <a:xfrm>
            <a:off x="630238" y="1476375"/>
            <a:ext cx="11006137"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800" b="1" dirty="0">
                <a:latin typeface="微软雅黑" panose="020B0503020204020204" pitchFamily="34" charset="-122"/>
                <a:ea typeface="微软雅黑" panose="020B0503020204020204" pitchFamily="34" charset="-122"/>
              </a:rPr>
              <a:t>本参数主要控制参与计算的炮、炮内接收道的数量，合理的抽稀，能保证精度的同时，成倍提高计算效率。</a:t>
            </a:r>
            <a:endParaRPr lang="zh-CN" altLang="en-US" sz="1800" b="1" dirty="0">
              <a:latin typeface="微软雅黑" panose="020B0503020204020204" pitchFamily="34" charset="-122"/>
              <a:ea typeface="微软雅黑" panose="020B0503020204020204" pitchFamily="34" charset="-122"/>
            </a:endParaRPr>
          </a:p>
        </p:txBody>
      </p:sp>
      <p:sp>
        <p:nvSpPr>
          <p:cNvPr id="35851"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stretch>
            <a:fillRect/>
          </a:stretch>
        </p:blipFill>
        <p:spPr>
          <a:xfrm>
            <a:off x="862651" y="1068868"/>
            <a:ext cx="5870957" cy="4895512"/>
          </a:xfrm>
          <a:prstGeom prst="rect">
            <a:avLst/>
          </a:prstGeom>
        </p:spPr>
      </p:pic>
      <p:pic>
        <p:nvPicPr>
          <p:cNvPr id="39941" name="内容占位符 3"/>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36868"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二</a:t>
            </a:r>
            <a:r>
              <a:rPr kumimoji="0" lang="zh-CN"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a:t>
            </a:r>
            <a:r>
              <a:rPr kumimoji="0" lang="en-US" altLang="zh-CN"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FASTomo</a:t>
            </a:r>
            <a:r>
              <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模块参数应用</a:t>
            </a:r>
            <a:endParaRPr kumimoji="0" lang="zh-CN"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36870" name="矩形 7"/>
          <p:cNvSpPr/>
          <p:nvPr/>
        </p:nvSpPr>
        <p:spPr>
          <a:xfrm>
            <a:off x="2732400" y="5821200"/>
            <a:ext cx="2351087"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不同初至抽稀参数速度抽线对比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2" name="图片 1"/>
          <p:cNvPicPr>
            <a:picLocks noChangeAspect="1"/>
          </p:cNvPicPr>
          <p:nvPr/>
        </p:nvPicPr>
        <p:blipFill>
          <a:blip r:embed="rId3"/>
          <a:stretch>
            <a:fillRect/>
          </a:stretch>
        </p:blipFill>
        <p:spPr>
          <a:xfrm>
            <a:off x="9559637" y="5146963"/>
            <a:ext cx="2632364" cy="1379249"/>
          </a:xfrm>
          <a:prstGeom prst="rect">
            <a:avLst/>
          </a:prstGeom>
        </p:spPr>
      </p:pic>
      <p:sp>
        <p:nvSpPr>
          <p:cNvPr id="4" name="矩形 3"/>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pic>
        <p:nvPicPr>
          <p:cNvPr id="36867" name="图片 1"/>
          <p:cNvPicPr/>
          <p:nvPr/>
        </p:nvPicPr>
        <p:blipFill>
          <a:blip r:embed="rId4"/>
          <a:srcRect r="2521"/>
          <a:stretch>
            <a:fillRect/>
          </a:stretch>
        </p:blipFill>
        <p:spPr>
          <a:xfrm>
            <a:off x="19089" y="2521530"/>
            <a:ext cx="3361420" cy="2910135"/>
          </a:xfrm>
          <a:prstGeom prst="rect">
            <a:avLst/>
          </a:prstGeom>
          <a:noFill/>
          <a:ln w="9525">
            <a:noFill/>
          </a:ln>
        </p:spPr>
      </p:pic>
      <p:sp>
        <p:nvSpPr>
          <p:cNvPr id="5"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不同初至抽稀参数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内容占位符 3"/>
          <p:cNvPicPr/>
          <p:nvPr/>
        </p:nvPicPr>
        <p:blipFill>
          <a:blip r:embed="rId1"/>
          <a:srcRect l="29337" t="15996" r="5106" b="5203"/>
          <a:stretch>
            <a:fillRect/>
          </a:stretch>
        </p:blipFill>
        <p:spPr>
          <a:xfrm>
            <a:off x="8115300" y="2733675"/>
            <a:ext cx="3867150" cy="2616200"/>
          </a:xfrm>
          <a:prstGeom prst="rect">
            <a:avLst/>
          </a:prstGeom>
          <a:noFill/>
          <a:ln w="9525">
            <a:noFill/>
          </a:ln>
        </p:spPr>
      </p:pic>
      <p:pic>
        <p:nvPicPr>
          <p:cNvPr id="37891" name="内容占位符 3"/>
          <p:cNvPicPr/>
          <p:nvPr/>
        </p:nvPicPr>
        <p:blipFill>
          <a:blip r:embed="rId2"/>
          <a:srcRect l="29337" t="15996" r="5106" b="5203"/>
          <a:stretch>
            <a:fillRect/>
          </a:stretch>
        </p:blipFill>
        <p:spPr>
          <a:xfrm>
            <a:off x="4108450" y="2733675"/>
            <a:ext cx="3867150" cy="2616200"/>
          </a:xfrm>
          <a:prstGeom prst="rect">
            <a:avLst/>
          </a:prstGeom>
          <a:noFill/>
          <a:ln w="9525">
            <a:noFill/>
          </a:ln>
        </p:spPr>
      </p:pic>
      <p:pic>
        <p:nvPicPr>
          <p:cNvPr id="37892" name="内容占位符 3"/>
          <p:cNvPicPr/>
          <p:nvPr/>
        </p:nvPicPr>
        <p:blipFill>
          <a:blip r:embed="rId3"/>
          <a:srcRect l="30759" t="18417" r="8025" b="5435"/>
          <a:stretch>
            <a:fillRect/>
          </a:stretch>
        </p:blipFill>
        <p:spPr>
          <a:xfrm>
            <a:off x="127000" y="2733675"/>
            <a:ext cx="3868738" cy="2616200"/>
          </a:xfrm>
          <a:prstGeom prst="rect">
            <a:avLst/>
          </a:prstGeom>
          <a:noFill/>
          <a:ln w="9525">
            <a:noFill/>
          </a:ln>
        </p:spPr>
      </p:pic>
      <p:sp>
        <p:nvSpPr>
          <p:cNvPr id="37893"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初至抽稀参数设置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37894" name="矩形 7"/>
          <p:cNvSpPr/>
          <p:nvPr/>
        </p:nvSpPr>
        <p:spPr>
          <a:xfrm>
            <a:off x="1163638" y="5421313"/>
            <a:ext cx="1905000"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炮抽稀对比图（无抽稀）射线密度</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37895" name="矩形 7"/>
          <p:cNvSpPr/>
          <p:nvPr/>
        </p:nvSpPr>
        <p:spPr>
          <a:xfrm>
            <a:off x="5199063" y="5421313"/>
            <a:ext cx="2490787"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炮抽稀对比图（抽稀少）射线密度</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炮</a:t>
            </a:r>
            <a:r>
              <a:rPr lang="en-US" altLang="zh-CN" sz="1200" dirty="0">
                <a:solidFill>
                  <a:srgbClr val="000000"/>
                </a:solidFill>
                <a:latin typeface="微软雅黑" panose="020B0503020204020204" pitchFamily="34" charset="-122"/>
                <a:ea typeface="微软雅黑" panose="020B0503020204020204" pitchFamily="34" charset="-122"/>
                <a:sym typeface="+mn-ea"/>
              </a:rPr>
              <a:t>1</a:t>
            </a:r>
            <a:r>
              <a:rPr lang="zh-CN" altLang="en-US" sz="1200" dirty="0">
                <a:solidFill>
                  <a:srgbClr val="000000"/>
                </a:solidFill>
                <a:latin typeface="微软雅黑" panose="020B0503020204020204" pitchFamily="34" charset="-122"/>
                <a:ea typeface="微软雅黑" panose="020B0503020204020204" pitchFamily="34" charset="-122"/>
                <a:sym typeface="+mn-ea"/>
              </a:rPr>
              <a:t>检</a:t>
            </a:r>
            <a:r>
              <a:rPr lang="en-US" altLang="zh-CN" sz="1200" dirty="0">
                <a:solidFill>
                  <a:srgbClr val="000000"/>
                </a:solidFill>
                <a:latin typeface="微软雅黑" panose="020B0503020204020204" pitchFamily="34" charset="-122"/>
                <a:ea typeface="微软雅黑" panose="020B0503020204020204" pitchFamily="34" charset="-122"/>
                <a:sym typeface="+mn-ea"/>
              </a:rPr>
              <a:t>1</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37896" name="矩形 7"/>
          <p:cNvSpPr/>
          <p:nvPr/>
        </p:nvSpPr>
        <p:spPr>
          <a:xfrm>
            <a:off x="9153525" y="5421313"/>
            <a:ext cx="2592388"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炮抽稀对比图（抽稀多）射线密度</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炮</a:t>
            </a:r>
            <a:r>
              <a:rPr lang="en-US" altLang="zh-CN" sz="1200" dirty="0">
                <a:solidFill>
                  <a:srgbClr val="000000"/>
                </a:solidFill>
                <a:latin typeface="微软雅黑" panose="020B0503020204020204" pitchFamily="34" charset="-122"/>
                <a:ea typeface="微软雅黑" panose="020B0503020204020204" pitchFamily="34" charset="-122"/>
                <a:sym typeface="+mn-ea"/>
              </a:rPr>
              <a:t>1</a:t>
            </a:r>
            <a:r>
              <a:rPr lang="zh-CN" altLang="en-US" sz="1200" dirty="0">
                <a:solidFill>
                  <a:srgbClr val="000000"/>
                </a:solidFill>
                <a:latin typeface="微软雅黑" panose="020B0503020204020204" pitchFamily="34" charset="-122"/>
                <a:ea typeface="微软雅黑" panose="020B0503020204020204" pitchFamily="34" charset="-122"/>
                <a:sym typeface="+mn-ea"/>
              </a:rPr>
              <a:t>检</a:t>
            </a:r>
            <a:r>
              <a:rPr lang="en-US" altLang="zh-CN" sz="1200" dirty="0">
                <a:solidFill>
                  <a:srgbClr val="000000"/>
                </a:solidFill>
                <a:latin typeface="微软雅黑" panose="020B0503020204020204" pitchFamily="34" charset="-122"/>
                <a:ea typeface="微软雅黑" panose="020B0503020204020204" pitchFamily="34" charset="-122"/>
                <a:sym typeface="+mn-ea"/>
              </a:rPr>
              <a:t>3</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37897" name="组合 6"/>
          <p:cNvGrpSpPr/>
          <p:nvPr/>
        </p:nvGrpSpPr>
        <p:grpSpPr>
          <a:xfrm>
            <a:off x="630238" y="1927225"/>
            <a:ext cx="10280650" cy="585788"/>
            <a:chOff x="1037" y="2332"/>
            <a:chExt cx="16191" cy="922"/>
          </a:xfrm>
        </p:grpSpPr>
        <p:pic>
          <p:nvPicPr>
            <p:cNvPr id="37899" name="图片 7"/>
            <p:cNvPicPr>
              <a:picLocks noChangeAspect="1"/>
            </p:cNvPicPr>
            <p:nvPr/>
          </p:nvPicPr>
          <p:blipFill>
            <a:blip r:embed="rId4"/>
            <a:srcRect l="23013" t="36247" r="37411" b="57207"/>
            <a:stretch>
              <a:fillRect/>
            </a:stretch>
          </p:blipFill>
          <p:spPr>
            <a:xfrm>
              <a:off x="1037" y="2468"/>
              <a:ext cx="8372" cy="741"/>
            </a:xfrm>
            <a:prstGeom prst="rect">
              <a:avLst/>
            </a:prstGeom>
            <a:noFill/>
            <a:ln w="9525">
              <a:noFill/>
            </a:ln>
          </p:spPr>
        </p:pic>
        <p:sp>
          <p:nvSpPr>
            <p:cNvPr id="37900" name="文本框 8"/>
            <p:cNvSpPr txBox="1"/>
            <p:nvPr/>
          </p:nvSpPr>
          <p:spPr>
            <a:xfrm>
              <a:off x="9410" y="2332"/>
              <a:ext cx="5915"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炮点抽稀。例：填写</a:t>
              </a:r>
              <a:r>
                <a:rPr lang="en-US" altLang="zh-CN" sz="1400" b="1" dirty="0">
                  <a:solidFill>
                    <a:srgbClr val="3333CC"/>
                  </a:solidFill>
                  <a:latin typeface="微软雅黑" panose="020B0503020204020204" pitchFamily="34" charset="-122"/>
                  <a:ea typeface="微软雅黑" panose="020B0503020204020204" pitchFamily="34" charset="-122"/>
                </a:rPr>
                <a:t>1</a:t>
              </a:r>
              <a:r>
                <a:rPr lang="zh-CN" altLang="en-US" sz="1400" b="1" dirty="0">
                  <a:solidFill>
                    <a:srgbClr val="3333CC"/>
                  </a:solidFill>
                  <a:latin typeface="微软雅黑" panose="020B0503020204020204" pitchFamily="34" charset="-122"/>
                  <a:ea typeface="微软雅黑" panose="020B0503020204020204" pitchFamily="34" charset="-122"/>
                </a:rPr>
                <a:t>代表间隔</a:t>
              </a:r>
              <a:r>
                <a:rPr lang="en-US" altLang="zh-CN" sz="1400" b="1" dirty="0">
                  <a:solidFill>
                    <a:srgbClr val="3333CC"/>
                  </a:solidFill>
                  <a:latin typeface="微软雅黑" panose="020B0503020204020204" pitchFamily="34" charset="-122"/>
                  <a:ea typeface="微软雅黑" panose="020B0503020204020204" pitchFamily="34" charset="-122"/>
                </a:rPr>
                <a:t>1</a:t>
              </a:r>
              <a:r>
                <a:rPr lang="zh-CN" altLang="en-US" sz="1400" b="1" dirty="0">
                  <a:solidFill>
                    <a:srgbClr val="3333CC"/>
                  </a:solidFill>
                  <a:latin typeface="微软雅黑" panose="020B0503020204020204" pitchFamily="34" charset="-122"/>
                  <a:ea typeface="微软雅黑" panose="020B0503020204020204" pitchFamily="34" charset="-122"/>
                </a:rPr>
                <a:t>炮留下</a:t>
              </a:r>
              <a:r>
                <a:rPr lang="en-US" altLang="zh-CN" sz="1400" b="1" dirty="0">
                  <a:solidFill>
                    <a:srgbClr val="3333CC"/>
                  </a:solidFill>
                  <a:latin typeface="微软雅黑" panose="020B0503020204020204" pitchFamily="34" charset="-122"/>
                  <a:ea typeface="微软雅黑" panose="020B0503020204020204" pitchFamily="34" charset="-122"/>
                </a:rPr>
                <a:t>1</a:t>
              </a:r>
              <a:r>
                <a:rPr lang="zh-CN" altLang="en-US" sz="1400" b="1" dirty="0">
                  <a:solidFill>
                    <a:srgbClr val="3333CC"/>
                  </a:solidFill>
                  <a:latin typeface="微软雅黑" panose="020B0503020204020204" pitchFamily="34" charset="-122"/>
                  <a:ea typeface="微软雅黑" panose="020B0503020204020204" pitchFamily="34" charset="-122"/>
                </a:rPr>
                <a:t>炮</a:t>
              </a:r>
              <a:endParaRPr lang="zh-CN" altLang="en-US" sz="1400" b="1" dirty="0">
                <a:solidFill>
                  <a:srgbClr val="3333CC"/>
                </a:solidFill>
                <a:latin typeface="微软雅黑" panose="020B0503020204020204" pitchFamily="34" charset="-122"/>
                <a:ea typeface="微软雅黑" panose="020B0503020204020204" pitchFamily="34" charset="-122"/>
              </a:endParaRPr>
            </a:p>
          </p:txBody>
        </p:sp>
        <p:sp>
          <p:nvSpPr>
            <p:cNvPr id="37901" name="文本框 9"/>
            <p:cNvSpPr txBox="1"/>
            <p:nvPr/>
          </p:nvSpPr>
          <p:spPr>
            <a:xfrm>
              <a:off x="9433" y="2772"/>
              <a:ext cx="7795" cy="4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炮内接收道抽稀</a:t>
              </a:r>
              <a:r>
                <a:rPr lang="zh-CN" altLang="en-US" sz="1400" b="1" dirty="0">
                  <a:solidFill>
                    <a:srgbClr val="3333CC"/>
                  </a:solidFill>
                  <a:latin typeface="微软雅黑" panose="020B0503020204020204" pitchFamily="34" charset="-122"/>
                  <a:ea typeface="微软雅黑" panose="020B0503020204020204" pitchFamily="34" charset="-122"/>
                  <a:sym typeface="+mn-ea"/>
                </a:rPr>
                <a:t>例：填写</a:t>
              </a:r>
              <a:r>
                <a:rPr lang="en-US" altLang="zh-CN" sz="1400" b="1" dirty="0">
                  <a:solidFill>
                    <a:srgbClr val="3333CC"/>
                  </a:solidFill>
                  <a:latin typeface="微软雅黑" panose="020B0503020204020204" pitchFamily="34" charset="-122"/>
                  <a:ea typeface="微软雅黑" panose="020B0503020204020204" pitchFamily="34" charset="-122"/>
                  <a:sym typeface="+mn-ea"/>
                </a:rPr>
                <a:t>3</a:t>
              </a:r>
              <a:r>
                <a:rPr lang="zh-CN" altLang="en-US" sz="1400" b="1" dirty="0">
                  <a:solidFill>
                    <a:srgbClr val="3333CC"/>
                  </a:solidFill>
                  <a:latin typeface="微软雅黑" panose="020B0503020204020204" pitchFamily="34" charset="-122"/>
                  <a:ea typeface="微软雅黑" panose="020B0503020204020204" pitchFamily="34" charset="-122"/>
                  <a:sym typeface="+mn-ea"/>
                </a:rPr>
                <a:t>代表炮内间隔</a:t>
              </a:r>
              <a:r>
                <a:rPr lang="en-US" altLang="zh-CN" sz="1400" b="1" dirty="0">
                  <a:solidFill>
                    <a:srgbClr val="3333CC"/>
                  </a:solidFill>
                  <a:latin typeface="微软雅黑" panose="020B0503020204020204" pitchFamily="34" charset="-122"/>
                  <a:ea typeface="微软雅黑" panose="020B0503020204020204" pitchFamily="34" charset="-122"/>
                  <a:sym typeface="+mn-ea"/>
                </a:rPr>
                <a:t>3</a:t>
              </a:r>
              <a:r>
                <a:rPr lang="zh-CN" altLang="en-US" sz="1400" b="1" dirty="0">
                  <a:solidFill>
                    <a:srgbClr val="3333CC"/>
                  </a:solidFill>
                  <a:latin typeface="微软雅黑" panose="020B0503020204020204" pitchFamily="34" charset="-122"/>
                  <a:ea typeface="微软雅黑" panose="020B0503020204020204" pitchFamily="34" charset="-122"/>
                  <a:sym typeface="+mn-ea"/>
                </a:rPr>
                <a:t>道留下</a:t>
              </a:r>
              <a:r>
                <a:rPr lang="en-US" altLang="zh-CN" sz="1400" b="1" dirty="0">
                  <a:solidFill>
                    <a:srgbClr val="3333CC"/>
                  </a:solidFill>
                  <a:latin typeface="微软雅黑" panose="020B0503020204020204" pitchFamily="34" charset="-122"/>
                  <a:ea typeface="微软雅黑" panose="020B0503020204020204" pitchFamily="34" charset="-122"/>
                  <a:sym typeface="+mn-ea"/>
                </a:rPr>
                <a:t>1</a:t>
              </a:r>
              <a:r>
                <a:rPr lang="zh-CN" altLang="en-US" sz="1400" b="1" dirty="0">
                  <a:solidFill>
                    <a:srgbClr val="3333CC"/>
                  </a:solidFill>
                  <a:latin typeface="微软雅黑" panose="020B0503020204020204" pitchFamily="34" charset="-122"/>
                  <a:ea typeface="微软雅黑" panose="020B0503020204020204" pitchFamily="34" charset="-122"/>
                  <a:sym typeface="+mn-ea"/>
                </a:rPr>
                <a:t>道</a:t>
              </a:r>
              <a:endParaRPr lang="zh-CN" altLang="en-US" sz="1400" b="1" dirty="0">
                <a:solidFill>
                  <a:srgbClr val="3333CC"/>
                </a:solidFill>
                <a:latin typeface="微软雅黑" panose="020B0503020204020204" pitchFamily="34" charset="-122"/>
                <a:ea typeface="微软雅黑" panose="020B0503020204020204" pitchFamily="34" charset="-122"/>
              </a:endParaRPr>
            </a:p>
          </p:txBody>
        </p:sp>
      </p:grpSp>
      <p:sp>
        <p:nvSpPr>
          <p:cNvPr id="37898"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35850" name="文本框 99"/>
          <p:cNvSpPr txBox="1"/>
          <p:nvPr/>
        </p:nvSpPr>
        <p:spPr>
          <a:xfrm>
            <a:off x="630238" y="1476375"/>
            <a:ext cx="11006137"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800" b="1" dirty="0">
                <a:latin typeface="微软雅黑" panose="020B0503020204020204" pitchFamily="34" charset="-122"/>
                <a:ea typeface="微软雅黑" panose="020B0503020204020204" pitchFamily="34" charset="-122"/>
              </a:rPr>
              <a:t>可以填大值进行快速试算，对该工区速度场有直观认识，排查集群、节点运行有无异常。</a:t>
            </a:r>
            <a:endParaRPr lang="zh-CN" altLang="en-US" sz="18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内容占位符 3"/>
          <p:cNvPicPr/>
          <p:nvPr/>
        </p:nvPicPr>
        <p:blipFill>
          <a:blip r:embed="rId1"/>
          <a:srcRect l="30759" t="18417" r="8025" b="5435"/>
          <a:stretch>
            <a:fillRect/>
          </a:stretch>
        </p:blipFill>
        <p:spPr>
          <a:xfrm>
            <a:off x="4146550" y="2609850"/>
            <a:ext cx="3867150" cy="2616200"/>
          </a:xfrm>
          <a:prstGeom prst="rect">
            <a:avLst/>
          </a:prstGeom>
          <a:noFill/>
          <a:ln w="9525">
            <a:noFill/>
          </a:ln>
        </p:spPr>
      </p:pic>
      <p:pic>
        <p:nvPicPr>
          <p:cNvPr id="38915" name="内容占位符 3"/>
          <p:cNvPicPr/>
          <p:nvPr/>
        </p:nvPicPr>
        <p:blipFill>
          <a:blip r:embed="rId2"/>
          <a:srcRect l="29337" t="15996" r="5106" b="5203"/>
          <a:stretch>
            <a:fillRect/>
          </a:stretch>
        </p:blipFill>
        <p:spPr>
          <a:xfrm>
            <a:off x="8134350" y="2609850"/>
            <a:ext cx="3867150" cy="2616200"/>
          </a:xfrm>
          <a:prstGeom prst="rect">
            <a:avLst/>
          </a:prstGeom>
          <a:noFill/>
          <a:ln w="9525">
            <a:noFill/>
          </a:ln>
        </p:spPr>
      </p:pic>
      <p:pic>
        <p:nvPicPr>
          <p:cNvPr id="38916" name="内容占位符 3"/>
          <p:cNvPicPr/>
          <p:nvPr/>
        </p:nvPicPr>
        <p:blipFill>
          <a:blip r:embed="rId3"/>
          <a:srcRect l="29337" t="15996" r="5106" b="5203"/>
          <a:stretch>
            <a:fillRect/>
          </a:stretch>
        </p:blipFill>
        <p:spPr>
          <a:xfrm>
            <a:off x="136525" y="2609850"/>
            <a:ext cx="3868738" cy="2616200"/>
          </a:xfrm>
          <a:prstGeom prst="rect">
            <a:avLst/>
          </a:prstGeom>
          <a:noFill/>
          <a:ln w="9525">
            <a:noFill/>
          </a:ln>
        </p:spPr>
      </p:pic>
      <p:pic>
        <p:nvPicPr>
          <p:cNvPr id="38917" name="图片 4"/>
          <p:cNvPicPr>
            <a:picLocks noChangeAspect="1"/>
          </p:cNvPicPr>
          <p:nvPr/>
        </p:nvPicPr>
        <p:blipFill>
          <a:blip r:embed="rId4"/>
          <a:srcRect l="23013" t="42696" b="50073"/>
          <a:stretch>
            <a:fillRect/>
          </a:stretch>
        </p:blipFill>
        <p:spPr>
          <a:xfrm>
            <a:off x="628650" y="1881188"/>
            <a:ext cx="10498138" cy="527050"/>
          </a:xfrm>
          <a:prstGeom prst="rect">
            <a:avLst/>
          </a:prstGeom>
          <a:noFill/>
          <a:ln w="9525">
            <a:noFill/>
          </a:ln>
        </p:spPr>
      </p:pic>
      <p:sp>
        <p:nvSpPr>
          <p:cNvPr id="38918"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偏移距参数设置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38919" name="矩形 7"/>
          <p:cNvSpPr/>
          <p:nvPr/>
        </p:nvSpPr>
        <p:spPr>
          <a:xfrm>
            <a:off x="1182688" y="5341938"/>
            <a:ext cx="1776412"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反演速度（全偏移距）</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Offset=4000</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920" name="矩形 7"/>
          <p:cNvSpPr/>
          <p:nvPr/>
        </p:nvSpPr>
        <p:spPr>
          <a:xfrm>
            <a:off x="5194300" y="5341938"/>
            <a:ext cx="1771650"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反演速度（中偏移距）</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Offset=2500</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921" name="矩形 7"/>
          <p:cNvSpPr/>
          <p:nvPr/>
        </p:nvSpPr>
        <p:spPr>
          <a:xfrm>
            <a:off x="9191625" y="5341938"/>
            <a:ext cx="1752600"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反演速度（小偏移距）</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Offset=1000</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922"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35850" name="文本框 99"/>
          <p:cNvSpPr txBox="1"/>
          <p:nvPr/>
        </p:nvSpPr>
        <p:spPr>
          <a:xfrm>
            <a:off x="628333" y="1393825"/>
            <a:ext cx="11006137" cy="368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800" b="1" dirty="0">
                <a:latin typeface="微软雅黑" panose="020B0503020204020204" pitchFamily="34" charset="-122"/>
                <a:ea typeface="微软雅黑" panose="020B0503020204020204" pitchFamily="34" charset="-122"/>
              </a:rPr>
              <a:t>偏移距越大，反演深度越深，一般为偏移距的</a:t>
            </a:r>
            <a:r>
              <a:rPr lang="en-US" altLang="zh-CN" sz="1800" b="1" dirty="0">
                <a:latin typeface="微软雅黑" panose="020B0503020204020204" pitchFamily="34" charset="-122"/>
                <a:ea typeface="微软雅黑" panose="020B0503020204020204" pitchFamily="34" charset="-122"/>
              </a:rPr>
              <a:t>1/6-1/3</a:t>
            </a:r>
            <a:r>
              <a:rPr lang="zh-CN" altLang="en-US" sz="1800" b="1" dirty="0">
                <a:latin typeface="微软雅黑" panose="020B0503020204020204" pitchFamily="34" charset="-122"/>
                <a:ea typeface="微软雅黑" panose="020B0503020204020204" pitchFamily="34" charset="-122"/>
              </a:rPr>
              <a:t>左右。</a:t>
            </a:r>
            <a:endParaRPr lang="zh-CN" altLang="en-US" sz="18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862651" y="1068868"/>
            <a:ext cx="5870957" cy="4895512"/>
          </a:xfrm>
          <a:prstGeom prst="rect">
            <a:avLst/>
          </a:prstGeom>
        </p:spPr>
      </p:pic>
      <p:pic>
        <p:nvPicPr>
          <p:cNvPr id="44037" name="内容占位符 3"/>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39940"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二</a:t>
            </a:r>
            <a:r>
              <a:rPr kumimoji="0" lang="zh-CN"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a:t>
            </a:r>
            <a:r>
              <a:rPr kumimoji="0" lang="en-US" altLang="zh-CN"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FASTomo</a:t>
            </a:r>
            <a:r>
              <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rPr>
              <a:t>模块参数应用</a:t>
            </a:r>
            <a:endParaRPr kumimoji="0" lang="zh-CN"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endParaRPr>
          </a:p>
        </p:txBody>
      </p:sp>
      <p:sp>
        <p:nvSpPr>
          <p:cNvPr id="39942" name="矩形 7"/>
          <p:cNvSpPr/>
          <p:nvPr/>
        </p:nvSpPr>
        <p:spPr>
          <a:xfrm>
            <a:off x="2732400" y="5821200"/>
            <a:ext cx="2351087"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不同偏移距参数速度抽线对比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2" name="图片 1"/>
          <p:cNvPicPr>
            <a:picLocks noChangeAspect="1"/>
          </p:cNvPicPr>
          <p:nvPr/>
        </p:nvPicPr>
        <p:blipFill>
          <a:blip r:embed="rId3"/>
          <a:stretch>
            <a:fillRect/>
          </a:stretch>
        </p:blipFill>
        <p:spPr>
          <a:xfrm>
            <a:off x="9559637" y="5146963"/>
            <a:ext cx="2632364" cy="1379249"/>
          </a:xfrm>
          <a:prstGeom prst="rect">
            <a:avLst/>
          </a:prstGeom>
        </p:spPr>
      </p:pic>
      <p:sp>
        <p:nvSpPr>
          <p:cNvPr id="4" name="矩形 3"/>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7"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不同偏移距参数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6" name="图片 5"/>
          <p:cNvPicPr>
            <a:picLocks noChangeAspect="1"/>
          </p:cNvPicPr>
          <p:nvPr/>
        </p:nvPicPr>
        <p:blipFill>
          <a:blip r:embed="rId4"/>
          <a:stretch>
            <a:fillRect/>
          </a:stretch>
        </p:blipFill>
        <p:spPr>
          <a:xfrm>
            <a:off x="13014" y="2521530"/>
            <a:ext cx="3298222" cy="29080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内容占位符 3"/>
          <p:cNvPicPr/>
          <p:nvPr/>
        </p:nvPicPr>
        <p:blipFill>
          <a:blip r:embed="rId1"/>
          <a:srcRect l="30759" t="18417" r="8025" b="5435"/>
          <a:stretch>
            <a:fillRect/>
          </a:stretch>
        </p:blipFill>
        <p:spPr>
          <a:xfrm>
            <a:off x="4146550" y="2609850"/>
            <a:ext cx="3867150" cy="2616200"/>
          </a:xfrm>
          <a:prstGeom prst="rect">
            <a:avLst/>
          </a:prstGeom>
          <a:noFill/>
          <a:ln w="9525">
            <a:noFill/>
          </a:ln>
        </p:spPr>
      </p:pic>
      <p:pic>
        <p:nvPicPr>
          <p:cNvPr id="40963" name="内容占位符 3"/>
          <p:cNvPicPr/>
          <p:nvPr/>
        </p:nvPicPr>
        <p:blipFill>
          <a:blip r:embed="rId2"/>
          <a:srcRect l="29337" t="15996" r="5106" b="5203"/>
          <a:stretch>
            <a:fillRect/>
          </a:stretch>
        </p:blipFill>
        <p:spPr>
          <a:xfrm>
            <a:off x="8134350" y="2609850"/>
            <a:ext cx="3867150" cy="2616200"/>
          </a:xfrm>
          <a:prstGeom prst="rect">
            <a:avLst/>
          </a:prstGeom>
          <a:noFill/>
          <a:ln w="9525">
            <a:noFill/>
          </a:ln>
        </p:spPr>
      </p:pic>
      <p:pic>
        <p:nvPicPr>
          <p:cNvPr id="40964" name="内容占位符 4"/>
          <p:cNvPicPr/>
          <p:nvPr/>
        </p:nvPicPr>
        <p:blipFill>
          <a:blip r:embed="rId3"/>
          <a:srcRect l="29337" t="15996" r="5106" b="5203"/>
          <a:stretch>
            <a:fillRect/>
          </a:stretch>
        </p:blipFill>
        <p:spPr>
          <a:xfrm>
            <a:off x="136525" y="2609850"/>
            <a:ext cx="3868738" cy="2616200"/>
          </a:xfrm>
          <a:prstGeom prst="rect">
            <a:avLst/>
          </a:prstGeom>
          <a:noFill/>
          <a:ln w="9525">
            <a:noFill/>
          </a:ln>
        </p:spPr>
      </p:pic>
      <p:pic>
        <p:nvPicPr>
          <p:cNvPr id="40965" name="图片 4"/>
          <p:cNvPicPr>
            <a:picLocks noChangeAspect="1"/>
          </p:cNvPicPr>
          <p:nvPr/>
        </p:nvPicPr>
        <p:blipFill>
          <a:blip r:embed="rId4"/>
          <a:srcRect l="23013" t="42696" b="50073"/>
          <a:stretch>
            <a:fillRect/>
          </a:stretch>
        </p:blipFill>
        <p:spPr>
          <a:xfrm>
            <a:off x="628650" y="1549400"/>
            <a:ext cx="10498138" cy="528638"/>
          </a:xfrm>
          <a:prstGeom prst="rect">
            <a:avLst/>
          </a:prstGeom>
          <a:noFill/>
          <a:ln w="9525">
            <a:noFill/>
          </a:ln>
        </p:spPr>
      </p:pic>
      <p:sp>
        <p:nvSpPr>
          <p:cNvPr id="40966"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偏移距参数设置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40967" name="矩形 7"/>
          <p:cNvSpPr/>
          <p:nvPr/>
        </p:nvSpPr>
        <p:spPr>
          <a:xfrm>
            <a:off x="1182688" y="5341938"/>
            <a:ext cx="1776412"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射线密度图（全偏移距）</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sym typeface="+mn-ea"/>
              </a:rPr>
              <a:t>Offset=4000</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0968" name="矩形 7"/>
          <p:cNvSpPr/>
          <p:nvPr/>
        </p:nvSpPr>
        <p:spPr>
          <a:xfrm>
            <a:off x="5194300" y="5341938"/>
            <a:ext cx="1771650"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射线密度图（中偏移距）</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sym typeface="+mn-ea"/>
              </a:rPr>
              <a:t>Offset=2500</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0969" name="矩形 7"/>
          <p:cNvSpPr/>
          <p:nvPr/>
        </p:nvSpPr>
        <p:spPr>
          <a:xfrm>
            <a:off x="9191625" y="5341938"/>
            <a:ext cx="1752600" cy="8318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射线密度图（小偏移距）</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en-US" altLang="zh-CN" sz="1200" dirty="0">
                <a:solidFill>
                  <a:srgbClr val="000000"/>
                </a:solidFill>
                <a:latin typeface="微软雅黑" panose="020B0503020204020204" pitchFamily="34" charset="-122"/>
                <a:ea typeface="微软雅黑" panose="020B0503020204020204" pitchFamily="34" charset="-122"/>
                <a:sym typeface="+mn-ea"/>
              </a:rPr>
              <a:t>Offset=1000</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0970"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多尺度反演网格参数设置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pic>
        <p:nvPicPr>
          <p:cNvPr id="41987" name="图片 9"/>
          <p:cNvPicPr>
            <a:picLocks noChangeAspect="1"/>
          </p:cNvPicPr>
          <p:nvPr/>
        </p:nvPicPr>
        <p:blipFill>
          <a:blip r:embed="rId1"/>
          <a:stretch>
            <a:fillRect/>
          </a:stretch>
        </p:blipFill>
        <p:spPr>
          <a:xfrm>
            <a:off x="776288" y="2290763"/>
            <a:ext cx="5854700" cy="2736850"/>
          </a:xfrm>
          <a:prstGeom prst="rect">
            <a:avLst/>
          </a:prstGeom>
          <a:noFill/>
          <a:ln w="9525">
            <a:noFill/>
          </a:ln>
        </p:spPr>
      </p:pic>
      <p:sp>
        <p:nvSpPr>
          <p:cNvPr id="41988"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grpSp>
        <p:nvGrpSpPr>
          <p:cNvPr id="41989" name="组合 61"/>
          <p:cNvGrpSpPr/>
          <p:nvPr/>
        </p:nvGrpSpPr>
        <p:grpSpPr>
          <a:xfrm>
            <a:off x="7535515" y="2006440"/>
            <a:ext cx="3547140" cy="4261010"/>
            <a:chOff x="10790" y="2475"/>
            <a:chExt cx="6329" cy="7333"/>
          </a:xfrm>
        </p:grpSpPr>
        <p:grpSp>
          <p:nvGrpSpPr>
            <p:cNvPr id="41991" name="组合 11"/>
            <p:cNvGrpSpPr/>
            <p:nvPr/>
          </p:nvGrpSpPr>
          <p:grpSpPr>
            <a:xfrm>
              <a:off x="10790" y="2475"/>
              <a:ext cx="5909" cy="7333"/>
              <a:chOff x="11547" y="2611"/>
              <a:chExt cx="5909" cy="8257"/>
            </a:xfrm>
          </p:grpSpPr>
          <p:grpSp>
            <p:nvGrpSpPr>
              <p:cNvPr id="41996" name="组合 31"/>
              <p:cNvGrpSpPr/>
              <p:nvPr/>
            </p:nvGrpSpPr>
            <p:grpSpPr>
              <a:xfrm>
                <a:off x="11626" y="7893"/>
                <a:ext cx="5767" cy="2975"/>
                <a:chOff x="16096" y="6034"/>
                <a:chExt cx="3167" cy="4082"/>
              </a:xfrm>
            </p:grpSpPr>
            <p:grpSp>
              <p:nvGrpSpPr>
                <p:cNvPr id="42034" name="Group 252"/>
                <p:cNvGrpSpPr/>
                <p:nvPr/>
              </p:nvGrpSpPr>
              <p:grpSpPr>
                <a:xfrm>
                  <a:off x="16399" y="6502"/>
                  <a:ext cx="2511" cy="2743"/>
                  <a:chOff x="1219237" y="4204172"/>
                  <a:chExt cx="1927359" cy="2068163"/>
                </a:xfrm>
              </p:grpSpPr>
              <p:pic>
                <p:nvPicPr>
                  <p:cNvPr id="42038" name="Picture 11"/>
                  <p:cNvPicPr>
                    <a:picLocks noChangeAspect="1"/>
                  </p:cNvPicPr>
                  <p:nvPr/>
                </p:nvPicPr>
                <p:blipFill>
                  <a:blip r:embed="rId2"/>
                  <a:srcRect r="5540"/>
                  <a:stretch>
                    <a:fillRect/>
                  </a:stretch>
                </p:blipFill>
                <p:spPr>
                  <a:xfrm>
                    <a:off x="1225013" y="4204172"/>
                    <a:ext cx="1920240" cy="2068157"/>
                  </a:xfrm>
                  <a:prstGeom prst="rect">
                    <a:avLst/>
                  </a:prstGeom>
                  <a:noFill/>
                  <a:ln w="9525">
                    <a:noFill/>
                  </a:ln>
                </p:spPr>
              </p:pic>
              <p:cxnSp>
                <p:nvCxnSpPr>
                  <p:cNvPr id="13" name="Straight Connector 14"/>
                  <p:cNvCxnSpPr/>
                  <p:nvPr/>
                </p:nvCxnSpPr>
                <p:spPr>
                  <a:xfrm flipV="1">
                    <a:off x="1218360"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 name="Straight Connector 15"/>
                  <p:cNvCxnSpPr/>
                  <p:nvPr/>
                </p:nvCxnSpPr>
                <p:spPr>
                  <a:xfrm flipV="1">
                    <a:off x="3141633"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5" name="Straight Connector 16"/>
                  <p:cNvCxnSpPr/>
                  <p:nvPr/>
                </p:nvCxnSpPr>
                <p:spPr>
                  <a:xfrm flipV="1">
                    <a:off x="1458638"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6" name="Straight Connector 17"/>
                  <p:cNvCxnSpPr/>
                  <p:nvPr/>
                </p:nvCxnSpPr>
                <p:spPr>
                  <a:xfrm flipV="1">
                    <a:off x="1698915"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7" name="Straight Connector 18"/>
                  <p:cNvCxnSpPr/>
                  <p:nvPr/>
                </p:nvCxnSpPr>
                <p:spPr>
                  <a:xfrm flipV="1">
                    <a:off x="1940246"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8" name="Straight Connector 19"/>
                  <p:cNvCxnSpPr/>
                  <p:nvPr/>
                </p:nvCxnSpPr>
                <p:spPr>
                  <a:xfrm flipV="1">
                    <a:off x="2180523"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0" name="Straight Connector 22"/>
                  <p:cNvCxnSpPr/>
                  <p:nvPr/>
                </p:nvCxnSpPr>
                <p:spPr>
                  <a:xfrm flipV="1">
                    <a:off x="2419747"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1" name="Straight Connector 23"/>
                  <p:cNvCxnSpPr/>
                  <p:nvPr/>
                </p:nvCxnSpPr>
                <p:spPr>
                  <a:xfrm flipV="1">
                    <a:off x="2660025"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2" name="Straight Connector 24"/>
                  <p:cNvCxnSpPr/>
                  <p:nvPr/>
                </p:nvCxnSpPr>
                <p:spPr>
                  <a:xfrm flipV="1">
                    <a:off x="2901356" y="4204673"/>
                    <a:ext cx="0" cy="2068744"/>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25"/>
                  <p:cNvCxnSpPr/>
                  <p:nvPr/>
                </p:nvCxnSpPr>
                <p:spPr>
                  <a:xfrm flipH="1">
                    <a:off x="1218360" y="4214222"/>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4" name="Straight Connector 26"/>
                  <p:cNvCxnSpPr/>
                  <p:nvPr/>
                </p:nvCxnSpPr>
                <p:spPr>
                  <a:xfrm flipH="1">
                    <a:off x="1224683" y="4672529"/>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5" name="Straight Connector 27"/>
                  <p:cNvCxnSpPr/>
                  <p:nvPr/>
                </p:nvCxnSpPr>
                <p:spPr>
                  <a:xfrm flipH="1">
                    <a:off x="1218360" y="4901682"/>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6" name="Straight Connector 28"/>
                  <p:cNvCxnSpPr/>
                  <p:nvPr/>
                </p:nvCxnSpPr>
                <p:spPr>
                  <a:xfrm flipH="1">
                    <a:off x="1218360" y="5127651"/>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 name="Straight Connector 29"/>
                  <p:cNvCxnSpPr/>
                  <p:nvPr/>
                </p:nvCxnSpPr>
                <p:spPr>
                  <a:xfrm flipH="1">
                    <a:off x="1218360" y="5815111"/>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8" name="Straight Connector 30"/>
                  <p:cNvCxnSpPr/>
                  <p:nvPr/>
                </p:nvCxnSpPr>
                <p:spPr>
                  <a:xfrm flipH="1">
                    <a:off x="1218360" y="5359988"/>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29" name="Straight Connector 247"/>
                  <p:cNvCxnSpPr/>
                  <p:nvPr/>
                </p:nvCxnSpPr>
                <p:spPr>
                  <a:xfrm flipH="1">
                    <a:off x="1218360" y="5585958"/>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0" name="Straight Connector 248"/>
                  <p:cNvCxnSpPr/>
                  <p:nvPr/>
                </p:nvCxnSpPr>
                <p:spPr>
                  <a:xfrm flipH="1">
                    <a:off x="1218360" y="4443375"/>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 name="Straight Connector 249"/>
                  <p:cNvCxnSpPr/>
                  <p:nvPr/>
                </p:nvCxnSpPr>
                <p:spPr>
                  <a:xfrm flipH="1">
                    <a:off x="1218360" y="6044264"/>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3" name="Straight Connector 250"/>
                  <p:cNvCxnSpPr/>
                  <p:nvPr/>
                </p:nvCxnSpPr>
                <p:spPr>
                  <a:xfrm flipH="1">
                    <a:off x="1218360" y="6273418"/>
                    <a:ext cx="192327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42035" name="文本框 58"/>
                <p:cNvSpPr txBox="1"/>
                <p:nvPr/>
              </p:nvSpPr>
              <p:spPr>
                <a:xfrm>
                  <a:off x="16364" y="9300"/>
                  <a:ext cx="2899" cy="81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4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小</a:t>
                  </a: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4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2036" name="TextBox 256"/>
                <p:cNvSpPr txBox="1"/>
                <p:nvPr/>
              </p:nvSpPr>
              <p:spPr>
                <a:xfrm rot="5400000">
                  <a:off x="15493" y="6637"/>
                  <a:ext cx="1476" cy="27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200" dirty="0">
                      <a:latin typeface="Arial" panose="020B0604020202020204" pitchFamily="34" charset="0"/>
                      <a:ea typeface="宋体" panose="02010600030101010101" pitchFamily="2" charset="-122"/>
                    </a:rPr>
                    <a:t>深度</a:t>
                  </a:r>
                  <a:endParaRPr lang="en-US" altLang="zh-CN" sz="1200" dirty="0">
                    <a:latin typeface="Arial" panose="020B0604020202020204" pitchFamily="34" charset="0"/>
                    <a:ea typeface="等线" panose="02010600030101010101" pitchFamily="2" charset="-122"/>
                  </a:endParaRPr>
                </a:p>
              </p:txBody>
            </p:sp>
            <p:cxnSp>
              <p:nvCxnSpPr>
                <p:cNvPr id="57" name="Straight Arrow Connector 257"/>
                <p:cNvCxnSpPr/>
                <p:nvPr/>
              </p:nvCxnSpPr>
              <p:spPr>
                <a:xfrm>
                  <a:off x="16346" y="7402"/>
                  <a:ext cx="0" cy="1292"/>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41997" name="组合 33"/>
              <p:cNvGrpSpPr/>
              <p:nvPr/>
            </p:nvGrpSpPr>
            <p:grpSpPr>
              <a:xfrm>
                <a:off x="11547" y="2611"/>
                <a:ext cx="5608" cy="2869"/>
                <a:chOff x="9885" y="6034"/>
                <a:chExt cx="3111" cy="3674"/>
              </a:xfrm>
            </p:grpSpPr>
            <p:sp>
              <p:nvSpPr>
                <p:cNvPr id="42018" name="TextBox 256"/>
                <p:cNvSpPr txBox="1"/>
                <p:nvPr/>
              </p:nvSpPr>
              <p:spPr>
                <a:xfrm rot="5400000">
                  <a:off x="9283" y="6635"/>
                  <a:ext cx="1476" cy="27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200" dirty="0">
                      <a:latin typeface="Arial" panose="020B0604020202020204" pitchFamily="34" charset="0"/>
                      <a:ea typeface="宋体" panose="02010600030101010101" pitchFamily="2" charset="-122"/>
                    </a:rPr>
                    <a:t>深度</a:t>
                  </a:r>
                  <a:endParaRPr lang="en-US" altLang="zh-CN" sz="1200" dirty="0">
                    <a:latin typeface="Arial" panose="020B0604020202020204" pitchFamily="34" charset="0"/>
                    <a:ea typeface="等线" panose="02010600030101010101" pitchFamily="2" charset="-122"/>
                  </a:endParaRPr>
                </a:p>
              </p:txBody>
            </p:sp>
            <p:cxnSp>
              <p:nvCxnSpPr>
                <p:cNvPr id="54" name="Straight Arrow Connector 257"/>
                <p:cNvCxnSpPr/>
                <p:nvPr/>
              </p:nvCxnSpPr>
              <p:spPr>
                <a:xfrm>
                  <a:off x="10177" y="7268"/>
                  <a:ext cx="0" cy="1292"/>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42020" name="Group 252"/>
                <p:cNvGrpSpPr/>
                <p:nvPr/>
              </p:nvGrpSpPr>
              <p:grpSpPr>
                <a:xfrm>
                  <a:off x="10228" y="6348"/>
                  <a:ext cx="2511" cy="2743"/>
                  <a:chOff x="1219237" y="4204172"/>
                  <a:chExt cx="1927359" cy="2068163"/>
                </a:xfrm>
              </p:grpSpPr>
              <p:pic>
                <p:nvPicPr>
                  <p:cNvPr id="42022" name="Picture 11"/>
                  <p:cNvPicPr>
                    <a:picLocks noChangeAspect="1"/>
                  </p:cNvPicPr>
                  <p:nvPr/>
                </p:nvPicPr>
                <p:blipFill>
                  <a:blip r:embed="rId2"/>
                  <a:srcRect r="5540"/>
                  <a:stretch>
                    <a:fillRect/>
                  </a:stretch>
                </p:blipFill>
                <p:spPr>
                  <a:xfrm>
                    <a:off x="1225013" y="4204172"/>
                    <a:ext cx="1920240" cy="2068157"/>
                  </a:xfrm>
                  <a:prstGeom prst="rect">
                    <a:avLst/>
                  </a:prstGeom>
                  <a:noFill/>
                  <a:ln w="9525">
                    <a:noFill/>
                  </a:ln>
                </p:spPr>
              </p:pic>
              <p:cxnSp>
                <p:nvCxnSpPr>
                  <p:cNvPr id="63" name="Straight Connector 14"/>
                  <p:cNvCxnSpPr/>
                  <p:nvPr/>
                </p:nvCxnSpPr>
                <p:spPr>
                  <a:xfrm flipV="1">
                    <a:off x="1220270" y="4205366"/>
                    <a:ext cx="0" cy="2058586"/>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5" name="Straight Connector 15"/>
                  <p:cNvCxnSpPr/>
                  <p:nvPr/>
                </p:nvCxnSpPr>
                <p:spPr>
                  <a:xfrm flipV="1">
                    <a:off x="3144107" y="4205366"/>
                    <a:ext cx="0" cy="2058586"/>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17"/>
                  <p:cNvCxnSpPr/>
                  <p:nvPr/>
                </p:nvCxnSpPr>
                <p:spPr>
                  <a:xfrm flipV="1">
                    <a:off x="1699366" y="4205366"/>
                    <a:ext cx="0" cy="2058586"/>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6" name="Straight Connector 19"/>
                  <p:cNvCxnSpPr/>
                  <p:nvPr/>
                </p:nvCxnSpPr>
                <p:spPr>
                  <a:xfrm flipV="1">
                    <a:off x="2179527" y="4205366"/>
                    <a:ext cx="0" cy="2058586"/>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7" name="Straight Connector 23"/>
                  <p:cNvCxnSpPr/>
                  <p:nvPr/>
                </p:nvCxnSpPr>
                <p:spPr>
                  <a:xfrm flipV="1">
                    <a:off x="2661816" y="4205366"/>
                    <a:ext cx="0" cy="2058586"/>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9" name="Straight Connector 25"/>
                  <p:cNvCxnSpPr/>
                  <p:nvPr/>
                </p:nvCxnSpPr>
                <p:spPr>
                  <a:xfrm flipH="1">
                    <a:off x="1220270" y="4214278"/>
                    <a:ext cx="1923837"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0" name="Straight Connector 26"/>
                  <p:cNvCxnSpPr/>
                  <p:nvPr/>
                </p:nvCxnSpPr>
                <p:spPr>
                  <a:xfrm flipH="1">
                    <a:off x="1225593" y="4671742"/>
                    <a:ext cx="1923836"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1" name="Straight Connector 28"/>
                  <p:cNvCxnSpPr/>
                  <p:nvPr/>
                </p:nvCxnSpPr>
                <p:spPr>
                  <a:xfrm flipH="1">
                    <a:off x="1220270" y="5126234"/>
                    <a:ext cx="1923837"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2" name="Straight Connector 247"/>
                  <p:cNvCxnSpPr/>
                  <p:nvPr/>
                </p:nvCxnSpPr>
                <p:spPr>
                  <a:xfrm flipH="1">
                    <a:off x="1220270" y="5583697"/>
                    <a:ext cx="1923837"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3" name="Straight Connector 249"/>
                  <p:cNvCxnSpPr/>
                  <p:nvPr/>
                </p:nvCxnSpPr>
                <p:spPr>
                  <a:xfrm flipH="1">
                    <a:off x="1220270" y="6035219"/>
                    <a:ext cx="1923837"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44" name="Straight Connector 250"/>
                  <p:cNvCxnSpPr/>
                  <p:nvPr/>
                </p:nvCxnSpPr>
                <p:spPr>
                  <a:xfrm flipH="1">
                    <a:off x="1220270" y="6263952"/>
                    <a:ext cx="1923837"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sp>
              <p:nvSpPr>
                <p:cNvPr id="42021" name="文本框 59"/>
                <p:cNvSpPr txBox="1"/>
                <p:nvPr/>
              </p:nvSpPr>
              <p:spPr>
                <a:xfrm>
                  <a:off x="10030" y="9105"/>
                  <a:ext cx="2966" cy="603"/>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4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大</a:t>
                  </a: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400" dirty="0">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41998" name="组合 44"/>
              <p:cNvGrpSpPr/>
              <p:nvPr/>
            </p:nvGrpSpPr>
            <p:grpSpPr>
              <a:xfrm>
                <a:off x="11568" y="5390"/>
                <a:ext cx="5888" cy="2865"/>
                <a:chOff x="12576" y="2952"/>
                <a:chExt cx="3256" cy="3934"/>
              </a:xfrm>
            </p:grpSpPr>
            <p:sp>
              <p:nvSpPr>
                <p:cNvPr id="41999" name="TextBox 256"/>
                <p:cNvSpPr txBox="1"/>
                <p:nvPr/>
              </p:nvSpPr>
              <p:spPr>
                <a:xfrm rot="5400000">
                  <a:off x="11974" y="3554"/>
                  <a:ext cx="1476" cy="27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200" dirty="0">
                      <a:latin typeface="Arial" panose="020B0604020202020204" pitchFamily="34" charset="0"/>
                      <a:ea typeface="宋体" panose="02010600030101010101" pitchFamily="2" charset="-122"/>
                    </a:rPr>
                    <a:t>深度</a:t>
                  </a:r>
                  <a:endParaRPr lang="en-US" altLang="zh-CN" sz="1200" dirty="0">
                    <a:latin typeface="Arial" panose="020B0604020202020204" pitchFamily="34" charset="0"/>
                    <a:ea typeface="等线" panose="02010600030101010101" pitchFamily="2" charset="-122"/>
                  </a:endParaRPr>
                </a:p>
              </p:txBody>
            </p:sp>
            <p:cxnSp>
              <p:nvCxnSpPr>
                <p:cNvPr id="47" name="Straight Arrow Connector 257"/>
                <p:cNvCxnSpPr/>
                <p:nvPr/>
              </p:nvCxnSpPr>
              <p:spPr>
                <a:xfrm>
                  <a:off x="12869" y="4235"/>
                  <a:ext cx="0" cy="1293"/>
                </a:xfrm>
                <a:prstGeom prst="straightConnector1">
                  <a:avLst/>
                </a:prstGeom>
                <a:ln>
                  <a:solidFill>
                    <a:schemeClr val="tx1"/>
                  </a:solidFill>
                  <a:tailEnd type="triangle"/>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42001" name="Picture 11"/>
                <p:cNvPicPr>
                  <a:picLocks noChangeAspect="1"/>
                </p:cNvPicPr>
                <p:nvPr/>
              </p:nvPicPr>
              <p:blipFill>
                <a:blip r:embed="rId2"/>
                <a:srcRect r="5540"/>
                <a:stretch>
                  <a:fillRect/>
                </a:stretch>
              </p:blipFill>
              <p:spPr>
                <a:xfrm>
                  <a:off x="12926" y="3313"/>
                  <a:ext cx="2502" cy="2743"/>
                </a:xfrm>
                <a:prstGeom prst="rect">
                  <a:avLst/>
                </a:prstGeom>
                <a:noFill/>
                <a:ln w="9525">
                  <a:noFill/>
                </a:ln>
              </p:spPr>
            </p:pic>
            <p:cxnSp>
              <p:nvCxnSpPr>
                <p:cNvPr id="50" name="Straight Connector 14"/>
                <p:cNvCxnSpPr/>
                <p:nvPr/>
              </p:nvCxnSpPr>
              <p:spPr>
                <a:xfrm flipV="1">
                  <a:off x="12919"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1" name="Straight Connector 15"/>
                <p:cNvCxnSpPr/>
                <p:nvPr/>
              </p:nvCxnSpPr>
              <p:spPr>
                <a:xfrm flipV="1">
                  <a:off x="15421"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17"/>
                <p:cNvCxnSpPr/>
                <p:nvPr/>
              </p:nvCxnSpPr>
              <p:spPr>
                <a:xfrm flipV="1">
                  <a:off x="13295"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3" name="Straight Connector 19"/>
                <p:cNvCxnSpPr/>
                <p:nvPr/>
              </p:nvCxnSpPr>
              <p:spPr>
                <a:xfrm flipV="1">
                  <a:off x="13660"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3"/>
                <p:cNvCxnSpPr/>
                <p:nvPr/>
              </p:nvCxnSpPr>
              <p:spPr>
                <a:xfrm flipV="1">
                  <a:off x="14017"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6" name="Straight Connector 25"/>
                <p:cNvCxnSpPr/>
                <p:nvPr/>
              </p:nvCxnSpPr>
              <p:spPr>
                <a:xfrm flipH="1">
                  <a:off x="12919" y="3327"/>
                  <a:ext cx="250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58" name="Straight Connector 26"/>
                <p:cNvCxnSpPr/>
                <p:nvPr/>
              </p:nvCxnSpPr>
              <p:spPr>
                <a:xfrm flipH="1">
                  <a:off x="12927" y="4184"/>
                  <a:ext cx="250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0" name="Straight Connector 28"/>
                <p:cNvCxnSpPr/>
                <p:nvPr/>
              </p:nvCxnSpPr>
              <p:spPr>
                <a:xfrm flipH="1">
                  <a:off x="12919" y="4649"/>
                  <a:ext cx="250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61" name="Straight Connector 247"/>
                <p:cNvCxnSpPr/>
                <p:nvPr/>
              </p:nvCxnSpPr>
              <p:spPr>
                <a:xfrm flipH="1">
                  <a:off x="12919" y="5164"/>
                  <a:ext cx="250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06" name="Straight Connector 249"/>
                <p:cNvCxnSpPr/>
                <p:nvPr/>
              </p:nvCxnSpPr>
              <p:spPr>
                <a:xfrm flipH="1">
                  <a:off x="12919" y="5646"/>
                  <a:ext cx="250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07" name="Straight Connector 250"/>
                <p:cNvCxnSpPr/>
                <p:nvPr/>
              </p:nvCxnSpPr>
              <p:spPr>
                <a:xfrm flipH="1">
                  <a:off x="12919" y="6056"/>
                  <a:ext cx="2504"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42013" name="文本框 59"/>
                <p:cNvSpPr txBox="1"/>
                <p:nvPr/>
              </p:nvSpPr>
              <p:spPr>
                <a:xfrm>
                  <a:off x="12788" y="6079"/>
                  <a:ext cx="3044" cy="8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反演模型</a:t>
                  </a:r>
                  <a:r>
                    <a:rPr lang="zh-CN" altLang="en-US" sz="14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中</a:t>
                  </a:r>
                  <a:r>
                    <a:rPr lang="zh-CN" altLang="en-US" sz="1400" dirty="0">
                      <a:latin typeface="微软雅黑" panose="020B0503020204020204" pitchFamily="34" charset="-122"/>
                      <a:ea typeface="微软雅黑" panose="020B0503020204020204" pitchFamily="34" charset="-122"/>
                      <a:sym typeface="宋体" panose="02010600030101010101" pitchFamily="2" charset="-122"/>
                    </a:rPr>
                    <a:t>尺度</a:t>
                  </a:r>
                  <a:endParaRPr lang="zh-CN" altLang="en-US" sz="1400" dirty="0">
                    <a:latin typeface="微软雅黑" panose="020B0503020204020204" pitchFamily="34" charset="-122"/>
                    <a:ea typeface="微软雅黑" panose="020B0503020204020204" pitchFamily="34" charset="-122"/>
                    <a:sym typeface="宋体" panose="02010600030101010101" pitchFamily="2" charset="-122"/>
                  </a:endParaRPr>
                </a:p>
              </p:txBody>
            </p:sp>
            <p:cxnSp>
              <p:nvCxnSpPr>
                <p:cNvPr id="138" name="Straight Connector 14"/>
                <p:cNvCxnSpPr/>
                <p:nvPr/>
              </p:nvCxnSpPr>
              <p:spPr>
                <a:xfrm flipV="1">
                  <a:off x="14354"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39" name="Straight Connector 17"/>
                <p:cNvCxnSpPr/>
                <p:nvPr/>
              </p:nvCxnSpPr>
              <p:spPr>
                <a:xfrm flipV="1">
                  <a:off x="14729"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0" name="Straight Connector 19"/>
                <p:cNvCxnSpPr/>
                <p:nvPr/>
              </p:nvCxnSpPr>
              <p:spPr>
                <a:xfrm flipV="1">
                  <a:off x="15094" y="3314"/>
                  <a:ext cx="0" cy="2742"/>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41" name="Straight Connector 26"/>
                <p:cNvCxnSpPr/>
                <p:nvPr/>
              </p:nvCxnSpPr>
              <p:spPr>
                <a:xfrm flipH="1">
                  <a:off x="12917" y="3783"/>
                  <a:ext cx="2503"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grpSp>
        </p:grpSp>
        <p:cxnSp>
          <p:nvCxnSpPr>
            <p:cNvPr id="41992" name="直接箭头连接符 18"/>
            <p:cNvCxnSpPr/>
            <p:nvPr/>
          </p:nvCxnSpPr>
          <p:spPr>
            <a:xfrm>
              <a:off x="16250" y="3311"/>
              <a:ext cx="45" cy="5177"/>
            </a:xfrm>
            <a:prstGeom prst="straightConnector1">
              <a:avLst/>
            </a:prstGeom>
            <a:ln w="9525" cap="flat" cmpd="sng">
              <a:solidFill>
                <a:schemeClr val="tx1"/>
              </a:solidFill>
              <a:prstDash val="solid"/>
              <a:headEnd type="none" w="med" len="med"/>
              <a:tailEnd type="arrow" w="med" len="med"/>
            </a:ln>
          </p:spPr>
        </p:cxnSp>
        <p:sp>
          <p:nvSpPr>
            <p:cNvPr id="41993" name="文本框 37"/>
            <p:cNvSpPr txBox="1"/>
            <p:nvPr/>
          </p:nvSpPr>
          <p:spPr>
            <a:xfrm>
              <a:off x="16429" y="3560"/>
              <a:ext cx="690" cy="557"/>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大</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1994" name="文本框 48"/>
            <p:cNvSpPr txBox="1"/>
            <p:nvPr/>
          </p:nvSpPr>
          <p:spPr>
            <a:xfrm>
              <a:off x="16429" y="5718"/>
              <a:ext cx="690" cy="557"/>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中</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1995" name="文本框 58"/>
            <p:cNvSpPr txBox="1"/>
            <p:nvPr/>
          </p:nvSpPr>
          <p:spPr>
            <a:xfrm>
              <a:off x="16429" y="8098"/>
              <a:ext cx="690" cy="557"/>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小</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grpSp>
      <p:sp>
        <p:nvSpPr>
          <p:cNvPr id="64" name="文本框 63"/>
          <p:cNvSpPr txBox="1"/>
          <p:nvPr/>
        </p:nvSpPr>
        <p:spPr>
          <a:xfrm>
            <a:off x="465138" y="1393825"/>
            <a:ext cx="10875963" cy="506413"/>
          </a:xfrm>
          <a:prstGeom prst="rect">
            <a:avLst/>
          </a:prstGeom>
          <a:noFill/>
        </p:spPr>
        <p:txBody>
          <a:bodyPr>
            <a:spAutoFit/>
          </a:bodyPr>
          <a:lstStyle/>
          <a:p>
            <a:pPr marR="0" defTabSz="914400" eaLnBrk="1" fontAlgn="auto" hangingPunct="1">
              <a:lnSpc>
                <a:spcPct val="150000"/>
              </a:lnSpc>
              <a:spcBef>
                <a:spcPts val="0"/>
              </a:spcBef>
              <a:spcAft>
                <a:spcPts val="0"/>
              </a:spcAft>
              <a:buClrTx/>
              <a:buSzTx/>
              <a:buFontTx/>
              <a:buNone/>
              <a:defRPr/>
            </a:pP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此参数设置可对反演网格不同尺度灵活组合计算，满足效率、精度的不同要求。</a:t>
            </a:r>
            <a:endPar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内容占位符 3"/>
          <p:cNvPicPr/>
          <p:nvPr/>
        </p:nvPicPr>
        <p:blipFill>
          <a:blip r:embed="rId1"/>
          <a:srcRect l="30759" t="18417" r="8025" b="5435"/>
          <a:stretch>
            <a:fillRect/>
          </a:stretch>
        </p:blipFill>
        <p:spPr>
          <a:xfrm>
            <a:off x="6242050" y="1703388"/>
            <a:ext cx="5580063" cy="3773487"/>
          </a:xfrm>
          <a:prstGeom prst="rect">
            <a:avLst/>
          </a:prstGeom>
          <a:noFill/>
          <a:ln w="9525">
            <a:noFill/>
          </a:ln>
        </p:spPr>
      </p:pic>
      <p:pic>
        <p:nvPicPr>
          <p:cNvPr id="43011" name="内容占位符 3"/>
          <p:cNvPicPr/>
          <p:nvPr/>
        </p:nvPicPr>
        <p:blipFill>
          <a:blip r:embed="rId2"/>
          <a:srcRect l="29337" t="15996" r="5106" b="5203"/>
          <a:stretch>
            <a:fillRect/>
          </a:stretch>
        </p:blipFill>
        <p:spPr>
          <a:xfrm>
            <a:off x="466725" y="1703388"/>
            <a:ext cx="5580063" cy="3773487"/>
          </a:xfrm>
          <a:prstGeom prst="rect">
            <a:avLst/>
          </a:prstGeom>
          <a:noFill/>
          <a:ln w="9525">
            <a:noFill/>
          </a:ln>
        </p:spPr>
      </p:pic>
      <p:sp>
        <p:nvSpPr>
          <p:cNvPr id="43012"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反演变网格参数设置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43013" name="矩形 7"/>
          <p:cNvSpPr/>
          <p:nvPr/>
        </p:nvSpPr>
        <p:spPr>
          <a:xfrm>
            <a:off x="2125663" y="5476875"/>
            <a:ext cx="2260600" cy="8302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变网格反演结果</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（从大变小）</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3014" name="矩形 7"/>
          <p:cNvSpPr/>
          <p:nvPr/>
        </p:nvSpPr>
        <p:spPr>
          <a:xfrm>
            <a:off x="8542338" y="5449888"/>
            <a:ext cx="2262187"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常数小网格反演结果</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3015"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
          <a:stretch>
            <a:fillRect/>
          </a:stretch>
        </p:blipFill>
        <p:spPr>
          <a:xfrm>
            <a:off x="870660" y="1063885"/>
            <a:ext cx="5931922" cy="4858933"/>
          </a:xfrm>
          <a:prstGeom prst="rect">
            <a:avLst/>
          </a:prstGeom>
        </p:spPr>
      </p:pic>
      <p:pic>
        <p:nvPicPr>
          <p:cNvPr id="2" name="内容占位符 3"/>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44037" name="矩形 4"/>
          <p:cNvSpPr/>
          <p:nvPr/>
        </p:nvSpPr>
        <p:spPr>
          <a:xfrm>
            <a:off x="2732400" y="5821200"/>
            <a:ext cx="2351087"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变网格参数速度抽线对比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3" name="图片 2"/>
          <p:cNvPicPr>
            <a:picLocks noChangeAspect="1"/>
          </p:cNvPicPr>
          <p:nvPr/>
        </p:nvPicPr>
        <p:blipFill>
          <a:blip r:embed="rId3"/>
          <a:stretch>
            <a:fillRect/>
          </a:stretch>
        </p:blipFill>
        <p:spPr>
          <a:xfrm>
            <a:off x="9559637" y="5146963"/>
            <a:ext cx="2632364" cy="1379249"/>
          </a:xfrm>
          <a:prstGeom prst="rect">
            <a:avLst/>
          </a:prstGeom>
        </p:spPr>
      </p:pic>
      <p:sp>
        <p:nvSpPr>
          <p:cNvPr id="6" name="矩形 5"/>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pic>
        <p:nvPicPr>
          <p:cNvPr id="44035" name="图片 1"/>
          <p:cNvPicPr/>
          <p:nvPr/>
        </p:nvPicPr>
        <p:blipFill>
          <a:blip r:embed="rId4"/>
          <a:srcRect r="3343" b="375"/>
          <a:stretch>
            <a:fillRect/>
          </a:stretch>
        </p:blipFill>
        <p:spPr>
          <a:xfrm>
            <a:off x="46220" y="2702273"/>
            <a:ext cx="3319857" cy="2888671"/>
          </a:xfrm>
          <a:prstGeom prst="rect">
            <a:avLst/>
          </a:prstGeom>
          <a:noFill/>
          <a:ln w="9525">
            <a:noFill/>
          </a:ln>
        </p:spPr>
      </p:pic>
      <p:sp>
        <p:nvSpPr>
          <p:cNvPr id="7"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变网格参数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4"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0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内容占位符 3"/>
          <p:cNvPicPr/>
          <p:nvPr/>
        </p:nvPicPr>
        <p:blipFill>
          <a:blip r:embed="rId1"/>
          <a:srcRect l="29337" t="15996" r="5106" b="5203"/>
          <a:stretch>
            <a:fillRect/>
          </a:stretch>
        </p:blipFill>
        <p:spPr>
          <a:xfrm>
            <a:off x="466725" y="1703388"/>
            <a:ext cx="5580063" cy="3773487"/>
          </a:xfrm>
          <a:prstGeom prst="rect">
            <a:avLst/>
          </a:prstGeom>
          <a:noFill/>
          <a:ln w="9525">
            <a:noFill/>
          </a:ln>
        </p:spPr>
      </p:pic>
      <p:pic>
        <p:nvPicPr>
          <p:cNvPr id="45059" name="内容占位符 3"/>
          <p:cNvPicPr/>
          <p:nvPr/>
        </p:nvPicPr>
        <p:blipFill>
          <a:blip r:embed="rId2"/>
          <a:srcRect l="30759" t="18417" r="8025" b="5435"/>
          <a:stretch>
            <a:fillRect/>
          </a:stretch>
        </p:blipFill>
        <p:spPr>
          <a:xfrm>
            <a:off x="6242050" y="1703388"/>
            <a:ext cx="5580063" cy="3773487"/>
          </a:xfrm>
          <a:prstGeom prst="rect">
            <a:avLst/>
          </a:prstGeom>
          <a:noFill/>
          <a:ln w="9525">
            <a:noFill/>
          </a:ln>
        </p:spPr>
      </p:pic>
      <p:sp>
        <p:nvSpPr>
          <p:cNvPr id="45060"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反演变网格参数设置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45061" name="矩形 7"/>
          <p:cNvSpPr/>
          <p:nvPr/>
        </p:nvSpPr>
        <p:spPr>
          <a:xfrm>
            <a:off x="2125663" y="5476875"/>
            <a:ext cx="2260600" cy="774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变网格射线密度</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en-US" altLang="en-US" sz="1200" dirty="0">
                <a:solidFill>
                  <a:srgbClr val="000000"/>
                </a:solidFill>
                <a:latin typeface="微软雅黑" panose="020B0503020204020204" pitchFamily="34" charset="-122"/>
                <a:ea typeface="微软雅黑" panose="020B0503020204020204" pitchFamily="34" charset="-122"/>
                <a:sym typeface="+mn-ea"/>
              </a:rPr>
              <a:t>（从大变小）</a:t>
            </a:r>
            <a:endParaRPr lang="en-US"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5062" name="矩形 7"/>
          <p:cNvSpPr/>
          <p:nvPr/>
        </p:nvSpPr>
        <p:spPr>
          <a:xfrm>
            <a:off x="8691563" y="5476875"/>
            <a:ext cx="2260600" cy="4064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常数网格</a:t>
            </a:r>
            <a:r>
              <a:rPr lang="en-US" altLang="en-US" sz="1200" dirty="0">
                <a:solidFill>
                  <a:srgbClr val="000000"/>
                </a:solidFill>
                <a:latin typeface="微软雅黑" panose="020B0503020204020204" pitchFamily="34" charset="-122"/>
                <a:ea typeface="微软雅黑" panose="020B0503020204020204" pitchFamily="34" charset="-122"/>
                <a:sym typeface="+mn-ea"/>
              </a:rPr>
              <a:t>射线密度</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506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平滑网格参数设置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pic>
        <p:nvPicPr>
          <p:cNvPr id="46083" name="图片 1"/>
          <p:cNvPicPr>
            <a:picLocks noChangeAspect="1"/>
          </p:cNvPicPr>
          <p:nvPr/>
        </p:nvPicPr>
        <p:blipFill>
          <a:blip r:embed="rId1"/>
          <a:stretch>
            <a:fillRect/>
          </a:stretch>
        </p:blipFill>
        <p:spPr>
          <a:xfrm>
            <a:off x="466725" y="2636838"/>
            <a:ext cx="5226050" cy="2543175"/>
          </a:xfrm>
          <a:prstGeom prst="rect">
            <a:avLst/>
          </a:prstGeom>
          <a:noFill/>
          <a:ln w="9525">
            <a:noFill/>
          </a:ln>
        </p:spPr>
      </p:pic>
      <p:sp>
        <p:nvSpPr>
          <p:cNvPr id="46084" name="文本框 8"/>
          <p:cNvSpPr txBox="1"/>
          <p:nvPr/>
        </p:nvSpPr>
        <p:spPr>
          <a:xfrm>
            <a:off x="6381750" y="3300413"/>
            <a:ext cx="5238750" cy="903287"/>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0"/>
              </a:spcBef>
              <a:buNone/>
            </a:pPr>
            <a:r>
              <a:rPr lang="en-US" altLang="zh-CN" sz="2000" dirty="0">
                <a:latin typeface="微软雅黑" panose="020B0503020204020204" pitchFamily="34" charset="-122"/>
                <a:ea typeface="微软雅黑" panose="020B0503020204020204" pitchFamily="34" charset="-122"/>
              </a:rPr>
              <a:t>S</a:t>
            </a:r>
            <a:r>
              <a:rPr lang="en-US" altLang="zh-CN" sz="2000" baseline="-25000" dirty="0">
                <a:latin typeface="微软雅黑" panose="020B0503020204020204" pitchFamily="34" charset="-122"/>
                <a:ea typeface="微软雅黑" panose="020B0503020204020204" pitchFamily="34" charset="-122"/>
              </a:rPr>
              <a:t>length</a:t>
            </a:r>
            <a:r>
              <a:rPr lang="en-US" altLang="en-US" sz="2000" dirty="0">
                <a:latin typeface="微软雅黑" panose="020B0503020204020204" pitchFamily="34" charset="-122"/>
                <a:ea typeface="微软雅黑" panose="020B0503020204020204" pitchFamily="34" charset="-122"/>
              </a:rPr>
              <a:t>为平滑长度，</a:t>
            </a:r>
            <a:r>
              <a:rPr lang="en-US" altLang="zh-CN" sz="2000" dirty="0">
                <a:latin typeface="微软雅黑" panose="020B0503020204020204" pitchFamily="34" charset="-122"/>
                <a:ea typeface="微软雅黑" panose="020B0503020204020204" pitchFamily="34" charset="-122"/>
              </a:rPr>
              <a:t>G</a:t>
            </a:r>
            <a:r>
              <a:rPr lang="en-US" altLang="zh-CN" sz="2000" baseline="-25000" dirty="0">
                <a:latin typeface="微软雅黑" panose="020B0503020204020204" pitchFamily="34" charset="-122"/>
                <a:ea typeface="微软雅黑" panose="020B0503020204020204" pitchFamily="34" charset="-122"/>
              </a:rPr>
              <a:t>n</a:t>
            </a:r>
            <a:r>
              <a:rPr lang="en-US" altLang="en-US" sz="2000" dirty="0">
                <a:latin typeface="微软雅黑" panose="020B0503020204020204" pitchFamily="34" charset="-122"/>
                <a:ea typeface="微软雅黑" panose="020B0503020204020204" pitchFamily="34" charset="-122"/>
              </a:rPr>
              <a:t>为网格间距；</a:t>
            </a:r>
            <a:endParaRPr lang="en-US" altLang="en-US" sz="2000" dirty="0">
              <a:latin typeface="微软雅黑" panose="020B0503020204020204" pitchFamily="34" charset="-122"/>
              <a:ea typeface="微软雅黑" panose="020B0503020204020204" pitchFamily="34" charset="-122"/>
            </a:endParaRPr>
          </a:p>
          <a:p>
            <a:pPr marL="0" lvl="0" indent="0" eaLnBrk="1" hangingPunct="1">
              <a:lnSpc>
                <a:spcPct val="150000"/>
              </a:lnSpc>
              <a:spcBef>
                <a:spcPct val="0"/>
              </a:spcBef>
              <a:buNone/>
            </a:pPr>
            <a:r>
              <a:rPr lang="en-US" altLang="zh-CN" sz="2000" dirty="0">
                <a:latin typeface="微软雅黑" panose="020B0503020204020204" pitchFamily="34" charset="-122"/>
                <a:ea typeface="微软雅黑" panose="020B0503020204020204" pitchFamily="34" charset="-122"/>
              </a:rPr>
              <a:t>S</a:t>
            </a:r>
            <a:r>
              <a:rPr lang="en-US" altLang="zh-CN" sz="2000" baseline="-25000" dirty="0">
                <a:latin typeface="微软雅黑" panose="020B0503020204020204" pitchFamily="34" charset="-122"/>
                <a:ea typeface="微软雅黑" panose="020B0503020204020204" pitchFamily="34" charset="-122"/>
              </a:rPr>
              <a:t>radius</a:t>
            </a:r>
            <a:r>
              <a:rPr lang="en-US" altLang="en-US" sz="2000" dirty="0">
                <a:latin typeface="微软雅黑" panose="020B0503020204020204" pitchFamily="34" charset="-122"/>
                <a:ea typeface="微软雅黑" panose="020B0503020204020204" pitchFamily="34" charset="-122"/>
              </a:rPr>
              <a:t>平滑半径（网格数）</a:t>
            </a:r>
            <a:endParaRPr lang="en-US" altLang="en-US" sz="2000" dirty="0">
              <a:latin typeface="微软雅黑" panose="020B0503020204020204" pitchFamily="34" charset="-122"/>
              <a:ea typeface="微软雅黑" panose="020B0503020204020204" pitchFamily="34" charset="-122"/>
            </a:endParaRPr>
          </a:p>
        </p:txBody>
      </p:sp>
      <p:sp>
        <p:nvSpPr>
          <p:cNvPr id="46085" name="文本框 8"/>
          <p:cNvSpPr txBox="1"/>
          <p:nvPr/>
        </p:nvSpPr>
        <p:spPr>
          <a:xfrm>
            <a:off x="6381750" y="4306888"/>
            <a:ext cx="4895850" cy="1014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0"/>
              </a:spcBef>
              <a:buNone/>
            </a:pPr>
            <a:r>
              <a:rPr lang="en-US" altLang="en-US" sz="2000" dirty="0">
                <a:latin typeface="微软雅黑" panose="020B0503020204020204" pitchFamily="34" charset="-122"/>
                <a:ea typeface="微软雅黑" panose="020B0503020204020204" pitchFamily="34" charset="-122"/>
              </a:rPr>
              <a:t>例如：</a:t>
            </a:r>
            <a:r>
              <a:rPr lang="en-US" altLang="zh-CN" sz="2000" dirty="0">
                <a:latin typeface="微软雅黑" panose="020B0503020204020204" pitchFamily="34" charset="-122"/>
                <a:ea typeface="微软雅黑" panose="020B0503020204020204" pitchFamily="34" charset="-122"/>
                <a:sym typeface="+mn-ea"/>
              </a:rPr>
              <a:t>S</a:t>
            </a:r>
            <a:r>
              <a:rPr lang="en-US" altLang="zh-CN" sz="2000" baseline="-25000" dirty="0">
                <a:latin typeface="微软雅黑" panose="020B0503020204020204" pitchFamily="34" charset="-122"/>
                <a:ea typeface="微软雅黑" panose="020B0503020204020204" pitchFamily="34" charset="-122"/>
                <a:sym typeface="+mn-ea"/>
              </a:rPr>
              <a:t>length</a:t>
            </a:r>
            <a:r>
              <a:rPr lang="en-US" altLang="zh-CN" sz="2000" dirty="0">
                <a:latin typeface="微软雅黑" panose="020B0503020204020204" pitchFamily="34" charset="-122"/>
                <a:ea typeface="微软雅黑" panose="020B0503020204020204" pitchFamily="34" charset="-122"/>
              </a:rPr>
              <a:t>=2000</a:t>
            </a:r>
            <a:r>
              <a:rPr lang="en-US" altLang="en-US" sz="2000" dirty="0">
                <a:latin typeface="微软雅黑" panose="020B0503020204020204" pitchFamily="34" charset="-122"/>
                <a:ea typeface="微软雅黑" panose="020B0503020204020204" pitchFamily="34" charset="-122"/>
              </a:rPr>
              <a:t>，</a:t>
            </a:r>
            <a:r>
              <a:rPr lang="en-US" altLang="zh-CN" sz="2000" dirty="0">
                <a:latin typeface="微软雅黑" panose="020B0503020204020204" pitchFamily="34" charset="-122"/>
                <a:ea typeface="微软雅黑" panose="020B0503020204020204" pitchFamily="34" charset="-122"/>
                <a:sym typeface="+mn-ea"/>
              </a:rPr>
              <a:t>G</a:t>
            </a:r>
            <a:r>
              <a:rPr lang="en-US" altLang="zh-CN" sz="2000" baseline="-25000" dirty="0">
                <a:latin typeface="微软雅黑" panose="020B0503020204020204" pitchFamily="34" charset="-122"/>
                <a:ea typeface="微软雅黑" panose="020B0503020204020204" pitchFamily="34" charset="-122"/>
                <a:sym typeface="+mn-ea"/>
              </a:rPr>
              <a:t>n</a:t>
            </a:r>
            <a:r>
              <a:rPr lang="en-US" altLang="zh-CN" sz="2000" dirty="0">
                <a:latin typeface="微软雅黑" panose="020B0503020204020204" pitchFamily="34" charset="-122"/>
                <a:ea typeface="微软雅黑" panose="020B0503020204020204" pitchFamily="34" charset="-122"/>
              </a:rPr>
              <a:t>=50</a:t>
            </a:r>
            <a:r>
              <a:rPr lang="en-US" altLang="en-US" sz="2000" dirty="0">
                <a:latin typeface="微软雅黑" panose="020B0503020204020204" pitchFamily="34" charset="-122"/>
                <a:ea typeface="微软雅黑" panose="020B0503020204020204" pitchFamily="34" charset="-122"/>
              </a:rPr>
              <a:t>时</a:t>
            </a:r>
            <a:endParaRPr lang="en-US" altLang="zh-CN" sz="2000" dirty="0">
              <a:latin typeface="微软雅黑" panose="020B0503020204020204" pitchFamily="34" charset="-122"/>
              <a:ea typeface="微软雅黑" panose="020B0503020204020204" pitchFamily="34" charset="-122"/>
            </a:endParaRPr>
          </a:p>
          <a:p>
            <a:pPr marL="0" lvl="0" indent="0" eaLnBrk="1" hangingPunct="1">
              <a:lnSpc>
                <a:spcPct val="150000"/>
              </a:lnSpc>
              <a:spcBef>
                <a:spcPct val="0"/>
              </a:spcBef>
              <a:buNone/>
            </a:pPr>
            <a:r>
              <a:rPr lang="en-US" altLang="zh-CN" sz="2000" dirty="0">
                <a:latin typeface="微软雅黑" panose="020B0503020204020204" pitchFamily="34" charset="-122"/>
                <a:ea typeface="微软雅黑" panose="020B0503020204020204" pitchFamily="34" charset="-122"/>
                <a:sym typeface="+mn-ea"/>
              </a:rPr>
              <a:t>S</a:t>
            </a:r>
            <a:r>
              <a:rPr lang="en-US" altLang="zh-CN" sz="2000" baseline="-25000" dirty="0">
                <a:latin typeface="微软雅黑" panose="020B0503020204020204" pitchFamily="34" charset="-122"/>
                <a:ea typeface="微软雅黑" panose="020B0503020204020204" pitchFamily="34" charset="-122"/>
                <a:sym typeface="+mn-ea"/>
              </a:rPr>
              <a:t>radius</a:t>
            </a:r>
            <a:r>
              <a:rPr lang="en-US" altLang="zh-CN" sz="2000" dirty="0">
                <a:latin typeface="微软雅黑" panose="020B0503020204020204" pitchFamily="34" charset="-122"/>
                <a:ea typeface="微软雅黑" panose="020B0503020204020204" pitchFamily="34" charset="-122"/>
              </a:rPr>
              <a:t>=</a:t>
            </a:r>
            <a:r>
              <a:rPr lang="en-US" altLang="en-US" sz="2000" dirty="0">
                <a:latin typeface="微软雅黑" panose="020B0503020204020204" pitchFamily="34" charset="-122"/>
                <a:ea typeface="微软雅黑" panose="020B0503020204020204" pitchFamily="34" charset="-122"/>
              </a:rPr>
              <a:t>（</a:t>
            </a:r>
            <a:r>
              <a:rPr lang="en-US" altLang="zh-CN" sz="2000" dirty="0">
                <a:latin typeface="微软雅黑" panose="020B0503020204020204" pitchFamily="34" charset="-122"/>
                <a:ea typeface="微软雅黑" panose="020B0503020204020204" pitchFamily="34" charset="-122"/>
              </a:rPr>
              <a:t>2000/50</a:t>
            </a:r>
            <a:r>
              <a:rPr lang="en-US" altLang="en-US" sz="2000" dirty="0">
                <a:latin typeface="微软雅黑" panose="020B0503020204020204" pitchFamily="34" charset="-122"/>
                <a:ea typeface="微软雅黑" panose="020B0503020204020204" pitchFamily="34" charset="-122"/>
              </a:rPr>
              <a:t>）</a:t>
            </a:r>
            <a:r>
              <a:rPr lang="en-US" altLang="zh-CN" sz="2000" dirty="0">
                <a:latin typeface="微软雅黑" panose="020B0503020204020204" pitchFamily="34" charset="-122"/>
                <a:ea typeface="微软雅黑" panose="020B0503020204020204" pitchFamily="34" charset="-122"/>
              </a:rPr>
              <a:t>/2=20</a:t>
            </a:r>
            <a:endParaRPr lang="en-US" altLang="zh-CN" sz="2000" dirty="0">
              <a:latin typeface="微软雅黑" panose="020B0503020204020204" pitchFamily="34" charset="-122"/>
              <a:ea typeface="微软雅黑" panose="020B0503020204020204" pitchFamily="34" charset="-122"/>
            </a:endParaRPr>
          </a:p>
        </p:txBody>
      </p:sp>
      <p:graphicFrame>
        <p:nvGraphicFramePr>
          <p:cNvPr id="46086" name="对象 79"/>
          <p:cNvGraphicFramePr>
            <a:graphicFrameLocks noChangeAspect="1"/>
          </p:cNvGraphicFramePr>
          <p:nvPr/>
        </p:nvGraphicFramePr>
        <p:xfrm>
          <a:off x="6381750" y="2636838"/>
          <a:ext cx="3276600" cy="560387"/>
        </p:xfrm>
        <a:graphic>
          <a:graphicData uri="http://schemas.openxmlformats.org/presentationml/2006/ole">
            <mc:AlternateContent xmlns:mc="http://schemas.openxmlformats.org/markup-compatibility/2006">
              <mc:Choice xmlns:v="urn:schemas-microsoft-com:vml" Requires="v">
                <p:oleObj spid="_x0000_s1025" name="" r:id="rId2" imgW="1397000" imgH="241300" progId="Equation.DSMT4">
                  <p:embed/>
                </p:oleObj>
              </mc:Choice>
              <mc:Fallback>
                <p:oleObj name="" r:id="rId2" imgW="1397000" imgH="241300" progId="Equation.DSMT4">
                  <p:embed/>
                  <p:pic>
                    <p:nvPicPr>
                      <p:cNvPr id="0" name="图片 3077"/>
                      <p:cNvPicPr/>
                      <p:nvPr/>
                    </p:nvPicPr>
                    <p:blipFill>
                      <a:blip r:embed="rId3"/>
                      <a:stretch>
                        <a:fillRect/>
                      </a:stretch>
                    </p:blipFill>
                    <p:spPr>
                      <a:xfrm>
                        <a:off x="6381750" y="2636838"/>
                        <a:ext cx="3276600" cy="560387"/>
                      </a:xfrm>
                      <a:prstGeom prst="rect">
                        <a:avLst/>
                      </a:prstGeom>
                      <a:noFill/>
                      <a:ln w="38100">
                        <a:noFill/>
                        <a:miter/>
                      </a:ln>
                    </p:spPr>
                  </p:pic>
                </p:oleObj>
              </mc:Fallback>
            </mc:AlternateContent>
          </a:graphicData>
        </a:graphic>
      </p:graphicFrame>
      <p:sp>
        <p:nvSpPr>
          <p:cNvPr id="46087"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64" name="文本框 63"/>
          <p:cNvSpPr txBox="1"/>
          <p:nvPr/>
        </p:nvSpPr>
        <p:spPr>
          <a:xfrm>
            <a:off x="465138" y="1393825"/>
            <a:ext cx="10875963" cy="922020"/>
          </a:xfrm>
          <a:prstGeom prst="rect">
            <a:avLst/>
          </a:prstGeom>
          <a:noFill/>
        </p:spPr>
        <p:txBody>
          <a:bodyPr>
            <a:spAutoFit/>
          </a:bodyPr>
          <a:p>
            <a:pPr marL="742950" marR="0" lvl="1" indent="-285750" defTabSz="914400" eaLnBrk="1" fontAlgn="auto" hangingPunct="1">
              <a:lnSpc>
                <a:spcPct val="150000"/>
              </a:lnSpc>
              <a:spcBef>
                <a:spcPts val="0"/>
              </a:spcBef>
              <a:spcAft>
                <a:spcPts val="0"/>
              </a:spcAft>
              <a:buClrTx/>
              <a:buSzTx/>
              <a:buFont typeface="Wingdings" panose="05000000000000000000" charset="0"/>
              <a:buChar char="Ø"/>
              <a:defRPr/>
            </a:pP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该</a:t>
            </a:r>
            <a:r>
              <a:rPr lang="zh-CN" altLang="en-US" b="1" kern="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平滑</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参数主要针对更新的慢度场，平滑程度较直接</a:t>
            </a:r>
            <a:r>
              <a:rPr lang="zh-CN" altLang="en-US" b="1" kern="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平滑</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速度弱，尽可能保证反演细节。</a:t>
            </a:r>
            <a:endPar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pPr marL="742950" marR="0" lvl="1" indent="-285750" defTabSz="914400" eaLnBrk="1" fontAlgn="auto" hangingPunct="1">
              <a:lnSpc>
                <a:spcPct val="150000"/>
              </a:lnSpc>
              <a:spcBef>
                <a:spcPts val="0"/>
              </a:spcBef>
              <a:spcAft>
                <a:spcPts val="0"/>
              </a:spcAft>
              <a:buClrTx/>
              <a:buSzTx/>
              <a:buFont typeface="Wingdings" panose="05000000000000000000" charset="0"/>
              <a:buChar char="Ø"/>
              <a:defRPr/>
            </a:pP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横向平滑</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20</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倍，</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纵向平滑</a:t>
            </a:r>
            <a:r>
              <a:rPr kumimoji="0" lang="en-US" altLang="zh-CN"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3</a:t>
            </a:r>
            <a:r>
              <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倍网格。</a:t>
            </a:r>
            <a:endParaRPr kumimoji="0" lang="zh-CN" altLang="en-US" b="1" kern="0" cap="none" spc="0" normalizeH="0" baseline="0" noProof="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内容占位符 3"/>
          <p:cNvPicPr/>
          <p:nvPr/>
        </p:nvPicPr>
        <p:blipFill>
          <a:blip r:embed="rId1"/>
          <a:srcRect l="30759" t="18417" r="8025" b="5435"/>
          <a:stretch>
            <a:fillRect/>
          </a:stretch>
        </p:blipFill>
        <p:spPr>
          <a:xfrm>
            <a:off x="144463" y="2071688"/>
            <a:ext cx="3868737" cy="2614612"/>
          </a:xfrm>
          <a:prstGeom prst="rect">
            <a:avLst/>
          </a:prstGeom>
          <a:noFill/>
          <a:ln w="9525">
            <a:noFill/>
          </a:ln>
        </p:spPr>
      </p:pic>
      <p:pic>
        <p:nvPicPr>
          <p:cNvPr id="47107" name="内容占位符 3"/>
          <p:cNvPicPr/>
          <p:nvPr/>
        </p:nvPicPr>
        <p:blipFill>
          <a:blip r:embed="rId2"/>
          <a:srcRect l="29337" t="15996" r="5106" b="5203"/>
          <a:stretch>
            <a:fillRect/>
          </a:stretch>
        </p:blipFill>
        <p:spPr>
          <a:xfrm>
            <a:off x="8148638" y="2071688"/>
            <a:ext cx="3867150" cy="2614612"/>
          </a:xfrm>
          <a:prstGeom prst="rect">
            <a:avLst/>
          </a:prstGeom>
          <a:noFill/>
          <a:ln w="9525">
            <a:noFill/>
          </a:ln>
        </p:spPr>
      </p:pic>
      <p:pic>
        <p:nvPicPr>
          <p:cNvPr id="47108" name="内容占位符 3"/>
          <p:cNvPicPr/>
          <p:nvPr/>
        </p:nvPicPr>
        <p:blipFill>
          <a:blip r:embed="rId3"/>
          <a:srcRect l="29337" t="15996" r="5106" b="5203"/>
          <a:stretch>
            <a:fillRect/>
          </a:stretch>
        </p:blipFill>
        <p:spPr>
          <a:xfrm>
            <a:off x="4146550" y="2071688"/>
            <a:ext cx="3867150" cy="2614612"/>
          </a:xfrm>
          <a:prstGeom prst="rect">
            <a:avLst/>
          </a:prstGeom>
          <a:noFill/>
          <a:ln w="9525">
            <a:noFill/>
          </a:ln>
        </p:spPr>
      </p:pic>
      <p:sp>
        <p:nvSpPr>
          <p:cNvPr id="47109" name="矩形 7"/>
          <p:cNvSpPr/>
          <p:nvPr/>
        </p:nvSpPr>
        <p:spPr>
          <a:xfrm>
            <a:off x="4949825" y="4922838"/>
            <a:ext cx="22606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平滑网格反演结果（默认平滑）</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en-US"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600,600,45</a:t>
            </a:r>
            <a:r>
              <a:rPr lang="en-US" altLang="en-US" sz="1200" dirty="0">
                <a:solidFill>
                  <a:srgbClr val="000000"/>
                </a:solidFill>
                <a:latin typeface="微软雅黑" panose="020B0503020204020204" pitchFamily="34" charset="-122"/>
                <a:ea typeface="微软雅黑" panose="020B0503020204020204" pitchFamily="34" charset="-122"/>
                <a:sym typeface="+mn-ea"/>
              </a:rPr>
              <a:t>）</a:t>
            </a:r>
            <a:endParaRPr lang="en-US"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7110" name="矩形 7"/>
          <p:cNvSpPr/>
          <p:nvPr/>
        </p:nvSpPr>
        <p:spPr>
          <a:xfrm>
            <a:off x="1011238" y="4922838"/>
            <a:ext cx="2260600" cy="8299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平滑网格反演结果（小平滑）</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300,300,45</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7111" name="矩形 7"/>
          <p:cNvSpPr/>
          <p:nvPr/>
        </p:nvSpPr>
        <p:spPr>
          <a:xfrm>
            <a:off x="8950325" y="4922838"/>
            <a:ext cx="2262188"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平滑网格反演结果（大平滑）</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en-US"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1000,1000,45</a:t>
            </a:r>
            <a:r>
              <a:rPr lang="en-US" altLang="en-US" sz="1200" dirty="0">
                <a:solidFill>
                  <a:srgbClr val="000000"/>
                </a:solidFill>
                <a:latin typeface="微软雅黑" panose="020B0503020204020204" pitchFamily="34" charset="-122"/>
                <a:ea typeface="微软雅黑" panose="020B0503020204020204" pitchFamily="34" charset="-122"/>
                <a:sym typeface="+mn-ea"/>
              </a:rPr>
              <a:t>）</a:t>
            </a:r>
            <a:endParaRPr lang="en-US"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7112"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平滑网格参数设置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4711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pic>
        <p:nvPicPr>
          <p:cNvPr id="2" name="图片 1"/>
          <p:cNvPicPr>
            <a:picLocks noChangeAspect="1"/>
          </p:cNvPicPr>
          <p:nvPr/>
        </p:nvPicPr>
        <p:blipFill>
          <a:blip r:embed="rId4"/>
          <a:stretch>
            <a:fillRect/>
          </a:stretch>
        </p:blipFill>
        <p:spPr>
          <a:xfrm>
            <a:off x="4146550" y="2072005"/>
            <a:ext cx="4002405" cy="26149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stretch>
            <a:fillRect/>
          </a:stretch>
        </p:blipFill>
        <p:spPr>
          <a:xfrm>
            <a:off x="865482" y="1068868"/>
            <a:ext cx="5870957" cy="4895512"/>
          </a:xfrm>
          <a:prstGeom prst="rect">
            <a:avLst/>
          </a:prstGeom>
        </p:spPr>
      </p:pic>
      <p:pic>
        <p:nvPicPr>
          <p:cNvPr id="54277" name="内容占位符 3"/>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48133" name="矩形 5"/>
          <p:cNvSpPr/>
          <p:nvPr/>
        </p:nvSpPr>
        <p:spPr>
          <a:xfrm>
            <a:off x="2732400" y="5821200"/>
            <a:ext cx="2351087"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不同平滑网格参数速度抽线对比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2" name="图片 1"/>
          <p:cNvPicPr>
            <a:picLocks noChangeAspect="1"/>
          </p:cNvPicPr>
          <p:nvPr/>
        </p:nvPicPr>
        <p:blipFill>
          <a:blip r:embed="rId3"/>
          <a:stretch>
            <a:fillRect/>
          </a:stretch>
        </p:blipFill>
        <p:spPr>
          <a:xfrm>
            <a:off x="9559637" y="5146963"/>
            <a:ext cx="2632364" cy="1379249"/>
          </a:xfrm>
          <a:prstGeom prst="rect">
            <a:avLst/>
          </a:prstGeom>
        </p:spPr>
      </p:pic>
      <p:sp>
        <p:nvSpPr>
          <p:cNvPr id="4" name="矩形 3"/>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pic>
        <p:nvPicPr>
          <p:cNvPr id="48131" name="图片 1"/>
          <p:cNvPicPr/>
          <p:nvPr/>
        </p:nvPicPr>
        <p:blipFill>
          <a:blip r:embed="rId4"/>
          <a:srcRect b="900"/>
          <a:stretch>
            <a:fillRect/>
          </a:stretch>
        </p:blipFill>
        <p:spPr>
          <a:xfrm>
            <a:off x="60651" y="2528457"/>
            <a:ext cx="3333713" cy="2881743"/>
          </a:xfrm>
          <a:prstGeom prst="rect">
            <a:avLst/>
          </a:prstGeom>
          <a:noFill/>
          <a:ln w="9525">
            <a:noFill/>
          </a:ln>
        </p:spPr>
      </p:pic>
      <p:sp>
        <p:nvSpPr>
          <p:cNvPr id="5"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不同平滑网格参数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内容占位符 3"/>
          <p:cNvPicPr/>
          <p:nvPr/>
        </p:nvPicPr>
        <p:blipFill>
          <a:blip r:embed="rId1"/>
          <a:srcRect l="29337" t="15996" r="5106" b="5203"/>
          <a:stretch>
            <a:fillRect/>
          </a:stretch>
        </p:blipFill>
        <p:spPr>
          <a:xfrm>
            <a:off x="4146550" y="2071688"/>
            <a:ext cx="3867150" cy="2614612"/>
          </a:xfrm>
          <a:prstGeom prst="rect">
            <a:avLst/>
          </a:prstGeom>
          <a:noFill/>
          <a:ln w="9525">
            <a:noFill/>
          </a:ln>
        </p:spPr>
      </p:pic>
      <p:sp>
        <p:nvSpPr>
          <p:cNvPr id="49155" name="矩形 7"/>
          <p:cNvSpPr/>
          <p:nvPr/>
        </p:nvSpPr>
        <p:spPr>
          <a:xfrm>
            <a:off x="4949825" y="4922838"/>
            <a:ext cx="2260600"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平滑网格射线密度（小平滑）</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300,300,45</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9156" name="矩形 7"/>
          <p:cNvSpPr/>
          <p:nvPr/>
        </p:nvSpPr>
        <p:spPr>
          <a:xfrm>
            <a:off x="1011238" y="4922838"/>
            <a:ext cx="2260600"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平滑网格射线密度（默认平滑）</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600,600,45</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49157" name="矩形 7"/>
          <p:cNvSpPr/>
          <p:nvPr/>
        </p:nvSpPr>
        <p:spPr>
          <a:xfrm>
            <a:off x="8950325" y="4922838"/>
            <a:ext cx="2262188"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平滑网格射线密度（大平滑）</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1000,1000,45</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pic>
        <p:nvPicPr>
          <p:cNvPr id="49158" name="内容占位符 3"/>
          <p:cNvPicPr/>
          <p:nvPr/>
        </p:nvPicPr>
        <p:blipFill>
          <a:blip r:embed="rId2"/>
          <a:srcRect l="30759" t="18417" r="8025" b="5435"/>
          <a:stretch>
            <a:fillRect/>
          </a:stretch>
        </p:blipFill>
        <p:spPr>
          <a:xfrm>
            <a:off x="144463" y="2071688"/>
            <a:ext cx="3868737" cy="2614612"/>
          </a:xfrm>
          <a:prstGeom prst="rect">
            <a:avLst/>
          </a:prstGeom>
          <a:noFill/>
          <a:ln w="9525">
            <a:noFill/>
          </a:ln>
        </p:spPr>
      </p:pic>
      <p:pic>
        <p:nvPicPr>
          <p:cNvPr id="49159" name="内容占位符 5"/>
          <p:cNvPicPr/>
          <p:nvPr/>
        </p:nvPicPr>
        <p:blipFill>
          <a:blip r:embed="rId3"/>
          <a:srcRect l="30759" t="18417" r="8025" b="5435"/>
          <a:stretch>
            <a:fillRect/>
          </a:stretch>
        </p:blipFill>
        <p:spPr>
          <a:xfrm>
            <a:off x="8148638" y="2071688"/>
            <a:ext cx="3867150" cy="2614612"/>
          </a:xfrm>
          <a:prstGeom prst="rect">
            <a:avLst/>
          </a:prstGeom>
          <a:noFill/>
          <a:ln w="9525">
            <a:noFill/>
          </a:ln>
        </p:spPr>
      </p:pic>
      <p:sp>
        <p:nvSpPr>
          <p:cNvPr id="49160"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平滑网格参数设置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49161"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1"/>
          <p:cNvPicPr>
            <a:picLocks noChangeAspect="1"/>
          </p:cNvPicPr>
          <p:nvPr/>
        </p:nvPicPr>
        <p:blipFill>
          <a:blip r:embed="rId1"/>
          <a:stretch>
            <a:fillRect/>
          </a:stretch>
        </p:blipFill>
        <p:spPr>
          <a:xfrm>
            <a:off x="207963" y="3011488"/>
            <a:ext cx="5619750" cy="2524125"/>
          </a:xfrm>
          <a:prstGeom prst="rect">
            <a:avLst/>
          </a:prstGeom>
          <a:noFill/>
          <a:ln w="9525">
            <a:noFill/>
          </a:ln>
        </p:spPr>
      </p:pic>
      <p:sp>
        <p:nvSpPr>
          <p:cNvPr id="50179"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偏移距加权参数设置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grpSp>
        <p:nvGrpSpPr>
          <p:cNvPr id="50180" name="组合 2"/>
          <p:cNvGrpSpPr/>
          <p:nvPr/>
        </p:nvGrpSpPr>
        <p:grpSpPr>
          <a:xfrm>
            <a:off x="6249988" y="2882900"/>
            <a:ext cx="4921250" cy="3749675"/>
            <a:chOff x="7079437" y="1474679"/>
            <a:chExt cx="3392702" cy="3750869"/>
          </a:xfrm>
        </p:grpSpPr>
        <p:pic>
          <p:nvPicPr>
            <p:cNvPr id="50184" name="图片 16"/>
            <p:cNvPicPr>
              <a:picLocks noChangeAspect="1"/>
            </p:cNvPicPr>
            <p:nvPr/>
          </p:nvPicPr>
          <p:blipFill>
            <a:blip r:embed="rId2"/>
            <a:stretch>
              <a:fillRect/>
            </a:stretch>
          </p:blipFill>
          <p:spPr>
            <a:xfrm>
              <a:off x="7147927" y="1474679"/>
              <a:ext cx="3324212" cy="1923201"/>
            </a:xfrm>
            <a:prstGeom prst="rect">
              <a:avLst/>
            </a:prstGeom>
            <a:noFill/>
            <a:ln w="9525">
              <a:noFill/>
            </a:ln>
          </p:spPr>
        </p:pic>
        <p:cxnSp>
          <p:nvCxnSpPr>
            <p:cNvPr id="18" name="直接箭头连接符 17"/>
            <p:cNvCxnSpPr/>
            <p:nvPr/>
          </p:nvCxnSpPr>
          <p:spPr>
            <a:xfrm flipV="1">
              <a:off x="7210767" y="4075832"/>
              <a:ext cx="3198989" cy="4765"/>
            </a:xfrm>
            <a:prstGeom prst="straightConnector1">
              <a:avLst/>
            </a:prstGeom>
            <a:ln w="254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50186" name="文本框 18"/>
            <p:cNvSpPr txBox="1"/>
            <p:nvPr/>
          </p:nvSpPr>
          <p:spPr>
            <a:xfrm>
              <a:off x="7147927" y="3853361"/>
              <a:ext cx="543410" cy="2757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1200" dirty="0">
                  <a:latin typeface="微软雅黑" panose="020B0503020204020204" pitchFamily="34" charset="-122"/>
                  <a:ea typeface="微软雅黑" panose="020B0503020204020204" pitchFamily="34" charset="-122"/>
                  <a:sym typeface="宋体" panose="02010600030101010101" pitchFamily="2" charset="-122"/>
                </a:rPr>
                <a:t>0</a:t>
              </a: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米</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0187" name="文本框 19"/>
            <p:cNvSpPr txBox="1"/>
            <p:nvPr/>
          </p:nvSpPr>
          <p:spPr>
            <a:xfrm>
              <a:off x="8471634" y="3742426"/>
              <a:ext cx="819997" cy="2757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偏移距</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50188" name="组合 20"/>
            <p:cNvGrpSpPr/>
            <p:nvPr/>
          </p:nvGrpSpPr>
          <p:grpSpPr>
            <a:xfrm>
              <a:off x="7571880" y="4630359"/>
              <a:ext cx="2744675" cy="283480"/>
              <a:chOff x="8913925" y="6261147"/>
              <a:chExt cx="2744675" cy="283480"/>
            </a:xfrm>
          </p:grpSpPr>
          <p:cxnSp>
            <p:nvCxnSpPr>
              <p:cNvPr id="22" name="直接箭头连接符 21"/>
              <p:cNvCxnSpPr/>
              <p:nvPr/>
            </p:nvCxnSpPr>
            <p:spPr>
              <a:xfrm flipH="1" flipV="1">
                <a:off x="8913971" y="6538735"/>
                <a:ext cx="2744805" cy="63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0198" name="文本框 22"/>
              <p:cNvSpPr txBox="1"/>
              <p:nvPr/>
            </p:nvSpPr>
            <p:spPr>
              <a:xfrm>
                <a:off x="9670393" y="6261147"/>
                <a:ext cx="1296239" cy="142077"/>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近偏移距权重增大</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50189" name="组合 23"/>
            <p:cNvGrpSpPr/>
            <p:nvPr/>
          </p:nvGrpSpPr>
          <p:grpSpPr>
            <a:xfrm>
              <a:off x="7619795" y="4249809"/>
              <a:ext cx="2696760" cy="403412"/>
              <a:chOff x="8961840" y="5904453"/>
              <a:chExt cx="2696760" cy="403412"/>
            </a:xfrm>
          </p:grpSpPr>
          <p:cxnSp>
            <p:nvCxnSpPr>
              <p:cNvPr id="25" name="直接箭头连接符 24"/>
              <p:cNvCxnSpPr/>
              <p:nvPr/>
            </p:nvCxnSpPr>
            <p:spPr>
              <a:xfrm>
                <a:off x="8962125" y="6222757"/>
                <a:ext cx="2696651" cy="142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0196" name="文本框 25"/>
              <p:cNvSpPr txBox="1"/>
              <p:nvPr/>
            </p:nvSpPr>
            <p:spPr>
              <a:xfrm>
                <a:off x="9653951" y="5904453"/>
                <a:ext cx="1296231" cy="403412"/>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远偏移距权重增大</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50190" name="文本框 3"/>
            <p:cNvSpPr txBox="1"/>
            <p:nvPr/>
          </p:nvSpPr>
          <p:spPr>
            <a:xfrm>
              <a:off x="7079437" y="4128438"/>
              <a:ext cx="492443" cy="2757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权重</a:t>
              </a:r>
              <a:endParaRPr lang="en-US" altLang="zh-CN" sz="12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0191" name="矩形 27"/>
            <p:cNvSpPr/>
            <p:nvPr/>
          </p:nvSpPr>
          <p:spPr>
            <a:xfrm>
              <a:off x="7079740" y="4732999"/>
              <a:ext cx="388248" cy="2757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en-US" altLang="zh-CN" sz="1200" dirty="0">
                  <a:latin typeface="微软雅黑" panose="020B0503020204020204" pitchFamily="34" charset="-122"/>
                  <a:ea typeface="微软雅黑" panose="020B0503020204020204" pitchFamily="34" charset="-122"/>
                  <a:sym typeface="宋体" panose="02010600030101010101" pitchFamily="2" charset="-122"/>
                </a:rPr>
                <a:t>&lt;1</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0192" name="矩形 28"/>
            <p:cNvSpPr/>
            <p:nvPr/>
          </p:nvSpPr>
          <p:spPr>
            <a:xfrm>
              <a:off x="7079740" y="4454049"/>
              <a:ext cx="388248" cy="2757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en-US" altLang="zh-CN" sz="1200" dirty="0">
                  <a:latin typeface="微软雅黑" panose="020B0503020204020204" pitchFamily="34" charset="-122"/>
                  <a:ea typeface="微软雅黑" panose="020B0503020204020204" pitchFamily="34" charset="-122"/>
                  <a:sym typeface="宋体" panose="02010600030101010101" pitchFamily="2" charset="-122"/>
                </a:rPr>
                <a:t>&gt;1</a:t>
              </a:r>
              <a:endParaRPr lang="en-US" altLang="zh-CN" sz="12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0193" name="矩形 29"/>
            <p:cNvSpPr/>
            <p:nvPr/>
          </p:nvSpPr>
          <p:spPr>
            <a:xfrm>
              <a:off x="7079740" y="4949830"/>
              <a:ext cx="388248" cy="27571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en-US" altLang="zh-CN" sz="1200" dirty="0">
                  <a:latin typeface="微软雅黑" panose="020B0503020204020204" pitchFamily="34" charset="-122"/>
                  <a:ea typeface="微软雅黑" panose="020B0503020204020204" pitchFamily="34" charset="-122"/>
                  <a:sym typeface="宋体" panose="02010600030101010101" pitchFamily="2" charset="-122"/>
                </a:rPr>
                <a:t>=1</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0194" name="文本框 30"/>
            <p:cNvSpPr txBox="1"/>
            <p:nvPr/>
          </p:nvSpPr>
          <p:spPr>
            <a:xfrm>
              <a:off x="8328397" y="4980090"/>
              <a:ext cx="1296239" cy="237129"/>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不加权</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50181" name="文本框 5"/>
          <p:cNvSpPr txBox="1"/>
          <p:nvPr/>
        </p:nvSpPr>
        <p:spPr>
          <a:xfrm>
            <a:off x="10525125" y="4867275"/>
            <a:ext cx="782638" cy="2762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en-US" altLang="zh-CN" sz="1200" dirty="0">
                <a:latin typeface="微软雅黑" panose="020B0503020204020204" pitchFamily="34" charset="-122"/>
                <a:ea typeface="微软雅黑" panose="020B0503020204020204" pitchFamily="34" charset="-122"/>
                <a:sym typeface="宋体" panose="02010600030101010101" pitchFamily="2" charset="-122"/>
              </a:rPr>
              <a:t>10000</a:t>
            </a:r>
            <a:r>
              <a:rPr lang="zh-CN" altLang="en-US" sz="1200" dirty="0">
                <a:latin typeface="微软雅黑" panose="020B0503020204020204" pitchFamily="34" charset="-122"/>
                <a:ea typeface="微软雅黑" panose="020B0503020204020204" pitchFamily="34" charset="-122"/>
                <a:sym typeface="宋体" panose="02010600030101010101" pitchFamily="2" charset="-122"/>
              </a:rPr>
              <a:t>米</a:t>
            </a:r>
            <a:endParaRPr lang="zh-CN" altLang="en-US" sz="1200"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0182" name="文本框 99"/>
          <p:cNvSpPr txBox="1"/>
          <p:nvPr/>
        </p:nvSpPr>
        <p:spPr>
          <a:xfrm>
            <a:off x="461963" y="1327150"/>
            <a:ext cx="11279187" cy="16589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None/>
            </a:pPr>
            <a:r>
              <a:rPr lang="zh-CN" altLang="zh-CN" sz="1700" dirty="0">
                <a:latin typeface="微软雅黑" panose="020B0503020204020204" pitchFamily="34" charset="-122"/>
                <a:ea typeface="微软雅黑" panose="020B0503020204020204" pitchFamily="34" charset="-122"/>
              </a:rPr>
              <a:t>当权重因子填写大于</a:t>
            </a:r>
            <a:r>
              <a:rPr lang="en-US" altLang="zh-CN" sz="1700" dirty="0">
                <a:latin typeface="微软雅黑" panose="020B0503020204020204" pitchFamily="34" charset="-122"/>
                <a:ea typeface="微软雅黑" panose="020B0503020204020204" pitchFamily="34" charset="-122"/>
              </a:rPr>
              <a:t>1</a:t>
            </a:r>
            <a:r>
              <a:rPr lang="zh-CN" altLang="zh-CN" sz="1700" dirty="0">
                <a:latin typeface="微软雅黑" panose="020B0503020204020204" pitchFamily="34" charset="-122"/>
                <a:ea typeface="微软雅黑" panose="020B0503020204020204" pitchFamily="34" charset="-122"/>
              </a:rPr>
              <a:t>时，反演的权重随偏移距增大逐渐增大；</a:t>
            </a:r>
            <a:endParaRPr lang="zh-CN" altLang="zh-CN" sz="1700" dirty="0">
              <a:latin typeface="微软雅黑" panose="020B0503020204020204" pitchFamily="34" charset="-122"/>
              <a:ea typeface="微软雅黑" panose="020B0503020204020204" pitchFamily="34" charset="-122"/>
            </a:endParaRPr>
          </a:p>
          <a:p>
            <a:pPr marL="0" lvl="0" indent="0" eaLnBrk="1" hangingPunct="1">
              <a:lnSpc>
                <a:spcPct val="120000"/>
              </a:lnSpc>
              <a:spcBef>
                <a:spcPct val="0"/>
              </a:spcBef>
              <a:buNone/>
            </a:pPr>
            <a:r>
              <a:rPr lang="zh-CN" altLang="zh-CN" sz="1700" dirty="0">
                <a:latin typeface="微软雅黑" panose="020B0503020204020204" pitchFamily="34" charset="-122"/>
                <a:ea typeface="微软雅黑" panose="020B0503020204020204" pitchFamily="34" charset="-122"/>
              </a:rPr>
              <a:t>当权重因子填写小于</a:t>
            </a:r>
            <a:r>
              <a:rPr lang="en-US" altLang="zh-CN" sz="1700" dirty="0">
                <a:latin typeface="微软雅黑" panose="020B0503020204020204" pitchFamily="34" charset="-122"/>
                <a:ea typeface="微软雅黑" panose="020B0503020204020204" pitchFamily="34" charset="-122"/>
              </a:rPr>
              <a:t>1</a:t>
            </a:r>
            <a:r>
              <a:rPr lang="zh-CN" altLang="zh-CN" sz="1700" dirty="0">
                <a:latin typeface="微软雅黑" panose="020B0503020204020204" pitchFamily="34" charset="-122"/>
                <a:ea typeface="微软雅黑" panose="020B0503020204020204" pitchFamily="34" charset="-122"/>
              </a:rPr>
              <a:t>时，反演的权重随着偏移距地增大逐渐减小；</a:t>
            </a:r>
            <a:endParaRPr lang="zh-CN" altLang="zh-CN" sz="1700" dirty="0">
              <a:latin typeface="微软雅黑" panose="020B0503020204020204" pitchFamily="34" charset="-122"/>
              <a:ea typeface="微软雅黑" panose="020B0503020204020204" pitchFamily="34" charset="-122"/>
            </a:endParaRPr>
          </a:p>
          <a:p>
            <a:pPr marL="0" lvl="0" indent="0" eaLnBrk="1" hangingPunct="1">
              <a:lnSpc>
                <a:spcPct val="120000"/>
              </a:lnSpc>
              <a:spcBef>
                <a:spcPct val="0"/>
              </a:spcBef>
              <a:buNone/>
            </a:pPr>
            <a:r>
              <a:rPr lang="zh-CN" altLang="zh-CN" sz="1700" dirty="0">
                <a:latin typeface="微软雅黑" panose="020B0503020204020204" pitchFamily="34" charset="-122"/>
                <a:ea typeface="微软雅黑" panose="020B0503020204020204" pitchFamily="34" charset="-122"/>
              </a:rPr>
              <a:t>例如下图所示：当权重因子填写</a:t>
            </a:r>
            <a:r>
              <a:rPr lang="en-US" altLang="zh-CN" sz="1700" dirty="0">
                <a:latin typeface="微软雅黑" panose="020B0503020204020204" pitchFamily="34" charset="-122"/>
                <a:ea typeface="微软雅黑" panose="020B0503020204020204" pitchFamily="34" charset="-122"/>
              </a:rPr>
              <a:t>100</a:t>
            </a:r>
            <a:r>
              <a:rPr lang="zh-CN" altLang="zh-CN" sz="1700" dirty="0">
                <a:latin typeface="微软雅黑" panose="020B0503020204020204" pitchFamily="34" charset="-122"/>
                <a:ea typeface="微软雅黑" panose="020B0503020204020204" pitchFamily="34" charset="-122"/>
              </a:rPr>
              <a:t>时，表示从偏移距</a:t>
            </a:r>
            <a:r>
              <a:rPr lang="en-US" altLang="zh-CN" sz="1700" dirty="0">
                <a:latin typeface="微软雅黑" panose="020B0503020204020204" pitchFamily="34" charset="-122"/>
                <a:ea typeface="微软雅黑" panose="020B0503020204020204" pitchFamily="34" charset="-122"/>
              </a:rPr>
              <a:t>0-10000</a:t>
            </a:r>
            <a:r>
              <a:rPr lang="zh-CN" altLang="zh-CN" sz="1700" dirty="0">
                <a:latin typeface="微软雅黑" panose="020B0503020204020204" pitchFamily="34" charset="-122"/>
                <a:ea typeface="微软雅黑" panose="020B0503020204020204" pitchFamily="34" charset="-122"/>
              </a:rPr>
              <a:t>米的范围内，权重从</a:t>
            </a:r>
            <a:r>
              <a:rPr lang="en-US" altLang="zh-CN" sz="1700" dirty="0">
                <a:latin typeface="微软雅黑" panose="020B0503020204020204" pitchFamily="34" charset="-122"/>
                <a:ea typeface="微软雅黑" panose="020B0503020204020204" pitchFamily="34" charset="-122"/>
              </a:rPr>
              <a:t>0</a:t>
            </a:r>
            <a:r>
              <a:rPr lang="zh-CN" altLang="zh-CN" sz="1700" dirty="0">
                <a:latin typeface="微软雅黑" panose="020B0503020204020204" pitchFamily="34" charset="-122"/>
                <a:ea typeface="微软雅黑" panose="020B0503020204020204" pitchFamily="34" charset="-122"/>
              </a:rPr>
              <a:t>开始，最大偏移距权重是</a:t>
            </a:r>
            <a:r>
              <a:rPr lang="en-US" altLang="zh-CN" sz="1700" dirty="0">
                <a:latin typeface="微软雅黑" panose="020B0503020204020204" pitchFamily="34" charset="-122"/>
                <a:ea typeface="微软雅黑" panose="020B0503020204020204" pitchFamily="34" charset="-122"/>
              </a:rPr>
              <a:t>1</a:t>
            </a:r>
            <a:r>
              <a:rPr lang="zh-CN" altLang="zh-CN" sz="1700" dirty="0">
                <a:latin typeface="微软雅黑" panose="020B0503020204020204" pitchFamily="34" charset="-122"/>
                <a:ea typeface="微软雅黑" panose="020B0503020204020204" pitchFamily="34" charset="-122"/>
              </a:rPr>
              <a:t>，中间线性增加。当权重因此填写</a:t>
            </a:r>
            <a:r>
              <a:rPr lang="en-US" altLang="zh-CN" sz="1700" dirty="0">
                <a:latin typeface="微软雅黑" panose="020B0503020204020204" pitchFamily="34" charset="-122"/>
                <a:ea typeface="微软雅黑" panose="020B0503020204020204" pitchFamily="34" charset="-122"/>
              </a:rPr>
              <a:t>0.5</a:t>
            </a:r>
            <a:r>
              <a:rPr lang="zh-CN" altLang="zh-CN" sz="1700" dirty="0">
                <a:latin typeface="微软雅黑" panose="020B0503020204020204" pitchFamily="34" charset="-122"/>
                <a:ea typeface="微软雅黑" panose="020B0503020204020204" pitchFamily="34" charset="-122"/>
              </a:rPr>
              <a:t>时，表示从偏移距</a:t>
            </a:r>
            <a:r>
              <a:rPr lang="en-US" altLang="zh-CN" sz="1700" dirty="0">
                <a:latin typeface="微软雅黑" panose="020B0503020204020204" pitchFamily="34" charset="-122"/>
                <a:ea typeface="微软雅黑" panose="020B0503020204020204" pitchFamily="34" charset="-122"/>
              </a:rPr>
              <a:t>0-10000</a:t>
            </a:r>
            <a:r>
              <a:rPr lang="zh-CN" altLang="zh-CN" sz="1700" dirty="0">
                <a:latin typeface="微软雅黑" panose="020B0503020204020204" pitchFamily="34" charset="-122"/>
                <a:ea typeface="微软雅黑" panose="020B0503020204020204" pitchFamily="34" charset="-122"/>
              </a:rPr>
              <a:t>米范围内，权重从</a:t>
            </a:r>
            <a:r>
              <a:rPr lang="en-US" altLang="zh-CN" sz="1700" dirty="0">
                <a:latin typeface="微软雅黑" panose="020B0503020204020204" pitchFamily="34" charset="-122"/>
                <a:ea typeface="微软雅黑" panose="020B0503020204020204" pitchFamily="34" charset="-122"/>
              </a:rPr>
              <a:t>1</a:t>
            </a:r>
            <a:r>
              <a:rPr lang="zh-CN" altLang="zh-CN" sz="1700" dirty="0">
                <a:latin typeface="微软雅黑" panose="020B0503020204020204" pitchFamily="34" charset="-122"/>
                <a:ea typeface="微软雅黑" panose="020B0503020204020204" pitchFamily="34" charset="-122"/>
              </a:rPr>
              <a:t>开始，最大偏移距地权重因子是</a:t>
            </a:r>
            <a:r>
              <a:rPr lang="en-US" altLang="zh-CN" sz="1700" dirty="0">
                <a:latin typeface="微软雅黑" panose="020B0503020204020204" pitchFamily="34" charset="-122"/>
                <a:ea typeface="微软雅黑" panose="020B0503020204020204" pitchFamily="34" charset="-122"/>
              </a:rPr>
              <a:t>0.5</a:t>
            </a:r>
            <a:r>
              <a:rPr lang="zh-CN" altLang="zh-CN" sz="1700" dirty="0">
                <a:latin typeface="微软雅黑" panose="020B0503020204020204" pitchFamily="34" charset="-122"/>
                <a:ea typeface="微软雅黑" panose="020B0503020204020204" pitchFamily="34" charset="-122"/>
              </a:rPr>
              <a:t>，中间线性减小。</a:t>
            </a:r>
            <a:endParaRPr lang="zh-CN" altLang="en-US" sz="1700" dirty="0">
              <a:latin typeface="微软雅黑" panose="020B0503020204020204" pitchFamily="34" charset="-122"/>
              <a:ea typeface="微软雅黑" panose="020B0503020204020204" pitchFamily="34" charset="-122"/>
            </a:endParaRPr>
          </a:p>
        </p:txBody>
      </p:sp>
      <p:sp>
        <p:nvSpPr>
          <p:cNvPr id="5018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内容占位符 5"/>
          <p:cNvPicPr/>
          <p:nvPr/>
        </p:nvPicPr>
        <p:blipFill>
          <a:blip r:embed="rId1"/>
          <a:srcRect l="30759" t="18417" r="8025" b="5435"/>
          <a:stretch>
            <a:fillRect/>
          </a:stretch>
        </p:blipFill>
        <p:spPr>
          <a:xfrm>
            <a:off x="8148638" y="2071688"/>
            <a:ext cx="3867150" cy="2614612"/>
          </a:xfrm>
          <a:prstGeom prst="rect">
            <a:avLst/>
          </a:prstGeom>
          <a:noFill/>
          <a:ln w="9525">
            <a:noFill/>
          </a:ln>
        </p:spPr>
      </p:pic>
      <p:pic>
        <p:nvPicPr>
          <p:cNvPr id="51203" name="内容占位符 5"/>
          <p:cNvPicPr/>
          <p:nvPr/>
        </p:nvPicPr>
        <p:blipFill>
          <a:blip r:embed="rId2"/>
          <a:srcRect l="30759" t="18417" r="8025" b="5435"/>
          <a:stretch>
            <a:fillRect/>
          </a:stretch>
        </p:blipFill>
        <p:spPr>
          <a:xfrm>
            <a:off x="4146550" y="2071688"/>
            <a:ext cx="3867150" cy="2614612"/>
          </a:xfrm>
          <a:prstGeom prst="rect">
            <a:avLst/>
          </a:prstGeom>
          <a:noFill/>
          <a:ln w="9525">
            <a:noFill/>
          </a:ln>
        </p:spPr>
      </p:pic>
      <p:sp>
        <p:nvSpPr>
          <p:cNvPr id="51204" name="矩形 7"/>
          <p:cNvSpPr/>
          <p:nvPr/>
        </p:nvSpPr>
        <p:spPr>
          <a:xfrm>
            <a:off x="947738" y="4957763"/>
            <a:ext cx="2262187" cy="4048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偏移距加权（不加权）</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205" name="矩形 7"/>
          <p:cNvSpPr/>
          <p:nvPr/>
        </p:nvSpPr>
        <p:spPr>
          <a:xfrm>
            <a:off x="4949825" y="4957763"/>
            <a:ext cx="2260600" cy="4048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偏移距加权（</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100</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206" name="矩形 7"/>
          <p:cNvSpPr/>
          <p:nvPr/>
        </p:nvSpPr>
        <p:spPr>
          <a:xfrm>
            <a:off x="8950325" y="4957763"/>
            <a:ext cx="2262188" cy="4048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偏移距加权（</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0.01</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207"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偏移距加权参数设置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pic>
        <p:nvPicPr>
          <p:cNvPr id="51208" name="内容占位符 3"/>
          <p:cNvPicPr/>
          <p:nvPr/>
        </p:nvPicPr>
        <p:blipFill>
          <a:blip r:embed="rId3"/>
          <a:srcRect l="30759" t="18417" r="8025" b="5435"/>
          <a:stretch>
            <a:fillRect/>
          </a:stretch>
        </p:blipFill>
        <p:spPr>
          <a:xfrm>
            <a:off x="144463" y="2071688"/>
            <a:ext cx="3868737" cy="2614612"/>
          </a:xfrm>
          <a:prstGeom prst="rect">
            <a:avLst/>
          </a:prstGeom>
          <a:noFill/>
          <a:ln w="9525">
            <a:noFill/>
          </a:ln>
        </p:spPr>
      </p:pic>
      <p:sp>
        <p:nvSpPr>
          <p:cNvPr id="51209"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内容占位符 5"/>
          <p:cNvPicPr/>
          <p:nvPr/>
        </p:nvPicPr>
        <p:blipFill>
          <a:blip r:embed="rId1"/>
          <a:srcRect l="30759" t="18417" r="8025" b="5435"/>
          <a:stretch>
            <a:fillRect/>
          </a:stretch>
        </p:blipFill>
        <p:spPr>
          <a:xfrm>
            <a:off x="8148638" y="2071688"/>
            <a:ext cx="3867150" cy="2614612"/>
          </a:xfrm>
          <a:prstGeom prst="rect">
            <a:avLst/>
          </a:prstGeom>
          <a:noFill/>
          <a:ln w="9525">
            <a:noFill/>
          </a:ln>
        </p:spPr>
      </p:pic>
      <p:pic>
        <p:nvPicPr>
          <p:cNvPr id="53251" name="内容占位符 5"/>
          <p:cNvPicPr/>
          <p:nvPr/>
        </p:nvPicPr>
        <p:blipFill>
          <a:blip r:embed="rId2"/>
          <a:srcRect l="30759" t="18417" r="8025" b="5435"/>
          <a:stretch>
            <a:fillRect/>
          </a:stretch>
        </p:blipFill>
        <p:spPr>
          <a:xfrm>
            <a:off x="4146550" y="2071688"/>
            <a:ext cx="3867150" cy="2614612"/>
          </a:xfrm>
          <a:prstGeom prst="rect">
            <a:avLst/>
          </a:prstGeom>
          <a:noFill/>
          <a:ln w="9525">
            <a:noFill/>
          </a:ln>
        </p:spPr>
      </p:pic>
      <p:sp>
        <p:nvSpPr>
          <p:cNvPr id="53252" name="矩形 7"/>
          <p:cNvSpPr/>
          <p:nvPr/>
        </p:nvSpPr>
        <p:spPr>
          <a:xfrm>
            <a:off x="790575" y="4957763"/>
            <a:ext cx="2576513" cy="461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偏移距加权（不加权）射线密度图</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3253" name="矩形 7"/>
          <p:cNvSpPr/>
          <p:nvPr/>
        </p:nvSpPr>
        <p:spPr>
          <a:xfrm>
            <a:off x="4949825" y="4957763"/>
            <a:ext cx="2373313" cy="461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偏移距加权（</a:t>
            </a:r>
            <a:r>
              <a:rPr lang="en-US" altLang="zh-CN" sz="1200" dirty="0">
                <a:solidFill>
                  <a:srgbClr val="000000"/>
                </a:solidFill>
                <a:latin typeface="微软雅黑" panose="020B0503020204020204" pitchFamily="34" charset="-122"/>
                <a:ea typeface="微软雅黑" panose="020B0503020204020204" pitchFamily="34" charset="-122"/>
                <a:sym typeface="+mn-ea"/>
              </a:rPr>
              <a:t>100</a:t>
            </a:r>
            <a:r>
              <a:rPr lang="zh-CN" altLang="en-US" sz="1200" dirty="0">
                <a:solidFill>
                  <a:srgbClr val="000000"/>
                </a:solidFill>
                <a:latin typeface="微软雅黑" panose="020B0503020204020204" pitchFamily="34" charset="-122"/>
                <a:ea typeface="微软雅黑" panose="020B0503020204020204" pitchFamily="34" charset="-122"/>
                <a:sym typeface="+mn-ea"/>
              </a:rPr>
              <a:t>）射线密度图</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3254" name="矩形 7"/>
          <p:cNvSpPr/>
          <p:nvPr/>
        </p:nvSpPr>
        <p:spPr>
          <a:xfrm>
            <a:off x="8950325" y="4957763"/>
            <a:ext cx="2359025" cy="461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偏移距加权（</a:t>
            </a:r>
            <a:r>
              <a:rPr lang="en-US" altLang="zh-CN" sz="1200" dirty="0">
                <a:solidFill>
                  <a:srgbClr val="000000"/>
                </a:solidFill>
                <a:latin typeface="微软雅黑" panose="020B0503020204020204" pitchFamily="34" charset="-122"/>
                <a:ea typeface="微软雅黑" panose="020B0503020204020204" pitchFamily="34" charset="-122"/>
                <a:sym typeface="+mn-ea"/>
              </a:rPr>
              <a:t>0.01</a:t>
            </a:r>
            <a:r>
              <a:rPr lang="zh-CN" altLang="en-US" sz="1200" dirty="0">
                <a:solidFill>
                  <a:srgbClr val="000000"/>
                </a:solidFill>
                <a:latin typeface="微软雅黑" panose="020B0503020204020204" pitchFamily="34" charset="-122"/>
                <a:ea typeface="微软雅黑" panose="020B0503020204020204" pitchFamily="34" charset="-122"/>
                <a:sym typeface="+mn-ea"/>
              </a:rPr>
              <a:t>）射线密度图</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3255"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偏移距加权参数设置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pic>
        <p:nvPicPr>
          <p:cNvPr id="53256" name="内容占位符 3"/>
          <p:cNvPicPr/>
          <p:nvPr/>
        </p:nvPicPr>
        <p:blipFill>
          <a:blip r:embed="rId3"/>
          <a:srcRect l="30759" t="18417" r="8025" b="5435"/>
          <a:stretch>
            <a:fillRect/>
          </a:stretch>
        </p:blipFill>
        <p:spPr>
          <a:xfrm>
            <a:off x="144463" y="2071688"/>
            <a:ext cx="3868737" cy="2614612"/>
          </a:xfrm>
          <a:prstGeom prst="rect">
            <a:avLst/>
          </a:prstGeom>
          <a:noFill/>
          <a:ln w="9525">
            <a:noFill/>
          </a:ln>
        </p:spPr>
      </p:pic>
      <p:sp>
        <p:nvSpPr>
          <p:cNvPr id="53257"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stretch>
            <a:fillRect/>
          </a:stretch>
        </p:blipFill>
        <p:spPr>
          <a:xfrm>
            <a:off x="862651" y="1064377"/>
            <a:ext cx="5870957" cy="4895512"/>
          </a:xfrm>
          <a:prstGeom prst="rect">
            <a:avLst/>
          </a:prstGeom>
        </p:spPr>
      </p:pic>
      <p:pic>
        <p:nvPicPr>
          <p:cNvPr id="59397" name="内容占位符 3"/>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52229" name="矩形 5"/>
          <p:cNvSpPr/>
          <p:nvPr/>
        </p:nvSpPr>
        <p:spPr>
          <a:xfrm>
            <a:off x="2732400" y="5821200"/>
            <a:ext cx="2565400"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不同偏移距加权参数速度抽线对比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2" name="图片 1"/>
          <p:cNvPicPr>
            <a:picLocks noChangeAspect="1"/>
          </p:cNvPicPr>
          <p:nvPr/>
        </p:nvPicPr>
        <p:blipFill>
          <a:blip r:embed="rId3"/>
          <a:stretch>
            <a:fillRect/>
          </a:stretch>
        </p:blipFill>
        <p:spPr>
          <a:xfrm>
            <a:off x="9559637" y="5146963"/>
            <a:ext cx="2632364" cy="1379249"/>
          </a:xfrm>
          <a:prstGeom prst="rect">
            <a:avLst/>
          </a:prstGeom>
        </p:spPr>
      </p:pic>
      <p:sp>
        <p:nvSpPr>
          <p:cNvPr id="4" name="矩形 3"/>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pic>
        <p:nvPicPr>
          <p:cNvPr id="52227" name="图片 1"/>
          <p:cNvPicPr/>
          <p:nvPr/>
        </p:nvPicPr>
        <p:blipFill>
          <a:blip r:embed="rId4"/>
          <a:srcRect b="305"/>
          <a:stretch>
            <a:fillRect/>
          </a:stretch>
        </p:blipFill>
        <p:spPr>
          <a:xfrm>
            <a:off x="67578" y="2542312"/>
            <a:ext cx="3292149" cy="2895598"/>
          </a:xfrm>
          <a:prstGeom prst="rect">
            <a:avLst/>
          </a:prstGeom>
          <a:noFill/>
          <a:ln w="9525">
            <a:noFill/>
          </a:ln>
        </p:spPr>
      </p:pic>
      <p:sp>
        <p:nvSpPr>
          <p:cNvPr id="5"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不同偏移距加权参数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图片 4"/>
          <p:cNvPicPr>
            <a:picLocks noChangeAspect="1"/>
          </p:cNvPicPr>
          <p:nvPr/>
        </p:nvPicPr>
        <p:blipFill>
          <a:blip r:embed="rId1"/>
          <a:srcRect l="23013" t="74187" r="37346" b="17296"/>
          <a:stretch>
            <a:fillRect/>
          </a:stretch>
        </p:blipFill>
        <p:spPr>
          <a:xfrm>
            <a:off x="466725" y="1770063"/>
            <a:ext cx="4979988" cy="573087"/>
          </a:xfrm>
          <a:prstGeom prst="rect">
            <a:avLst/>
          </a:prstGeom>
          <a:noFill/>
          <a:ln w="9525">
            <a:noFill/>
          </a:ln>
        </p:spPr>
      </p:pic>
      <p:sp>
        <p:nvSpPr>
          <p:cNvPr id="54275"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速度更新大小设置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pic>
        <p:nvPicPr>
          <p:cNvPr id="54276" name="图片 1"/>
          <p:cNvPicPr>
            <a:picLocks noChangeAspect="1"/>
          </p:cNvPicPr>
          <p:nvPr/>
        </p:nvPicPr>
        <p:blipFill>
          <a:blip r:embed="rId2"/>
          <a:stretch>
            <a:fillRect/>
          </a:stretch>
        </p:blipFill>
        <p:spPr>
          <a:xfrm>
            <a:off x="166688" y="2343150"/>
            <a:ext cx="5372100" cy="2781300"/>
          </a:xfrm>
          <a:prstGeom prst="rect">
            <a:avLst/>
          </a:prstGeom>
          <a:noFill/>
          <a:ln w="9525">
            <a:noFill/>
          </a:ln>
        </p:spPr>
      </p:pic>
      <p:graphicFrame>
        <p:nvGraphicFramePr>
          <p:cNvPr id="54277" name="对象 79"/>
          <p:cNvGraphicFramePr>
            <a:graphicFrameLocks noChangeAspect="1"/>
          </p:cNvGraphicFramePr>
          <p:nvPr/>
        </p:nvGraphicFramePr>
        <p:xfrm>
          <a:off x="7213600" y="3400425"/>
          <a:ext cx="3776663" cy="666750"/>
        </p:xfrm>
        <a:graphic>
          <a:graphicData uri="http://schemas.openxmlformats.org/presentationml/2006/ole">
            <mc:AlternateContent xmlns:mc="http://schemas.openxmlformats.org/markup-compatibility/2006">
              <mc:Choice xmlns:v="urn:schemas-microsoft-com:vml" Requires="v">
                <p:oleObj spid="_x0000_s1025" name="" r:id="rId3" imgW="1282700" imgH="228600" progId="Equation.DSMT4">
                  <p:embed/>
                </p:oleObj>
              </mc:Choice>
              <mc:Fallback>
                <p:oleObj name="" r:id="rId3" imgW="1282700" imgH="228600" progId="Equation.DSMT4">
                  <p:embed/>
                  <p:pic>
                    <p:nvPicPr>
                      <p:cNvPr id="0" name="图片 3078"/>
                      <p:cNvPicPr/>
                      <p:nvPr/>
                    </p:nvPicPr>
                    <p:blipFill>
                      <a:blip r:embed="rId4"/>
                      <a:stretch>
                        <a:fillRect/>
                      </a:stretch>
                    </p:blipFill>
                    <p:spPr>
                      <a:xfrm>
                        <a:off x="7213600" y="3400425"/>
                        <a:ext cx="3776663" cy="666750"/>
                      </a:xfrm>
                      <a:prstGeom prst="rect">
                        <a:avLst/>
                      </a:prstGeom>
                      <a:noFill/>
                      <a:ln w="38100">
                        <a:noFill/>
                        <a:miter/>
                      </a:ln>
                    </p:spPr>
                  </p:pic>
                </p:oleObj>
              </mc:Fallback>
            </mc:AlternateContent>
          </a:graphicData>
        </a:graphic>
      </p:graphicFrame>
      <p:sp>
        <p:nvSpPr>
          <p:cNvPr id="54278" name="文本框 1"/>
          <p:cNvSpPr txBox="1"/>
          <p:nvPr/>
        </p:nvSpPr>
        <p:spPr>
          <a:xfrm>
            <a:off x="5446713" y="1770063"/>
            <a:ext cx="3756025"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最大速度更新值</a:t>
            </a:r>
            <a:endParaRPr lang="zh-CN" altLang="en-US" sz="1400" b="1" dirty="0">
              <a:solidFill>
                <a:srgbClr val="3333CC"/>
              </a:solidFill>
              <a:latin typeface="微软雅黑" panose="020B0503020204020204" pitchFamily="34" charset="-122"/>
              <a:ea typeface="微软雅黑" panose="020B0503020204020204" pitchFamily="34" charset="-122"/>
            </a:endParaRPr>
          </a:p>
        </p:txBody>
      </p:sp>
      <p:sp>
        <p:nvSpPr>
          <p:cNvPr id="54279" name="文本框 5"/>
          <p:cNvSpPr txBox="1"/>
          <p:nvPr/>
        </p:nvSpPr>
        <p:spPr>
          <a:xfrm>
            <a:off x="5451475" y="2036763"/>
            <a:ext cx="3756025" cy="306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最大速度百分比</a:t>
            </a:r>
            <a:endParaRPr lang="zh-CN" altLang="en-US" sz="1400" b="1" dirty="0">
              <a:solidFill>
                <a:srgbClr val="3333CC"/>
              </a:solidFill>
              <a:latin typeface="微软雅黑" panose="020B0503020204020204" pitchFamily="34" charset="-122"/>
              <a:ea typeface="微软雅黑" panose="020B0503020204020204" pitchFamily="34" charset="-122"/>
            </a:endParaRPr>
          </a:p>
        </p:txBody>
      </p:sp>
      <p:sp>
        <p:nvSpPr>
          <p:cNvPr id="54280"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
        <p:nvSpPr>
          <p:cNvPr id="2" name="文本框 1"/>
          <p:cNvSpPr txBox="1"/>
          <p:nvPr/>
        </p:nvSpPr>
        <p:spPr>
          <a:xfrm>
            <a:off x="5278755" y="2637790"/>
            <a:ext cx="1308100" cy="521970"/>
          </a:xfrm>
          <a:prstGeom prst="rect">
            <a:avLst/>
          </a:prstGeom>
          <a:noFill/>
        </p:spPr>
        <p:txBody>
          <a:bodyPr wrap="square" rtlCol="0">
            <a:spAutoFit/>
          </a:bodyPr>
          <a:p>
            <a:pPr algn="l"/>
            <a:r>
              <a:rPr lang="en-US" altLang="zh-CN" sz="2800" smtClean="0">
                <a:latin typeface="黑体" panose="02010609060101010101" pitchFamily="49" charset="-122"/>
                <a:ea typeface="黑体" panose="02010609060101010101" pitchFamily="49" charset="-122"/>
              </a:rPr>
              <a:t>800m/s</a:t>
            </a:r>
            <a:endParaRPr lang="en-US" altLang="zh-CN" sz="2800" smtClean="0">
              <a:latin typeface="黑体" panose="02010609060101010101" pitchFamily="49" charset="-122"/>
              <a:ea typeface="黑体" panose="02010609060101010101" pitchFamily="49" charset="-122"/>
            </a:endParaRPr>
          </a:p>
        </p:txBody>
      </p:sp>
      <p:sp>
        <p:nvSpPr>
          <p:cNvPr id="3" name="文本框 2"/>
          <p:cNvSpPr txBox="1"/>
          <p:nvPr/>
        </p:nvSpPr>
        <p:spPr>
          <a:xfrm>
            <a:off x="5278755" y="4396740"/>
            <a:ext cx="1599565" cy="521970"/>
          </a:xfrm>
          <a:prstGeom prst="rect">
            <a:avLst/>
          </a:prstGeom>
          <a:noFill/>
        </p:spPr>
        <p:txBody>
          <a:bodyPr wrap="square" rtlCol="0">
            <a:spAutoFit/>
          </a:bodyPr>
          <a:p>
            <a:pPr algn="l"/>
            <a:r>
              <a:rPr lang="en-US" altLang="zh-CN" sz="2800" smtClean="0">
                <a:latin typeface="黑体" panose="02010609060101010101" pitchFamily="49" charset="-122"/>
                <a:ea typeface="黑体" panose="02010609060101010101" pitchFamily="49" charset="-122"/>
              </a:rPr>
              <a:t>5000m/s</a:t>
            </a:r>
            <a:endParaRPr lang="en-US" altLang="zh-CN" sz="2800" smtClean="0">
              <a:latin typeface="黑体" panose="02010609060101010101" pitchFamily="49" charset="-122"/>
              <a:ea typeface="黑体" panose="02010609060101010101" pitchFamily="49" charset="-122"/>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内容占位符 3"/>
          <p:cNvPicPr/>
          <p:nvPr/>
        </p:nvPicPr>
        <p:blipFill>
          <a:blip r:embed="rId1"/>
          <a:srcRect l="30759" t="18417" r="8025" b="5435"/>
          <a:stretch>
            <a:fillRect/>
          </a:stretch>
        </p:blipFill>
        <p:spPr>
          <a:xfrm>
            <a:off x="6242050" y="1703388"/>
            <a:ext cx="5580063" cy="3773487"/>
          </a:xfrm>
          <a:prstGeom prst="rect">
            <a:avLst/>
          </a:prstGeom>
          <a:noFill/>
          <a:ln w="9525">
            <a:noFill/>
          </a:ln>
        </p:spPr>
      </p:pic>
      <p:pic>
        <p:nvPicPr>
          <p:cNvPr id="55299" name="内容占位符 3"/>
          <p:cNvPicPr/>
          <p:nvPr/>
        </p:nvPicPr>
        <p:blipFill>
          <a:blip r:embed="rId2"/>
          <a:srcRect l="30759" t="18417" r="8025" b="5435"/>
          <a:stretch>
            <a:fillRect/>
          </a:stretch>
        </p:blipFill>
        <p:spPr>
          <a:xfrm>
            <a:off x="466725" y="1703388"/>
            <a:ext cx="5580063" cy="3773487"/>
          </a:xfrm>
          <a:prstGeom prst="rect">
            <a:avLst/>
          </a:prstGeom>
          <a:noFill/>
          <a:ln w="9525">
            <a:noFill/>
          </a:ln>
        </p:spPr>
      </p:pic>
      <p:sp>
        <p:nvSpPr>
          <p:cNvPr id="55300" name="矩形 7"/>
          <p:cNvSpPr/>
          <p:nvPr/>
        </p:nvSpPr>
        <p:spPr>
          <a:xfrm>
            <a:off x="2125663" y="5516563"/>
            <a:ext cx="2260600"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速度更新百分比较小</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10%</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301"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速度更新大小设置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55302" name="矩形 7"/>
          <p:cNvSpPr/>
          <p:nvPr/>
        </p:nvSpPr>
        <p:spPr>
          <a:xfrm>
            <a:off x="8247063" y="5516563"/>
            <a:ext cx="2262187" cy="774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速度更新百分比较大</a:t>
            </a:r>
            <a:endPar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30%</a:t>
            </a:r>
            <a:r>
              <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12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530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内容占位符 3"/>
          <p:cNvPicPr/>
          <p:nvPr/>
        </p:nvPicPr>
        <p:blipFill>
          <a:blip r:embed="rId1"/>
          <a:srcRect l="30759" t="18417" r="8025" b="5435"/>
          <a:stretch>
            <a:fillRect/>
          </a:stretch>
        </p:blipFill>
        <p:spPr>
          <a:xfrm>
            <a:off x="6242050" y="1703388"/>
            <a:ext cx="5580063" cy="3773487"/>
          </a:xfrm>
          <a:prstGeom prst="rect">
            <a:avLst/>
          </a:prstGeom>
          <a:noFill/>
          <a:ln w="9525">
            <a:noFill/>
          </a:ln>
        </p:spPr>
      </p:pic>
      <p:pic>
        <p:nvPicPr>
          <p:cNvPr id="57347" name="内容占位符 3"/>
          <p:cNvPicPr/>
          <p:nvPr/>
        </p:nvPicPr>
        <p:blipFill>
          <a:blip r:embed="rId2"/>
          <a:srcRect l="30759" t="18417" r="8025" b="5435"/>
          <a:stretch>
            <a:fillRect/>
          </a:stretch>
        </p:blipFill>
        <p:spPr>
          <a:xfrm>
            <a:off x="466725" y="1703388"/>
            <a:ext cx="5580063" cy="3773487"/>
          </a:xfrm>
          <a:prstGeom prst="rect">
            <a:avLst/>
          </a:prstGeom>
          <a:noFill/>
          <a:ln w="9525">
            <a:noFill/>
          </a:ln>
        </p:spPr>
      </p:pic>
      <p:sp>
        <p:nvSpPr>
          <p:cNvPr id="57348" name="矩形 7"/>
          <p:cNvSpPr/>
          <p:nvPr/>
        </p:nvSpPr>
        <p:spPr>
          <a:xfrm>
            <a:off x="2125663" y="5516563"/>
            <a:ext cx="2260600"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速度更新百分比较小射线密度</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10%</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7349" name="文本框 26"/>
          <p:cNvSpPr txBox="1"/>
          <p:nvPr/>
        </p:nvSpPr>
        <p:spPr>
          <a:xfrm>
            <a:off x="466725" y="995363"/>
            <a:ext cx="4032250" cy="398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zh-CN" sz="2000" b="1" dirty="0">
                <a:solidFill>
                  <a:srgbClr val="3333CC"/>
                </a:solidFill>
                <a:latin typeface="微软雅黑" panose="020B0503020204020204" pitchFamily="34" charset="-122"/>
                <a:ea typeface="微软雅黑" panose="020B0503020204020204" pitchFamily="34" charset="-122"/>
              </a:rPr>
              <a:t>速度更新大小设置</a:t>
            </a:r>
            <a:endParaRPr lang="zh-CN" altLang="zh-CN" sz="2000" b="1" dirty="0">
              <a:solidFill>
                <a:srgbClr val="3333CC"/>
              </a:solidFill>
              <a:latin typeface="微软雅黑" panose="020B0503020204020204" pitchFamily="34" charset="-122"/>
              <a:ea typeface="微软雅黑" panose="020B0503020204020204" pitchFamily="34" charset="-122"/>
            </a:endParaRPr>
          </a:p>
        </p:txBody>
      </p:sp>
      <p:sp>
        <p:nvSpPr>
          <p:cNvPr id="57350" name="矩形 7"/>
          <p:cNvSpPr/>
          <p:nvPr/>
        </p:nvSpPr>
        <p:spPr>
          <a:xfrm>
            <a:off x="8247063" y="5516563"/>
            <a:ext cx="2262187" cy="8302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速度更新百分比较大射线密度</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a:t>
            </a:r>
            <a:r>
              <a:rPr lang="en-US" altLang="zh-CN" sz="1200" dirty="0">
                <a:solidFill>
                  <a:srgbClr val="000000"/>
                </a:solidFill>
                <a:latin typeface="微软雅黑" panose="020B0503020204020204" pitchFamily="34" charset="-122"/>
                <a:ea typeface="微软雅黑" panose="020B0503020204020204" pitchFamily="34" charset="-122"/>
                <a:sym typeface="+mn-ea"/>
              </a:rPr>
              <a:t>30%</a:t>
            </a:r>
            <a:r>
              <a:rPr lang="zh-CN" altLang="en-US" sz="1200" dirty="0">
                <a:solidFill>
                  <a:srgbClr val="000000"/>
                </a:solidFill>
                <a:latin typeface="微软雅黑" panose="020B0503020204020204" pitchFamily="34" charset="-122"/>
                <a:ea typeface="微软雅黑" panose="020B0503020204020204" pitchFamily="34" charset="-122"/>
                <a:sym typeface="+mn-ea"/>
              </a:rPr>
              <a:t>）</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1"/>
          <a:stretch>
            <a:fillRect/>
          </a:stretch>
        </p:blipFill>
        <p:spPr>
          <a:xfrm>
            <a:off x="857907" y="1079822"/>
            <a:ext cx="5938019" cy="4840644"/>
          </a:xfrm>
          <a:prstGeom prst="rect">
            <a:avLst/>
          </a:prstGeom>
        </p:spPr>
      </p:pic>
      <p:pic>
        <p:nvPicPr>
          <p:cNvPr id="64517" name="内容占位符 3"/>
          <p:cNvPicPr/>
          <p:nvPr/>
        </p:nvPicPr>
        <p:blipFill>
          <a:blip r:embed="rId2"/>
          <a:srcRect l="29758" t="28510" r="22188" b="9924"/>
          <a:stretch>
            <a:fillRect/>
          </a:stretch>
        </p:blipFill>
        <p:spPr>
          <a:xfrm>
            <a:off x="6974207" y="1298922"/>
            <a:ext cx="4846320" cy="3701415"/>
          </a:xfrm>
          <a:prstGeom prst="rect">
            <a:avLst/>
          </a:prstGeom>
          <a:noFill/>
          <a:ln w="9525">
            <a:noFill/>
          </a:ln>
        </p:spPr>
      </p:pic>
      <p:sp>
        <p:nvSpPr>
          <p:cNvPr id="56325" name="矩形 5"/>
          <p:cNvSpPr/>
          <p:nvPr/>
        </p:nvSpPr>
        <p:spPr>
          <a:xfrm>
            <a:off x="2732400" y="5821200"/>
            <a:ext cx="2565400" cy="830263"/>
          </a:xfrm>
          <a:prstGeom prst="rect">
            <a:avLst/>
          </a:prstGeom>
          <a:noFill/>
          <a:ln w="9525">
            <a:noFill/>
          </a:ln>
        </p:spPr>
        <p:txBody>
          <a:bodyPr>
            <a:spAutoFit/>
          </a:bodyPr>
          <a:lstStyle/>
          <a:p>
            <a:pPr marL="0" marR="0" lvl="0" indent="0" algn="ctr" defTabSz="914400" rtl="0" eaLnBrk="1" fontAlgn="base" latinLnBrk="0" hangingPunct="1">
              <a:lnSpc>
                <a:spcPct val="200000"/>
              </a:lnSpc>
              <a:spcBef>
                <a:spcPct val="0"/>
              </a:spcBef>
              <a:spcAft>
                <a:spcPct val="0"/>
              </a:spcAft>
              <a:buClrTx/>
              <a:buSzTx/>
              <a:buFontTx/>
              <a:buNone/>
              <a:defRPr/>
            </a:pP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Inline 144</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 第</a:t>
            </a:r>
            <a:r>
              <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300</a:t>
            </a: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道 </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20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不同速度扰动参数速度抽线对比</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pic>
        <p:nvPicPr>
          <p:cNvPr id="2" name="图片 1"/>
          <p:cNvPicPr>
            <a:picLocks noChangeAspect="1"/>
          </p:cNvPicPr>
          <p:nvPr/>
        </p:nvPicPr>
        <p:blipFill>
          <a:blip r:embed="rId3"/>
          <a:stretch>
            <a:fillRect/>
          </a:stretch>
        </p:blipFill>
        <p:spPr>
          <a:xfrm>
            <a:off x="9559637" y="5146963"/>
            <a:ext cx="2632364" cy="1379249"/>
          </a:xfrm>
          <a:prstGeom prst="rect">
            <a:avLst/>
          </a:prstGeom>
        </p:spPr>
      </p:pic>
      <p:sp>
        <p:nvSpPr>
          <p:cNvPr id="4" name="矩形 3"/>
          <p:cNvSpPr/>
          <p:nvPr/>
        </p:nvSpPr>
        <p:spPr bwMode="auto">
          <a:xfrm>
            <a:off x="1461654" y="1298922"/>
            <a:ext cx="2431473" cy="1174114"/>
          </a:xfrm>
          <a:prstGeom prst="rect">
            <a:avLst/>
          </a:prstGeom>
          <a:noFill/>
          <a:ln w="19050">
            <a:solidFill>
              <a:schemeClr val="tx1"/>
            </a:solidFill>
            <a:prstDash val="sysDash"/>
            <a:miter lim="800000"/>
          </a:ln>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黑体" panose="02010609060101010101" pitchFamily="49" charset="-122"/>
              <a:ea typeface="黑体" panose="02010609060101010101" pitchFamily="49" charset="-122"/>
              <a:cs typeface="+mn-cs"/>
            </a:endParaRPr>
          </a:p>
        </p:txBody>
      </p:sp>
      <p:pic>
        <p:nvPicPr>
          <p:cNvPr id="56323" name="图片 2"/>
          <p:cNvPicPr/>
          <p:nvPr/>
        </p:nvPicPr>
        <p:blipFill>
          <a:blip r:embed="rId4"/>
          <a:srcRect b="829"/>
          <a:stretch>
            <a:fillRect/>
          </a:stretch>
        </p:blipFill>
        <p:spPr>
          <a:xfrm>
            <a:off x="12162" y="2528458"/>
            <a:ext cx="3354493" cy="2895598"/>
          </a:xfrm>
          <a:prstGeom prst="rect">
            <a:avLst/>
          </a:prstGeom>
          <a:noFill/>
          <a:ln w="9525">
            <a:noFill/>
          </a:ln>
        </p:spPr>
      </p:pic>
      <p:sp>
        <p:nvSpPr>
          <p:cNvPr id="5" name="矩形 7"/>
          <p:cNvSpPr/>
          <p:nvPr/>
        </p:nvSpPr>
        <p:spPr>
          <a:xfrm>
            <a:off x="7730288" y="5174456"/>
            <a:ext cx="1782445" cy="59055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不同速度扰动参数</a:t>
            </a:r>
            <a:endParaRPr kumimoji="0" lang="en-US" altLang="zh-CN"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rPr>
              <a:t>目标函数收敛曲线</a:t>
            </a:r>
            <a:endParaRPr kumimoji="0" lang="zh-CN" altLang="en-US" sz="12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 name="TextBox 3"/>
          <p:cNvSpPr txBox="1"/>
          <p:nvPr/>
        </p:nvSpPr>
        <p:spPr>
          <a:xfrm>
            <a:off x="3065463" y="203200"/>
            <a:ext cx="6286500" cy="5842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二</a:t>
            </a:r>
            <a:r>
              <a:rPr lang="zh-CN" altLang="en-US" dirty="0">
                <a:solidFill>
                  <a:srgbClr val="0000FF"/>
                </a:solidFill>
                <a:sym typeface="+mn-ea"/>
              </a:rPr>
              <a:t>、</a:t>
            </a:r>
            <a:r>
              <a:rPr lang="en-US" altLang="zh-CN" dirty="0">
                <a:solidFill>
                  <a:srgbClr val="0000FF"/>
                </a:solidFill>
                <a:sym typeface="+mn-ea"/>
              </a:rPr>
              <a:t>FASTomo</a:t>
            </a:r>
            <a:r>
              <a:rPr lang="en-US" altLang="en-US" dirty="0">
                <a:solidFill>
                  <a:srgbClr val="0000FF"/>
                </a:solidFill>
                <a:sym typeface="+mn-ea"/>
              </a:rPr>
              <a:t>模块参数应用</a:t>
            </a:r>
            <a:endParaRPr lang="zh-CN" altLang="en-US" dirty="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63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p:nvPr/>
        </p:nvSpPr>
        <p:spPr>
          <a:xfrm>
            <a:off x="4727575" y="0"/>
            <a:ext cx="2665413" cy="823913"/>
          </a:xfrm>
          <a:prstGeom prst="rect">
            <a:avLst/>
          </a:prstGeom>
          <a:noFill/>
          <a:ln w="9525">
            <a:noFill/>
          </a:ln>
        </p:spPr>
        <p:txBody>
          <a:bodyPr lIns="91392" tIns="45697" rIns="91392" bIns="45697">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50000"/>
              </a:spcBef>
              <a:buNone/>
            </a:pPr>
            <a:r>
              <a:rPr lang="zh-CN" altLang="en-US" sz="4800" dirty="0">
                <a:solidFill>
                  <a:srgbClr val="3333FF"/>
                </a:solidFill>
              </a:rPr>
              <a:t>目录</a:t>
            </a:r>
            <a:endParaRPr lang="zh-CN" altLang="en-US" sz="4800" dirty="0">
              <a:solidFill>
                <a:srgbClr val="3333FF"/>
              </a:solidFill>
            </a:endParaRPr>
          </a:p>
        </p:txBody>
      </p:sp>
      <p:sp>
        <p:nvSpPr>
          <p:cNvPr id="25603" name="Text Box 3"/>
          <p:cNvSpPr txBox="1"/>
          <p:nvPr/>
        </p:nvSpPr>
        <p:spPr>
          <a:xfrm>
            <a:off x="2640013" y="1498600"/>
            <a:ext cx="6911975" cy="2914015"/>
          </a:xfrm>
          <a:prstGeom prst="rect">
            <a:avLst/>
          </a:prstGeom>
          <a:noFill/>
          <a:ln w="9525">
            <a:noFill/>
          </a:ln>
        </p:spPr>
        <p:txBody>
          <a:bodyPr lIns="91392" tIns="45697" rIns="91392" bIns="45697">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70000"/>
              </a:lnSpc>
              <a:spcBef>
                <a:spcPct val="0"/>
              </a:spcBef>
              <a:buNone/>
            </a:pPr>
            <a:r>
              <a:rPr lang="en-US" altLang="en-US" sz="3600" dirty="0">
                <a:solidFill>
                  <a:srgbClr val="0000FF"/>
                </a:solidFill>
              </a:rPr>
              <a:t>一、初至射线层析方法原理</a:t>
            </a:r>
            <a:endParaRPr lang="en-US" altLang="en-US" sz="3600" dirty="0">
              <a:solidFill>
                <a:srgbClr val="0000FF"/>
              </a:solidFill>
            </a:endParaRPr>
          </a:p>
          <a:p>
            <a:pPr marL="0" lvl="0" indent="0" eaLnBrk="1" hangingPunct="1">
              <a:lnSpc>
                <a:spcPct val="170000"/>
              </a:lnSpc>
              <a:spcBef>
                <a:spcPct val="0"/>
              </a:spcBef>
              <a:buNone/>
            </a:pPr>
            <a:r>
              <a:rPr lang="en-US" altLang="en-US" sz="3600" dirty="0">
                <a:solidFill>
                  <a:srgbClr val="0000FF"/>
                </a:solidFill>
                <a:sym typeface="+mn-ea"/>
              </a:rPr>
              <a:t>二、FASTomo模块参数应用</a:t>
            </a:r>
            <a:endParaRPr lang="en-US" altLang="en-US" sz="3600" dirty="0">
              <a:solidFill>
                <a:srgbClr val="0000FF"/>
              </a:solidFill>
              <a:sym typeface="+mn-ea"/>
            </a:endParaRPr>
          </a:p>
          <a:p>
            <a:pPr marL="0" lvl="0" indent="0" eaLnBrk="1" hangingPunct="1">
              <a:lnSpc>
                <a:spcPct val="170000"/>
              </a:lnSpc>
              <a:spcBef>
                <a:spcPct val="0"/>
              </a:spcBef>
              <a:buNone/>
            </a:pPr>
            <a:r>
              <a:rPr lang="en-US" altLang="en-US" sz="3600" dirty="0">
                <a:solidFill>
                  <a:srgbClr val="FF0000"/>
                </a:solidFill>
                <a:sym typeface="+mn-ea"/>
              </a:rPr>
              <a:t>三、</a:t>
            </a:r>
            <a:r>
              <a:rPr lang="zh-CN" altLang="en-US" sz="3600" dirty="0">
                <a:solidFill>
                  <a:srgbClr val="FF0000"/>
                </a:solidFill>
                <a:sym typeface="+mn-ea"/>
              </a:rPr>
              <a:t>应用细节与注意事项</a:t>
            </a:r>
            <a:endParaRPr lang="zh-CN" altLang="en-US" sz="3600" dirty="0">
              <a:solidFill>
                <a:srgbClr val="FF0000"/>
              </a:solidFill>
              <a:sym typeface="+mn-ea"/>
            </a:endParaRP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一</a:t>
            </a:r>
            <a:r>
              <a:rPr lang="en-US" altLang="zh-CN" sz="2600" dirty="0">
                <a:solidFill>
                  <a:srgbClr val="000000"/>
                </a:solidFill>
              </a:rPr>
              <a:t>.</a:t>
            </a:r>
            <a:r>
              <a:rPr lang="zh-CN" altLang="en-US" sz="2600" dirty="0">
                <a:solidFill>
                  <a:srgbClr val="000000"/>
                </a:solidFill>
              </a:rPr>
              <a:t>导入初至文件</a:t>
            </a:r>
            <a:endParaRPr lang="zh-CN" altLang="en-US" sz="2600" dirty="0">
              <a:solidFill>
                <a:srgbClr val="000000"/>
              </a:solidFill>
            </a:endParaRPr>
          </a:p>
        </p:txBody>
      </p:sp>
      <p:grpSp>
        <p:nvGrpSpPr>
          <p:cNvPr id="58372" name="组合 8"/>
          <p:cNvGrpSpPr/>
          <p:nvPr/>
        </p:nvGrpSpPr>
        <p:grpSpPr>
          <a:xfrm>
            <a:off x="223838" y="3435033"/>
            <a:ext cx="2403475" cy="1431925"/>
            <a:chOff x="6167438" y="1360805"/>
            <a:chExt cx="2403475" cy="1431925"/>
          </a:xfrm>
        </p:grpSpPr>
        <p:pic>
          <p:nvPicPr>
            <p:cNvPr id="58383" name="图片 6"/>
            <p:cNvPicPr>
              <a:picLocks noChangeAspect="1"/>
            </p:cNvPicPr>
            <p:nvPr/>
          </p:nvPicPr>
          <p:blipFill>
            <a:blip r:embed="rId1"/>
            <a:stretch>
              <a:fillRect/>
            </a:stretch>
          </p:blipFill>
          <p:spPr>
            <a:xfrm>
              <a:off x="6167438" y="1360805"/>
              <a:ext cx="2403475" cy="1431925"/>
            </a:xfrm>
            <a:prstGeom prst="rect">
              <a:avLst/>
            </a:prstGeom>
            <a:noFill/>
            <a:ln w="9525">
              <a:noFill/>
            </a:ln>
          </p:spPr>
        </p:pic>
        <p:sp>
          <p:nvSpPr>
            <p:cNvPr id="58384" name="矩形 2"/>
            <p:cNvSpPr/>
            <p:nvPr/>
          </p:nvSpPr>
          <p:spPr>
            <a:xfrm>
              <a:off x="7375525" y="2349817"/>
              <a:ext cx="1108075" cy="93663"/>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endParaRPr lang="zh-CN" altLang="en-US" sz="1800" dirty="0">
                <a:solidFill>
                  <a:srgbClr val="000000"/>
                </a:solidFill>
              </a:endParaRPr>
            </a:p>
          </p:txBody>
        </p:sp>
        <p:sp>
          <p:nvSpPr>
            <p:cNvPr id="58385" name="矩形 4"/>
            <p:cNvSpPr/>
            <p:nvPr/>
          </p:nvSpPr>
          <p:spPr>
            <a:xfrm>
              <a:off x="7375525" y="2206942"/>
              <a:ext cx="1108075" cy="100013"/>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endParaRPr lang="zh-CN" altLang="en-US" sz="1800" dirty="0">
                <a:solidFill>
                  <a:srgbClr val="000000"/>
                </a:solidFill>
              </a:endParaRPr>
            </a:p>
          </p:txBody>
        </p:sp>
      </p:grpSp>
      <p:sp>
        <p:nvSpPr>
          <p:cNvPr id="58373" name="文本框 1"/>
          <p:cNvSpPr txBox="1"/>
          <p:nvPr/>
        </p:nvSpPr>
        <p:spPr>
          <a:xfrm>
            <a:off x="406400" y="1339850"/>
            <a:ext cx="11399838" cy="14198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zh-CN" sz="1800" dirty="0">
                <a:solidFill>
                  <a:srgbClr val="000000"/>
                </a:solidFill>
                <a:latin typeface="微软雅黑" panose="020B0503020204020204" pitchFamily="34" charset="-122"/>
                <a:ea typeface="微软雅黑" panose="020B0503020204020204" pitchFamily="34" charset="-122"/>
              </a:rPr>
              <a:t>1</a:t>
            </a:r>
            <a:r>
              <a:rPr lang="zh-CN" altLang="en-US" sz="1800" dirty="0">
                <a:solidFill>
                  <a:srgbClr val="000000"/>
                </a:solidFill>
                <a:latin typeface="微软雅黑" panose="020B0503020204020204" pitchFamily="34" charset="-122"/>
                <a:ea typeface="微软雅黑" panose="020B0503020204020204" pitchFamily="34" charset="-122"/>
              </a:rPr>
              <a:t>、打开</a:t>
            </a:r>
            <a:r>
              <a:rPr lang="en-US" altLang="zh-CN" sz="1800" dirty="0">
                <a:solidFill>
                  <a:srgbClr val="000000"/>
                </a:solidFill>
                <a:latin typeface="微软雅黑" panose="020B0503020204020204" pitchFamily="34" charset="-122"/>
                <a:ea typeface="微软雅黑" panose="020B0503020204020204" pitchFamily="34" charset="-122"/>
              </a:rPr>
              <a:t>Statics</a:t>
            </a:r>
            <a:r>
              <a:rPr lang="zh-CN" altLang="en-US" sz="1800" dirty="0">
                <a:solidFill>
                  <a:srgbClr val="000000"/>
                </a:solidFill>
                <a:latin typeface="微软雅黑" panose="020B0503020204020204" pitchFamily="34" charset="-122"/>
                <a:ea typeface="微软雅黑" panose="020B0503020204020204" pitchFamily="34" charset="-122"/>
              </a:rPr>
              <a:t>软件包，在</a:t>
            </a:r>
            <a:r>
              <a:rPr lang="en-US" altLang="zh-CN" sz="1800" dirty="0">
                <a:solidFill>
                  <a:srgbClr val="000000"/>
                </a:solidFill>
                <a:latin typeface="微软雅黑" panose="020B0503020204020204" pitchFamily="34" charset="-122"/>
                <a:ea typeface="微软雅黑" panose="020B0503020204020204" pitchFamily="34" charset="-122"/>
              </a:rPr>
              <a:t>FirstBreak</a:t>
            </a:r>
            <a:r>
              <a:rPr lang="zh-CN" altLang="en-US" sz="1800" dirty="0">
                <a:solidFill>
                  <a:srgbClr val="000000"/>
                </a:solidFill>
                <a:latin typeface="微软雅黑" panose="020B0503020204020204" pitchFamily="34" charset="-122"/>
                <a:ea typeface="微软雅黑" panose="020B0503020204020204" pitchFamily="34" charset="-122"/>
              </a:rPr>
              <a:t>节点右键（如图</a:t>
            </a:r>
            <a:r>
              <a:rPr lang="en-US" altLang="zh-CN" sz="1800" dirty="0">
                <a:solidFill>
                  <a:srgbClr val="000000"/>
                </a:solidFill>
                <a:latin typeface="微软雅黑" panose="020B0503020204020204" pitchFamily="34" charset="-122"/>
                <a:ea typeface="微软雅黑" panose="020B0503020204020204" pitchFamily="34" charset="-122"/>
              </a:rPr>
              <a:t>1</a:t>
            </a:r>
            <a:r>
              <a:rPr lang="zh-CN" altLang="en-US" sz="1800" dirty="0">
                <a:solidFill>
                  <a:srgbClr val="000000"/>
                </a:solidFill>
                <a:latin typeface="微软雅黑" panose="020B0503020204020204" pitchFamily="34" charset="-122"/>
                <a:ea typeface="微软雅黑" panose="020B0503020204020204" pitchFamily="34" charset="-122"/>
              </a:rPr>
              <a:t>），</a:t>
            </a:r>
            <a:r>
              <a:rPr lang="zh-CN" altLang="en-US" sz="1800" dirty="0">
                <a:solidFill>
                  <a:srgbClr val="FF0000"/>
                </a:solidFill>
                <a:latin typeface="微软雅黑" panose="020B0503020204020204" pitchFamily="34" charset="-122"/>
                <a:ea typeface="微软雅黑" panose="020B0503020204020204" pitchFamily="34" charset="-122"/>
              </a:rPr>
              <a:t>若初至文件已为</a:t>
            </a:r>
            <a:r>
              <a:rPr lang="en-US" altLang="zh-CN" sz="1800" dirty="0">
                <a:solidFill>
                  <a:srgbClr val="FF0000"/>
                </a:solidFill>
                <a:latin typeface="微软雅黑" panose="020B0503020204020204" pitchFamily="34" charset="-122"/>
                <a:ea typeface="微软雅黑" panose="020B0503020204020204" pitchFamily="34" charset="-122"/>
              </a:rPr>
              <a:t>FBT</a:t>
            </a:r>
            <a:r>
              <a:rPr lang="zh-CN" altLang="en-US" sz="1800" dirty="0">
                <a:solidFill>
                  <a:srgbClr val="FF0000"/>
                </a:solidFill>
                <a:latin typeface="微软雅黑" panose="020B0503020204020204" pitchFamily="34" charset="-122"/>
                <a:ea typeface="微软雅黑" panose="020B0503020204020204" pitchFamily="34" charset="-122"/>
              </a:rPr>
              <a:t>格式</a:t>
            </a:r>
            <a:r>
              <a:rPr lang="zh-CN" altLang="en-US" sz="1800" dirty="0">
                <a:solidFill>
                  <a:srgbClr val="000000"/>
                </a:solidFill>
                <a:latin typeface="微软雅黑" panose="020B0503020204020204" pitchFamily="34" charset="-122"/>
                <a:ea typeface="微软雅黑" panose="020B0503020204020204" pitchFamily="34" charset="-122"/>
              </a:rPr>
              <a:t>，点击</a:t>
            </a:r>
            <a:r>
              <a:rPr lang="en-US" altLang="zh-CN" sz="1800" dirty="0">
                <a:solidFill>
                  <a:srgbClr val="000000"/>
                </a:solidFill>
                <a:latin typeface="微软雅黑" panose="020B0503020204020204" pitchFamily="34" charset="-122"/>
                <a:ea typeface="微软雅黑" panose="020B0503020204020204" pitchFamily="34" charset="-122"/>
              </a:rPr>
              <a:t>Import FirstBreak</a:t>
            </a:r>
            <a:r>
              <a:rPr lang="zh-CN" altLang="en-US" sz="1800" dirty="0">
                <a:solidFill>
                  <a:srgbClr val="000000"/>
                </a:solidFill>
                <a:latin typeface="微软雅黑" panose="020B0503020204020204" pitchFamily="34" charset="-122"/>
                <a:ea typeface="微软雅黑" panose="020B0503020204020204" pitchFamily="34" charset="-122"/>
              </a:rPr>
              <a:t>即可；</a:t>
            </a:r>
            <a:r>
              <a:rPr lang="zh-CN" altLang="en-US" sz="1800" dirty="0">
                <a:solidFill>
                  <a:srgbClr val="FF0000"/>
                </a:solidFill>
                <a:latin typeface="微软雅黑" panose="020B0503020204020204" pitchFamily="34" charset="-122"/>
                <a:ea typeface="微软雅黑" panose="020B0503020204020204" pitchFamily="34" charset="-122"/>
              </a:rPr>
              <a:t>若初至文件为单个文本格式</a:t>
            </a:r>
            <a:r>
              <a:rPr lang="zh-CN" altLang="en-US" sz="1800" dirty="0">
                <a:solidFill>
                  <a:srgbClr val="000000"/>
                </a:solidFill>
                <a:latin typeface="微软雅黑" panose="020B0503020204020204" pitchFamily="34" charset="-122"/>
                <a:ea typeface="微软雅黑" panose="020B0503020204020204" pitchFamily="34" charset="-122"/>
              </a:rPr>
              <a:t>，需点击初至工具</a:t>
            </a:r>
            <a:r>
              <a:rPr lang="en-US" altLang="zh-CN" sz="1800" dirty="0">
                <a:solidFill>
                  <a:srgbClr val="000000"/>
                </a:solidFill>
                <a:latin typeface="微软雅黑" panose="020B0503020204020204" pitchFamily="34" charset="-122"/>
                <a:ea typeface="微软雅黑" panose="020B0503020204020204" pitchFamily="34" charset="-122"/>
              </a:rPr>
              <a:t>FirstBreak FileTools</a:t>
            </a:r>
            <a:r>
              <a:rPr lang="zh-CN" altLang="en-US" sz="1800" dirty="0">
                <a:solidFill>
                  <a:srgbClr val="000000"/>
                </a:solidFill>
                <a:latin typeface="微软雅黑" panose="020B0503020204020204" pitchFamily="34" charset="-122"/>
                <a:ea typeface="微软雅黑" panose="020B0503020204020204" pitchFamily="34" charset="-122"/>
              </a:rPr>
              <a:t>，打开文本文件选择对应关键字后转换为</a:t>
            </a:r>
            <a:r>
              <a:rPr lang="en-US" altLang="zh-CN" sz="1800" dirty="0">
                <a:solidFill>
                  <a:srgbClr val="000000"/>
                </a:solidFill>
                <a:latin typeface="微软雅黑" panose="020B0503020204020204" pitchFamily="34" charset="-122"/>
                <a:ea typeface="微软雅黑" panose="020B0503020204020204" pitchFamily="34" charset="-122"/>
              </a:rPr>
              <a:t>FBT</a:t>
            </a:r>
            <a:r>
              <a:rPr lang="zh-CN" altLang="en-US" sz="1800" dirty="0">
                <a:solidFill>
                  <a:srgbClr val="000000"/>
                </a:solidFill>
                <a:latin typeface="微软雅黑" panose="020B0503020204020204" pitchFamily="34" charset="-122"/>
                <a:ea typeface="微软雅黑" panose="020B0503020204020204" pitchFamily="34" charset="-122"/>
              </a:rPr>
              <a:t>格式    导入。</a:t>
            </a:r>
            <a:endParaRPr lang="en-US" altLang="zh-CN" sz="1800" dirty="0">
              <a:solidFill>
                <a:srgbClr val="000000"/>
              </a:solidFill>
              <a:latin typeface="微软雅黑" panose="020B0503020204020204" pitchFamily="34" charset="-122"/>
              <a:ea typeface="微软雅黑" panose="020B0503020204020204" pitchFamily="34" charset="-122"/>
            </a:endParaRPr>
          </a:p>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①</a:t>
            </a:r>
            <a:r>
              <a:rPr lang="zh-CN" altLang="en-US" sz="1800" dirty="0">
                <a:solidFill>
                  <a:srgbClr val="000000"/>
                </a:solidFill>
                <a:latin typeface="微软雅黑" panose="020B0503020204020204" pitchFamily="34" charset="-122"/>
                <a:ea typeface="微软雅黑" panose="020B0503020204020204" pitchFamily="34" charset="-122"/>
              </a:rPr>
              <a:t>在</a:t>
            </a:r>
            <a:r>
              <a:rPr lang="zh-CN" altLang="zh-CN" sz="1800" dirty="0">
                <a:latin typeface="微软雅黑" panose="020B0503020204020204" pitchFamily="34" charset="-122"/>
                <a:ea typeface="微软雅黑" panose="020B0503020204020204" pitchFamily="34" charset="-122"/>
                <a:sym typeface="+mn-ea"/>
              </a:rPr>
              <a:t>工区</a:t>
            </a:r>
            <a:r>
              <a:rPr lang="zh-CN" altLang="en-US" sz="1800" dirty="0">
                <a:solidFill>
                  <a:srgbClr val="FF0000"/>
                </a:solidFill>
                <a:latin typeface="微软雅黑" panose="020B0503020204020204" pitchFamily="34" charset="-122"/>
                <a:ea typeface="微软雅黑" panose="020B0503020204020204" pitchFamily="34" charset="-122"/>
              </a:rPr>
              <a:t>没有</a:t>
            </a:r>
            <a:r>
              <a:rPr lang="zh-CN" altLang="zh-CN" sz="1800" dirty="0">
                <a:solidFill>
                  <a:srgbClr val="FF0000"/>
                </a:solidFill>
                <a:latin typeface="微软雅黑" panose="020B0503020204020204" pitchFamily="34" charset="-122"/>
                <a:ea typeface="微软雅黑" panose="020B0503020204020204" pitchFamily="34" charset="-122"/>
                <a:sym typeface="+mn-ea"/>
              </a:rPr>
              <a:t>建立</a:t>
            </a:r>
            <a:r>
              <a:rPr lang="zh-CN" altLang="zh-CN" sz="1800" dirty="0">
                <a:latin typeface="微软雅黑" panose="020B0503020204020204" pitchFamily="34" charset="-122"/>
                <a:ea typeface="微软雅黑" panose="020B0503020204020204" pitchFamily="34" charset="-122"/>
                <a:sym typeface="+mn-ea"/>
              </a:rPr>
              <a:t>观测系统库</a:t>
            </a:r>
            <a:r>
              <a:rPr lang="zh-CN" altLang="en-US" sz="1800" dirty="0">
                <a:solidFill>
                  <a:srgbClr val="000000"/>
                </a:solidFill>
                <a:latin typeface="微软雅黑" panose="020B0503020204020204" pitchFamily="34" charset="-122"/>
                <a:ea typeface="微软雅黑" panose="020B0503020204020204" pitchFamily="34" charset="-122"/>
              </a:rPr>
              <a:t>的情况下，需</a:t>
            </a:r>
            <a:r>
              <a:rPr lang="en-US" altLang="zh-CN" sz="1800" dirty="0">
                <a:solidFill>
                  <a:srgbClr val="000000"/>
                </a:solidFill>
                <a:latin typeface="微软雅黑" panose="020B0503020204020204" pitchFamily="34" charset="-122"/>
                <a:ea typeface="微软雅黑" panose="020B0503020204020204" pitchFamily="34" charset="-122"/>
              </a:rPr>
              <a:t>16</a:t>
            </a:r>
            <a:r>
              <a:rPr lang="zh-CN" altLang="en-US" sz="1800" dirty="0">
                <a:solidFill>
                  <a:srgbClr val="000000"/>
                </a:solidFill>
                <a:latin typeface="微软雅黑" panose="020B0503020204020204" pitchFamily="34" charset="-122"/>
                <a:ea typeface="微软雅黑" panose="020B0503020204020204" pitchFamily="34" charset="-122"/>
              </a:rPr>
              <a:t>列，关键字如图</a:t>
            </a:r>
            <a:r>
              <a:rPr lang="en-US" altLang="zh-CN" sz="1800" dirty="0">
                <a:solidFill>
                  <a:srgbClr val="000000"/>
                </a:solidFill>
                <a:latin typeface="微软雅黑" panose="020B0503020204020204" pitchFamily="34" charset="-122"/>
                <a:ea typeface="微软雅黑" panose="020B0503020204020204" pitchFamily="34" charset="-122"/>
              </a:rPr>
              <a:t>2</a:t>
            </a:r>
            <a:r>
              <a:rPr lang="zh-CN" altLang="en-US" sz="1800" dirty="0">
                <a:solidFill>
                  <a:srgbClr val="000000"/>
                </a:solidFill>
                <a:latin typeface="微软雅黑" panose="020B0503020204020204" pitchFamily="34" charset="-122"/>
                <a:ea typeface="微软雅黑" panose="020B0503020204020204" pitchFamily="34" charset="-122"/>
              </a:rPr>
              <a:t>；</a:t>
            </a:r>
            <a:endParaRPr lang="en-US" altLang="zh-CN" sz="1800" dirty="0">
              <a:solidFill>
                <a:srgbClr val="000000"/>
              </a:solidFill>
              <a:latin typeface="微软雅黑" panose="020B0503020204020204" pitchFamily="34" charset="-122"/>
              <a:ea typeface="微软雅黑" panose="020B0503020204020204" pitchFamily="34" charset="-122"/>
            </a:endParaRPr>
          </a:p>
        </p:txBody>
      </p:sp>
      <p:sp>
        <p:nvSpPr>
          <p:cNvPr id="58374" name="文本框 9"/>
          <p:cNvSpPr txBox="1"/>
          <p:nvPr/>
        </p:nvSpPr>
        <p:spPr>
          <a:xfrm>
            <a:off x="1133475" y="4979670"/>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a:t>
            </a:r>
            <a:endParaRPr lang="zh-CN" altLang="en-US" sz="1400" dirty="0">
              <a:solidFill>
                <a:srgbClr val="000000"/>
              </a:solidFill>
              <a:latin typeface="微软雅黑" panose="020B0503020204020204" pitchFamily="34" charset="-122"/>
              <a:ea typeface="微软雅黑" panose="020B0503020204020204" pitchFamily="34" charset="-122"/>
            </a:endParaRPr>
          </a:p>
        </p:txBody>
      </p:sp>
      <p:pic>
        <p:nvPicPr>
          <p:cNvPr id="58375" name="图片 10"/>
          <p:cNvPicPr>
            <a:picLocks noChangeAspect="1"/>
          </p:cNvPicPr>
          <p:nvPr/>
        </p:nvPicPr>
        <p:blipFill>
          <a:blip r:embed="rId2"/>
          <a:stretch>
            <a:fillRect/>
          </a:stretch>
        </p:blipFill>
        <p:spPr>
          <a:xfrm>
            <a:off x="968375" y="2092325"/>
            <a:ext cx="247650" cy="247650"/>
          </a:xfrm>
          <a:prstGeom prst="rect">
            <a:avLst/>
          </a:prstGeom>
          <a:noFill/>
          <a:ln w="9525">
            <a:noFill/>
          </a:ln>
        </p:spPr>
      </p:pic>
      <p:grpSp>
        <p:nvGrpSpPr>
          <p:cNvPr id="58376" name="组合 22"/>
          <p:cNvGrpSpPr/>
          <p:nvPr/>
        </p:nvGrpSpPr>
        <p:grpSpPr>
          <a:xfrm>
            <a:off x="2711450" y="3368358"/>
            <a:ext cx="9345613" cy="1276350"/>
            <a:chOff x="1055688" y="5106988"/>
            <a:chExt cx="10799762" cy="1239837"/>
          </a:xfrm>
        </p:grpSpPr>
        <p:grpSp>
          <p:nvGrpSpPr>
            <p:cNvPr id="58379" name="组合 23"/>
            <p:cNvGrpSpPr/>
            <p:nvPr/>
          </p:nvGrpSpPr>
          <p:grpSpPr>
            <a:xfrm>
              <a:off x="1055688" y="5106988"/>
              <a:ext cx="10799762" cy="1239837"/>
              <a:chOff x="1055688" y="5106988"/>
              <a:chExt cx="10799762" cy="1239837"/>
            </a:xfrm>
          </p:grpSpPr>
          <p:pic>
            <p:nvPicPr>
              <p:cNvPr id="58381" name="图片 3"/>
              <p:cNvPicPr>
                <a:picLocks noChangeAspect="1"/>
              </p:cNvPicPr>
              <p:nvPr/>
            </p:nvPicPr>
            <p:blipFill>
              <a:blip r:embed="rId3"/>
              <a:stretch>
                <a:fillRect/>
              </a:stretch>
            </p:blipFill>
            <p:spPr>
              <a:xfrm>
                <a:off x="1055688" y="5106988"/>
                <a:ext cx="10799762" cy="1239837"/>
              </a:xfrm>
              <a:prstGeom prst="rect">
                <a:avLst/>
              </a:prstGeom>
              <a:noFill/>
              <a:ln w="9525">
                <a:noFill/>
              </a:ln>
            </p:spPr>
          </p:pic>
          <p:sp>
            <p:nvSpPr>
              <p:cNvPr id="58382" name="矩形 26"/>
              <p:cNvSpPr/>
              <p:nvPr/>
            </p:nvSpPr>
            <p:spPr>
              <a:xfrm>
                <a:off x="1343707" y="5948967"/>
                <a:ext cx="10511743" cy="215892"/>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sp>
          <p:nvSpPr>
            <p:cNvPr id="58380" name="矩形 24"/>
            <p:cNvSpPr/>
            <p:nvPr/>
          </p:nvSpPr>
          <p:spPr>
            <a:xfrm>
              <a:off x="1343707" y="5373768"/>
              <a:ext cx="216472" cy="286828"/>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sp>
        <p:nvSpPr>
          <p:cNvPr id="58377" name="文本框 27"/>
          <p:cNvSpPr txBox="1"/>
          <p:nvPr/>
        </p:nvSpPr>
        <p:spPr>
          <a:xfrm>
            <a:off x="7210425" y="4806633"/>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010" y="1465580"/>
            <a:ext cx="10973435" cy="1087755"/>
          </a:xfrm>
          <a:prstGeom prst="rect">
            <a:avLst/>
          </a:prstGeom>
          <a:noFill/>
        </p:spPr>
        <p:txBody>
          <a:bodyPr wrap="square" rtlCol="0" anchor="t">
            <a:spAutoFit/>
          </a:body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②</a:t>
            </a:r>
            <a:r>
              <a:rPr lang="zh-CN" altLang="en-US" sz="1800" dirty="0">
                <a:latin typeface="微软雅黑" panose="020B0503020204020204" pitchFamily="34" charset="-122"/>
                <a:ea typeface="微软雅黑" panose="020B0503020204020204" pitchFamily="34" charset="-122"/>
                <a:sym typeface="+mn-ea"/>
              </a:rPr>
              <a:t>在</a:t>
            </a:r>
            <a:r>
              <a:rPr lang="zh-CN" altLang="zh-CN" sz="1800" dirty="0">
                <a:latin typeface="微软雅黑" panose="020B0503020204020204" pitchFamily="34" charset="-122"/>
                <a:ea typeface="微软雅黑" panose="020B0503020204020204" pitchFamily="34" charset="-122"/>
                <a:sym typeface="+mn-ea"/>
              </a:rPr>
              <a:t>工区</a:t>
            </a:r>
            <a:r>
              <a:rPr lang="zh-CN" altLang="zh-CN" sz="1800" dirty="0">
                <a:solidFill>
                  <a:srgbClr val="FF0000"/>
                </a:solidFill>
                <a:latin typeface="微软雅黑" panose="020B0503020204020204" pitchFamily="34" charset="-122"/>
                <a:ea typeface="微软雅黑" panose="020B0503020204020204" pitchFamily="34" charset="-122"/>
                <a:sym typeface="+mn-ea"/>
              </a:rPr>
              <a:t>已建立</a:t>
            </a:r>
            <a:r>
              <a:rPr lang="zh-CN" altLang="zh-CN" sz="1800" dirty="0">
                <a:latin typeface="微软雅黑" panose="020B0503020204020204" pitchFamily="34" charset="-122"/>
                <a:ea typeface="微软雅黑" panose="020B0503020204020204" pitchFamily="34" charset="-122"/>
                <a:sym typeface="+mn-ea"/>
              </a:rPr>
              <a:t>观测系统库的</a:t>
            </a:r>
            <a:r>
              <a:rPr lang="zh-CN" altLang="en-US" sz="1800" dirty="0">
                <a:latin typeface="微软雅黑" panose="020B0503020204020204" pitchFamily="34" charset="-122"/>
                <a:ea typeface="微软雅黑" panose="020B0503020204020204" pitchFamily="34" charset="-122"/>
                <a:sym typeface="+mn-ea"/>
              </a:rPr>
              <a:t>情况下，需</a:t>
            </a:r>
            <a:r>
              <a:rPr lang="en-US" altLang="zh-CN" sz="1800" dirty="0">
                <a:latin typeface="微软雅黑" panose="020B0503020204020204" pitchFamily="34" charset="-122"/>
                <a:ea typeface="微软雅黑" panose="020B0503020204020204" pitchFamily="34" charset="-122"/>
                <a:sym typeface="+mn-ea"/>
              </a:rPr>
              <a:t>6</a:t>
            </a:r>
            <a:r>
              <a:rPr lang="zh-CN" altLang="en-US" sz="1800" dirty="0">
                <a:latin typeface="微软雅黑" panose="020B0503020204020204" pitchFamily="34" charset="-122"/>
                <a:ea typeface="微软雅黑" panose="020B0503020204020204" pitchFamily="34" charset="-122"/>
                <a:sym typeface="+mn-ea"/>
              </a:rPr>
              <a:t>列，关键字为</a:t>
            </a:r>
            <a:r>
              <a:rPr lang="en-US" altLang="zh-CN" sz="1800" dirty="0">
                <a:latin typeface="微软雅黑" panose="020B0503020204020204" pitchFamily="34" charset="-122"/>
                <a:ea typeface="微软雅黑" panose="020B0503020204020204" pitchFamily="34" charset="-122"/>
                <a:sym typeface="+mn-ea"/>
              </a:rPr>
              <a:t>Source line</a:t>
            </a:r>
            <a:r>
              <a:rPr lang="zh-CN" altLang="en-US" sz="1800" dirty="0">
                <a:latin typeface="微软雅黑" panose="020B0503020204020204" pitchFamily="34" charset="-122"/>
                <a:ea typeface="微软雅黑" panose="020B0503020204020204" pitchFamily="34" charset="-122"/>
                <a:sym typeface="+mn-ea"/>
              </a:rPr>
              <a:t>、</a:t>
            </a:r>
            <a:r>
              <a:rPr lang="en-US" altLang="zh-CN" sz="1800" dirty="0">
                <a:latin typeface="微软雅黑" panose="020B0503020204020204" pitchFamily="34" charset="-122"/>
                <a:ea typeface="微软雅黑" panose="020B0503020204020204" pitchFamily="34" charset="-122"/>
                <a:sym typeface="+mn-ea"/>
              </a:rPr>
              <a:t>Source point</a:t>
            </a:r>
            <a:r>
              <a:rPr lang="en-US" altLang="en-US" sz="1800" dirty="0">
                <a:latin typeface="微软雅黑" panose="020B0503020204020204" pitchFamily="34" charset="-122"/>
                <a:ea typeface="微软雅黑" panose="020B0503020204020204" pitchFamily="34" charset="-122"/>
                <a:sym typeface="+mn-ea"/>
              </a:rPr>
              <a:t>、</a:t>
            </a:r>
            <a:r>
              <a:rPr lang="en-US" altLang="zh-CN" sz="1800" dirty="0">
                <a:latin typeface="微软雅黑" panose="020B0503020204020204" pitchFamily="34" charset="-122"/>
                <a:ea typeface="微软雅黑" panose="020B0503020204020204" pitchFamily="34" charset="-122"/>
                <a:sym typeface="+mn-ea"/>
              </a:rPr>
              <a:t>Source</a:t>
            </a:r>
            <a:r>
              <a:rPr lang="en-US" altLang="en-US" sz="1800" dirty="0">
                <a:latin typeface="微软雅黑" panose="020B0503020204020204" pitchFamily="34" charset="-122"/>
                <a:ea typeface="微软雅黑" panose="020B0503020204020204" pitchFamily="34" charset="-122"/>
                <a:sym typeface="+mn-ea"/>
              </a:rPr>
              <a:t>、</a:t>
            </a:r>
            <a:r>
              <a:rPr lang="en-US" altLang="zh-CN" sz="1800" dirty="0">
                <a:latin typeface="微软雅黑" panose="020B0503020204020204" pitchFamily="34" charset="-122"/>
                <a:ea typeface="微软雅黑" panose="020B0503020204020204" pitchFamily="34" charset="-122"/>
                <a:sym typeface="+mn-ea"/>
              </a:rPr>
              <a:t>Receiver line</a:t>
            </a:r>
            <a:r>
              <a:rPr lang="en-US" altLang="en-US" sz="1800" dirty="0">
                <a:latin typeface="微软雅黑" panose="020B0503020204020204" pitchFamily="34" charset="-122"/>
                <a:ea typeface="微软雅黑" panose="020B0503020204020204" pitchFamily="34" charset="-122"/>
                <a:sym typeface="+mn-ea"/>
              </a:rPr>
              <a:t>、 </a:t>
            </a:r>
            <a:r>
              <a:rPr lang="en-US" altLang="zh-CN" sz="1800" dirty="0">
                <a:latin typeface="微软雅黑" panose="020B0503020204020204" pitchFamily="34" charset="-122"/>
                <a:ea typeface="微软雅黑" panose="020B0503020204020204" pitchFamily="34" charset="-122"/>
                <a:sym typeface="+mn-ea"/>
              </a:rPr>
              <a:t>Receiver point</a:t>
            </a:r>
            <a:r>
              <a:rPr lang="en-US" altLang="en-US" sz="1800" dirty="0">
                <a:latin typeface="微软雅黑" panose="020B0503020204020204" pitchFamily="34" charset="-122"/>
                <a:ea typeface="微软雅黑" panose="020B0503020204020204" pitchFamily="34" charset="-122"/>
                <a:sym typeface="+mn-ea"/>
              </a:rPr>
              <a:t>、</a:t>
            </a:r>
            <a:r>
              <a:rPr lang="en-US" altLang="zh-CN" sz="1800" dirty="0">
                <a:latin typeface="微软雅黑" panose="020B0503020204020204" pitchFamily="34" charset="-122"/>
                <a:ea typeface="微软雅黑" panose="020B0503020204020204" pitchFamily="34" charset="-122"/>
                <a:sym typeface="+mn-ea"/>
              </a:rPr>
              <a:t>First break</a:t>
            </a:r>
            <a:r>
              <a:rPr lang="en-US" altLang="en-US" sz="1800" dirty="0">
                <a:latin typeface="微软雅黑" panose="020B0503020204020204" pitchFamily="34" charset="-122"/>
                <a:ea typeface="微软雅黑" panose="020B0503020204020204" pitchFamily="34" charset="-122"/>
                <a:sym typeface="+mn-ea"/>
              </a:rPr>
              <a:t> </a:t>
            </a:r>
            <a:r>
              <a:rPr lang="zh-CN" altLang="en-US" sz="1800" dirty="0">
                <a:solidFill>
                  <a:srgbClr val="000000"/>
                </a:solidFill>
                <a:latin typeface="微软雅黑" panose="020B0503020204020204" pitchFamily="34" charset="-122"/>
                <a:ea typeface="微软雅黑" panose="020B0503020204020204" pitchFamily="34" charset="-122"/>
                <a:sym typeface="+mn-ea"/>
              </a:rPr>
              <a:t>）。</a:t>
            </a:r>
            <a:endParaRPr lang="zh-CN" altLang="en-US" sz="1800" dirty="0">
              <a:latin typeface="微软雅黑" panose="020B0503020204020204" pitchFamily="34" charset="-122"/>
              <a:ea typeface="微软雅黑" panose="020B0503020204020204" pitchFamily="34" charset="-122"/>
              <a:sym typeface="+mn-ea"/>
            </a:endParaRPr>
          </a:p>
          <a:p>
            <a:pPr marL="0" lvl="0" indent="0">
              <a:lnSpc>
                <a:spcPct val="120000"/>
              </a:lnSpc>
              <a:spcBef>
                <a:spcPct val="0"/>
              </a:spcBef>
              <a:buNone/>
            </a:pPr>
            <a:r>
              <a:rPr lang="en-US" altLang="zh-CN" sz="1800" dirty="0">
                <a:solidFill>
                  <a:srgbClr val="000000"/>
                </a:solidFill>
                <a:latin typeface="微软雅黑" panose="020B0503020204020204" pitchFamily="34" charset="-122"/>
                <a:ea typeface="微软雅黑" panose="020B0503020204020204" pitchFamily="34" charset="-122"/>
                <a:sym typeface="+mn-ea"/>
              </a:rPr>
              <a:t>6</a:t>
            </a:r>
            <a:r>
              <a:rPr lang="zh-CN" altLang="en-US" sz="1800" dirty="0">
                <a:solidFill>
                  <a:srgbClr val="000000"/>
                </a:solidFill>
                <a:latin typeface="微软雅黑" panose="020B0503020204020204" pitchFamily="34" charset="-122"/>
                <a:ea typeface="微软雅黑" panose="020B0503020204020204" pitchFamily="34" charset="-122"/>
                <a:sym typeface="+mn-ea"/>
              </a:rPr>
              <a:t>列关键字说明如下图：</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58371"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一</a:t>
            </a:r>
            <a:r>
              <a:rPr lang="en-US" altLang="zh-CN" sz="2600" dirty="0">
                <a:solidFill>
                  <a:srgbClr val="000000"/>
                </a:solidFill>
              </a:rPr>
              <a:t>.</a:t>
            </a:r>
            <a:r>
              <a:rPr lang="zh-CN" altLang="en-US" sz="2600" dirty="0">
                <a:solidFill>
                  <a:srgbClr val="000000"/>
                </a:solidFill>
              </a:rPr>
              <a:t>导入初至</a:t>
            </a:r>
            <a:r>
              <a:rPr lang="zh-CN" altLang="en-US" sz="2600" dirty="0">
                <a:solidFill>
                  <a:srgbClr val="000000"/>
                </a:solidFill>
                <a:sym typeface="+mn-ea"/>
              </a:rPr>
              <a:t>文件</a:t>
            </a:r>
            <a:endParaRPr lang="zh-CN" altLang="en-US" sz="2600" dirty="0">
              <a:solidFill>
                <a:srgbClr val="000000"/>
              </a:solidFill>
            </a:endParaRPr>
          </a:p>
        </p:txBody>
      </p:sp>
      <p:pic>
        <p:nvPicPr>
          <p:cNvPr id="3" name="图片 2"/>
          <p:cNvPicPr>
            <a:picLocks noChangeAspect="1"/>
          </p:cNvPicPr>
          <p:nvPr/>
        </p:nvPicPr>
        <p:blipFill>
          <a:blip r:embed="rId1"/>
          <a:stretch>
            <a:fillRect/>
          </a:stretch>
        </p:blipFill>
        <p:spPr>
          <a:xfrm>
            <a:off x="2167890" y="3015615"/>
            <a:ext cx="5905500" cy="1314450"/>
          </a:xfrm>
          <a:prstGeom prst="rect">
            <a:avLst/>
          </a:prstGeom>
        </p:spPr>
      </p:pic>
      <p:sp>
        <p:nvSpPr>
          <p:cNvPr id="58377" name="文本框 27"/>
          <p:cNvSpPr txBox="1"/>
          <p:nvPr/>
        </p:nvSpPr>
        <p:spPr>
          <a:xfrm>
            <a:off x="4434840" y="4403725"/>
            <a:ext cx="1677035"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 </a:t>
            </a:r>
            <a:r>
              <a:rPr lang="en-US" altLang="zh-CN" sz="1400" dirty="0">
                <a:solidFill>
                  <a:srgbClr val="000000"/>
                </a:solidFill>
                <a:latin typeface="微软雅黑" panose="020B0503020204020204" pitchFamily="34" charset="-122"/>
                <a:ea typeface="微软雅黑" panose="020B0503020204020204" pitchFamily="34" charset="-122"/>
              </a:rPr>
              <a:t>6</a:t>
            </a:r>
            <a:r>
              <a:rPr lang="zh-CN" altLang="en-US" sz="1400" dirty="0">
                <a:solidFill>
                  <a:srgbClr val="000000"/>
                </a:solidFill>
                <a:latin typeface="微软雅黑" panose="020B0503020204020204" pitchFamily="34" charset="-122"/>
                <a:ea typeface="微软雅黑" panose="020B0503020204020204" pitchFamily="34" charset="-122"/>
              </a:rPr>
              <a:t>列关键字说明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58378" name="文本框 1"/>
          <p:cNvSpPr txBox="1"/>
          <p:nvPr/>
        </p:nvSpPr>
        <p:spPr>
          <a:xfrm>
            <a:off x="628650" y="4790123"/>
            <a:ext cx="10412413" cy="14198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注意：</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a:p>
            <a:pPr marL="0" lvl="0" indent="0" eaLnBrk="1" hangingPunct="1">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     </a:t>
            </a:r>
            <a:r>
              <a:rPr lang="en-US" altLang="zh-CN" sz="1800" dirty="0">
                <a:solidFill>
                  <a:srgbClr val="000000"/>
                </a:solidFill>
                <a:latin typeface="微软雅黑" panose="020B0503020204020204" pitchFamily="34" charset="-122"/>
                <a:ea typeface="微软雅黑" panose="020B0503020204020204" pitchFamily="34" charset="-122"/>
                <a:sym typeface="+mn-ea"/>
              </a:rPr>
              <a:t>1</a:t>
            </a:r>
            <a:r>
              <a:rPr lang="zh-CN" altLang="en-US" sz="1800" dirty="0">
                <a:solidFill>
                  <a:srgbClr val="000000"/>
                </a:solidFill>
                <a:latin typeface="微软雅黑" panose="020B0503020204020204" pitchFamily="34" charset="-122"/>
                <a:ea typeface="微软雅黑" panose="020B0503020204020204" pitchFamily="34" charset="-122"/>
                <a:sym typeface="+mn-ea"/>
              </a:rPr>
              <a:t>、</a:t>
            </a:r>
            <a:r>
              <a:rPr lang="zh-CN" altLang="en-US" sz="1800" dirty="0">
                <a:solidFill>
                  <a:srgbClr val="FF0000"/>
                </a:solidFill>
                <a:latin typeface="微软雅黑" panose="020B0503020204020204" pitchFamily="34" charset="-122"/>
                <a:ea typeface="微软雅黑" panose="020B0503020204020204" pitchFamily="34" charset="-122"/>
                <a:sym typeface="+mn-ea"/>
              </a:rPr>
              <a:t>连片工区初至导入时</a:t>
            </a:r>
            <a:r>
              <a:rPr lang="zh-CN" altLang="en-US" sz="1800" dirty="0">
                <a:solidFill>
                  <a:srgbClr val="000000"/>
                </a:solidFill>
                <a:latin typeface="微软雅黑" panose="020B0503020204020204" pitchFamily="34" charset="-122"/>
                <a:ea typeface="微软雅黑" panose="020B0503020204020204" pitchFamily="34" charset="-122"/>
                <a:sym typeface="+mn-ea"/>
              </a:rPr>
              <a:t>炮线号和点号</a:t>
            </a:r>
            <a:r>
              <a:rPr lang="en-US" altLang="en-US" sz="1800" dirty="0">
                <a:solidFill>
                  <a:srgbClr val="000000"/>
                </a:solidFill>
                <a:latin typeface="微软雅黑" panose="020B0503020204020204" pitchFamily="34" charset="-122"/>
                <a:ea typeface="微软雅黑" panose="020B0503020204020204" pitchFamily="34" charset="-122"/>
                <a:sym typeface="+mn-ea"/>
              </a:rPr>
              <a:t>唯一、检波点</a:t>
            </a:r>
            <a:r>
              <a:rPr lang="zh-CN" altLang="en-US" sz="1800" dirty="0">
                <a:solidFill>
                  <a:srgbClr val="000000"/>
                </a:solidFill>
                <a:latin typeface="微软雅黑" panose="020B0503020204020204" pitchFamily="34" charset="-122"/>
                <a:ea typeface="微软雅黑" panose="020B0503020204020204" pitchFamily="34" charset="-122"/>
                <a:sym typeface="+mn-ea"/>
              </a:rPr>
              <a:t>线</a:t>
            </a:r>
            <a:r>
              <a:rPr lang="en-US" altLang="en-US" sz="1800" dirty="0">
                <a:solidFill>
                  <a:srgbClr val="000000"/>
                </a:solidFill>
                <a:latin typeface="微软雅黑" panose="020B0503020204020204" pitchFamily="34" charset="-122"/>
                <a:ea typeface="微软雅黑" panose="020B0503020204020204" pitchFamily="34" charset="-122"/>
                <a:sym typeface="+mn-ea"/>
              </a:rPr>
              <a:t>号</a:t>
            </a:r>
            <a:r>
              <a:rPr lang="zh-CN" altLang="en-US" sz="1800" dirty="0">
                <a:solidFill>
                  <a:srgbClr val="000000"/>
                </a:solidFill>
                <a:latin typeface="微软雅黑" panose="020B0503020204020204" pitchFamily="34" charset="-122"/>
                <a:ea typeface="微软雅黑" panose="020B0503020204020204" pitchFamily="34" charset="-122"/>
                <a:sym typeface="+mn-ea"/>
              </a:rPr>
              <a:t>和点号</a:t>
            </a:r>
            <a:r>
              <a:rPr lang="en-US" altLang="en-US" sz="1800" dirty="0">
                <a:solidFill>
                  <a:srgbClr val="000000"/>
                </a:solidFill>
                <a:latin typeface="微软雅黑" panose="020B0503020204020204" pitchFamily="34" charset="-122"/>
                <a:ea typeface="微软雅黑" panose="020B0503020204020204" pitchFamily="34" charset="-122"/>
                <a:sym typeface="+mn-ea"/>
              </a:rPr>
              <a:t>唯一。</a:t>
            </a:r>
            <a:endParaRPr lang="en-US" altLang="en-US" sz="1800" dirty="0">
              <a:solidFill>
                <a:srgbClr val="000000"/>
              </a:solidFill>
              <a:latin typeface="微软雅黑" panose="020B0503020204020204" pitchFamily="34" charset="-122"/>
              <a:ea typeface="微软雅黑" panose="020B0503020204020204" pitchFamily="34" charset="-122"/>
              <a:sym typeface="+mn-ea"/>
            </a:endParaRPr>
          </a:p>
          <a:p>
            <a:pPr marL="0" lvl="0" indent="0" eaLnBrk="1" hangingPunct="1">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     2</a:t>
            </a:r>
            <a:r>
              <a:rPr lang="zh-CN" altLang="en-US" sz="1800" dirty="0">
                <a:solidFill>
                  <a:srgbClr val="000000"/>
                </a:solidFill>
                <a:latin typeface="微软雅黑" panose="020B0503020204020204" pitchFamily="34" charset="-122"/>
                <a:ea typeface="微软雅黑" panose="020B0503020204020204" pitchFamily="34" charset="-122"/>
                <a:sym typeface="+mn-ea"/>
              </a:rPr>
              <a:t>、通过</a:t>
            </a:r>
            <a:r>
              <a:rPr lang="en-US" altLang="zh-CN" sz="1800" dirty="0">
                <a:solidFill>
                  <a:srgbClr val="FF0000"/>
                </a:solidFill>
                <a:latin typeface="微软雅黑" panose="020B0503020204020204" pitchFamily="34" charset="-122"/>
                <a:ea typeface="微软雅黑" panose="020B0503020204020204" pitchFamily="34" charset="-122"/>
                <a:sym typeface="+mn-ea"/>
              </a:rPr>
              <a:t>Source line</a:t>
            </a:r>
            <a:r>
              <a:rPr lang="zh-CN" altLang="en-US" sz="1800" dirty="0">
                <a:solidFill>
                  <a:srgbClr val="FF0000"/>
                </a:solidFill>
                <a:latin typeface="微软雅黑" panose="020B0503020204020204" pitchFamily="34" charset="-122"/>
                <a:ea typeface="微软雅黑" panose="020B0503020204020204" pitchFamily="34" charset="-122"/>
                <a:sym typeface="+mn-ea"/>
              </a:rPr>
              <a:t>、</a:t>
            </a:r>
            <a:r>
              <a:rPr lang="en-US" altLang="zh-CN" sz="1800" dirty="0">
                <a:solidFill>
                  <a:srgbClr val="FF0000"/>
                </a:solidFill>
                <a:latin typeface="微软雅黑" panose="020B0503020204020204" pitchFamily="34" charset="-122"/>
                <a:ea typeface="微软雅黑" panose="020B0503020204020204" pitchFamily="34" charset="-122"/>
                <a:sym typeface="+mn-ea"/>
              </a:rPr>
              <a:t>Source point</a:t>
            </a:r>
            <a:r>
              <a:rPr lang="en-US" altLang="en-US" sz="1800" dirty="0">
                <a:solidFill>
                  <a:srgbClr val="FF0000"/>
                </a:solidFill>
                <a:latin typeface="微软雅黑" panose="020B0503020204020204" pitchFamily="34" charset="-122"/>
                <a:ea typeface="微软雅黑" panose="020B0503020204020204" pitchFamily="34" charset="-122"/>
                <a:sym typeface="+mn-ea"/>
              </a:rPr>
              <a:t>、</a:t>
            </a:r>
            <a:r>
              <a:rPr lang="en-US" altLang="zh-CN" sz="1800" dirty="0">
                <a:solidFill>
                  <a:srgbClr val="FF0000"/>
                </a:solidFill>
                <a:latin typeface="微软雅黑" panose="020B0503020204020204" pitchFamily="34" charset="-122"/>
                <a:ea typeface="微软雅黑" panose="020B0503020204020204" pitchFamily="34" charset="-122"/>
                <a:sym typeface="+mn-ea"/>
              </a:rPr>
              <a:t>Receiver line</a:t>
            </a:r>
            <a:r>
              <a:rPr lang="zh-CN" altLang="en-US" sz="1800" dirty="0">
                <a:solidFill>
                  <a:srgbClr val="FF0000"/>
                </a:solidFill>
                <a:latin typeface="微软雅黑" panose="020B0503020204020204" pitchFamily="34" charset="-122"/>
                <a:ea typeface="微软雅黑" panose="020B0503020204020204" pitchFamily="34" charset="-122"/>
                <a:sym typeface="+mn-ea"/>
              </a:rPr>
              <a:t>和</a:t>
            </a:r>
            <a:r>
              <a:rPr lang="en-US" altLang="zh-CN" sz="1800" dirty="0">
                <a:solidFill>
                  <a:srgbClr val="FF0000"/>
                </a:solidFill>
                <a:latin typeface="微软雅黑" panose="020B0503020204020204" pitchFamily="34" charset="-122"/>
                <a:ea typeface="微软雅黑" panose="020B0503020204020204" pitchFamily="34" charset="-122"/>
                <a:sym typeface="+mn-ea"/>
              </a:rPr>
              <a:t>Receiver point</a:t>
            </a:r>
            <a:r>
              <a:rPr lang="zh-CN" altLang="en-US" sz="1800" dirty="0">
                <a:latin typeface="微软雅黑" panose="020B0503020204020204" pitchFamily="34" charset="-122"/>
                <a:ea typeface="微软雅黑" panose="020B0503020204020204" pitchFamily="34" charset="-122"/>
                <a:sym typeface="+mn-ea"/>
              </a:rPr>
              <a:t>与观测系统库进行匹配，查找相应的坐标、高程等信息。</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一</a:t>
            </a:r>
            <a:r>
              <a:rPr lang="en-US" altLang="zh-CN" sz="2600" dirty="0">
                <a:solidFill>
                  <a:srgbClr val="000000"/>
                </a:solidFill>
              </a:rPr>
              <a:t>.</a:t>
            </a:r>
            <a:r>
              <a:rPr lang="zh-CN" altLang="en-US" sz="2600" dirty="0">
                <a:solidFill>
                  <a:srgbClr val="000000"/>
                </a:solidFill>
              </a:rPr>
              <a:t>导入初至</a:t>
            </a:r>
            <a:r>
              <a:rPr lang="zh-CN" altLang="en-US" sz="2600" dirty="0">
                <a:solidFill>
                  <a:srgbClr val="000000"/>
                </a:solidFill>
                <a:sym typeface="+mn-ea"/>
              </a:rPr>
              <a:t>文件</a:t>
            </a:r>
            <a:endParaRPr lang="zh-CN" altLang="en-US" sz="2600" dirty="0">
              <a:solidFill>
                <a:srgbClr val="000000"/>
              </a:solidFill>
            </a:endParaRPr>
          </a:p>
        </p:txBody>
      </p:sp>
      <p:sp>
        <p:nvSpPr>
          <p:cNvPr id="59395" name="文本框 1"/>
          <p:cNvSpPr txBox="1"/>
          <p:nvPr/>
        </p:nvSpPr>
        <p:spPr>
          <a:xfrm>
            <a:off x="406400" y="1339850"/>
            <a:ext cx="11198225" cy="18980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latin typeface="微软雅黑" panose="020B0503020204020204" pitchFamily="34" charset="-122"/>
                <a:ea typeface="微软雅黑" panose="020B0503020204020204" pitchFamily="34" charset="-122"/>
                <a:sym typeface="+mn-ea"/>
              </a:rPr>
              <a:t>③</a:t>
            </a:r>
            <a:r>
              <a:rPr lang="zh-CN" altLang="en-US" sz="1800" dirty="0">
                <a:solidFill>
                  <a:srgbClr val="FF0000"/>
                </a:solidFill>
                <a:latin typeface="微软雅黑" panose="020B0503020204020204" pitchFamily="34" charset="-122"/>
                <a:ea typeface="微软雅黑" panose="020B0503020204020204" pitchFamily="34" charset="-122"/>
              </a:rPr>
              <a:t>若初至文件为</a:t>
            </a:r>
            <a:r>
              <a:rPr lang="en-US" altLang="zh-CN" sz="1800" dirty="0">
                <a:solidFill>
                  <a:srgbClr val="FF0000"/>
                </a:solidFill>
                <a:latin typeface="微软雅黑" panose="020B0503020204020204" pitchFamily="34" charset="-122"/>
                <a:ea typeface="微软雅黑" panose="020B0503020204020204" pitchFamily="34" charset="-122"/>
              </a:rPr>
              <a:t>S</a:t>
            </a:r>
            <a:r>
              <a:rPr lang="zh-CN" altLang="en-US" sz="1800" dirty="0">
                <a:solidFill>
                  <a:srgbClr val="FF0000"/>
                </a:solidFill>
                <a:latin typeface="微软雅黑" panose="020B0503020204020204" pitchFamily="34" charset="-122"/>
                <a:ea typeface="微软雅黑" panose="020B0503020204020204" pitchFamily="34" charset="-122"/>
              </a:rPr>
              <a:t>、</a:t>
            </a:r>
            <a:r>
              <a:rPr lang="en-US" altLang="zh-CN" sz="1800" dirty="0">
                <a:solidFill>
                  <a:srgbClr val="FF0000"/>
                </a:solidFill>
                <a:latin typeface="微软雅黑" panose="020B0503020204020204" pitchFamily="34" charset="-122"/>
                <a:ea typeface="微软雅黑" panose="020B0503020204020204" pitchFamily="34" charset="-122"/>
              </a:rPr>
              <a:t>R</a:t>
            </a:r>
            <a:r>
              <a:rPr lang="zh-CN" altLang="en-US" sz="1800" dirty="0">
                <a:solidFill>
                  <a:srgbClr val="FF0000"/>
                </a:solidFill>
                <a:latin typeface="微软雅黑" panose="020B0503020204020204" pitchFamily="34" charset="-122"/>
                <a:ea typeface="微软雅黑" panose="020B0503020204020204" pitchFamily="34" charset="-122"/>
              </a:rPr>
              <a:t>、</a:t>
            </a:r>
            <a:r>
              <a:rPr lang="en-US" altLang="zh-CN" sz="1800" dirty="0">
                <a:solidFill>
                  <a:srgbClr val="FF0000"/>
                </a:solidFill>
                <a:latin typeface="微软雅黑" panose="020B0503020204020204" pitchFamily="34" charset="-122"/>
                <a:ea typeface="微软雅黑" panose="020B0503020204020204" pitchFamily="34" charset="-122"/>
              </a:rPr>
              <a:t>T</a:t>
            </a:r>
            <a:r>
              <a:rPr lang="zh-CN" altLang="en-US" sz="1800" dirty="0">
                <a:solidFill>
                  <a:srgbClr val="FF0000"/>
                </a:solidFill>
                <a:latin typeface="微软雅黑" panose="020B0503020204020204" pitchFamily="34" charset="-122"/>
                <a:ea typeface="微软雅黑" panose="020B0503020204020204" pitchFamily="34" charset="-122"/>
              </a:rPr>
              <a:t>三个文件格式</a:t>
            </a:r>
            <a:r>
              <a:rPr lang="zh-CN" altLang="en-US" sz="1800" dirty="0">
                <a:solidFill>
                  <a:srgbClr val="000000"/>
                </a:solidFill>
                <a:latin typeface="微软雅黑" panose="020B0503020204020204" pitchFamily="34" charset="-122"/>
                <a:ea typeface="微软雅黑" panose="020B0503020204020204" pitchFamily="34" charset="-122"/>
              </a:rPr>
              <a:t>，</a:t>
            </a:r>
            <a:r>
              <a:rPr lang="zh-CN" altLang="en-US" sz="1600" dirty="0">
                <a:solidFill>
                  <a:srgbClr val="000000"/>
                </a:solidFill>
                <a:latin typeface="微软雅黑" panose="020B0503020204020204" pitchFamily="34" charset="-122"/>
                <a:ea typeface="微软雅黑" panose="020B0503020204020204" pitchFamily="34" charset="-122"/>
                <a:sym typeface="+mn-ea"/>
              </a:rPr>
              <a:t>需点击初至工具</a:t>
            </a:r>
            <a:r>
              <a:rPr lang="en-US" altLang="zh-CN" sz="1600" dirty="0">
                <a:solidFill>
                  <a:srgbClr val="000000"/>
                </a:solidFill>
                <a:latin typeface="微软雅黑" panose="020B0503020204020204" pitchFamily="34" charset="-122"/>
                <a:ea typeface="微软雅黑" panose="020B0503020204020204" pitchFamily="34" charset="-122"/>
                <a:sym typeface="+mn-ea"/>
              </a:rPr>
              <a:t>FirstBreak FileTools</a:t>
            </a:r>
            <a:r>
              <a:rPr lang="zh-CN" altLang="en-US" sz="1600" dirty="0">
                <a:solidFill>
                  <a:srgbClr val="000000"/>
                </a:solidFill>
                <a:latin typeface="微软雅黑" panose="020B0503020204020204" pitchFamily="34" charset="-122"/>
                <a:ea typeface="微软雅黑" panose="020B0503020204020204" pitchFamily="34" charset="-122"/>
                <a:sym typeface="+mn-ea"/>
              </a:rPr>
              <a:t>，然后选择</a:t>
            </a:r>
            <a:r>
              <a:rPr lang="en-US" altLang="zh-CN" sz="1600" dirty="0">
                <a:solidFill>
                  <a:srgbClr val="000000"/>
                </a:solidFill>
                <a:latin typeface="微软雅黑" panose="020B0503020204020204" pitchFamily="34" charset="-122"/>
                <a:ea typeface="微软雅黑" panose="020B0503020204020204" pitchFamily="34" charset="-122"/>
                <a:sym typeface="+mn-ea"/>
              </a:rPr>
              <a:t>“Operate”</a:t>
            </a:r>
            <a:r>
              <a:rPr lang="zh-CN" altLang="en-US" sz="1600" dirty="0">
                <a:solidFill>
                  <a:srgbClr val="000000"/>
                </a:solidFill>
                <a:latin typeface="微软雅黑" panose="020B0503020204020204" pitchFamily="34" charset="-122"/>
                <a:ea typeface="微软雅黑" panose="020B0503020204020204" pitchFamily="34" charset="-122"/>
                <a:sym typeface="+mn-ea"/>
              </a:rPr>
              <a:t>菜单栏中的</a:t>
            </a:r>
            <a:r>
              <a:rPr lang="en-US" altLang="zh-CN" sz="1600" dirty="0">
                <a:solidFill>
                  <a:srgbClr val="000000"/>
                </a:solidFill>
                <a:latin typeface="微软雅黑" panose="020B0503020204020204" pitchFamily="34" charset="-122"/>
                <a:ea typeface="微软雅黑" panose="020B0503020204020204" pitchFamily="34" charset="-122"/>
                <a:sym typeface="+mn-ea"/>
              </a:rPr>
              <a:t>“Import External Text File”</a:t>
            </a:r>
            <a:r>
              <a:rPr lang="zh-CN" altLang="en-US" sz="1600" dirty="0">
                <a:solidFill>
                  <a:srgbClr val="000000"/>
                </a:solidFill>
                <a:latin typeface="微软雅黑" panose="020B0503020204020204" pitchFamily="34" charset="-122"/>
                <a:ea typeface="微软雅黑" panose="020B0503020204020204" pitchFamily="34" charset="-122"/>
                <a:sym typeface="+mn-ea"/>
              </a:rPr>
              <a:t>启动初至格式文件导入功能（图</a:t>
            </a:r>
            <a:r>
              <a:rPr lang="en-US" altLang="zh-CN" sz="1600" dirty="0">
                <a:solidFill>
                  <a:srgbClr val="000000"/>
                </a:solidFill>
                <a:latin typeface="微软雅黑" panose="020B0503020204020204" pitchFamily="34" charset="-122"/>
                <a:ea typeface="微软雅黑" panose="020B0503020204020204" pitchFamily="34" charset="-122"/>
                <a:sym typeface="+mn-ea"/>
              </a:rPr>
              <a:t>1</a:t>
            </a:r>
            <a:r>
              <a:rPr lang="zh-CN" altLang="en-US" sz="1600" dirty="0">
                <a:solidFill>
                  <a:srgbClr val="000000"/>
                </a:solidFill>
                <a:latin typeface="微软雅黑" panose="020B0503020204020204" pitchFamily="34" charset="-122"/>
                <a:ea typeface="微软雅黑" panose="020B0503020204020204" pitchFamily="34" charset="-122"/>
                <a:sym typeface="+mn-ea"/>
              </a:rPr>
              <a:t>）。点击图</a:t>
            </a:r>
            <a:r>
              <a:rPr lang="en-US" altLang="zh-CN" sz="1600" dirty="0">
                <a:solidFill>
                  <a:srgbClr val="000000"/>
                </a:solidFill>
                <a:latin typeface="微软雅黑" panose="020B0503020204020204" pitchFamily="34" charset="-122"/>
                <a:ea typeface="微软雅黑" panose="020B0503020204020204" pitchFamily="34" charset="-122"/>
                <a:sym typeface="+mn-ea"/>
              </a:rPr>
              <a:t>2</a:t>
            </a:r>
            <a:r>
              <a:rPr lang="zh-CN" altLang="en-US" sz="1600" dirty="0">
                <a:solidFill>
                  <a:srgbClr val="000000"/>
                </a:solidFill>
                <a:latin typeface="微软雅黑" panose="020B0503020204020204" pitchFamily="34" charset="-122"/>
                <a:ea typeface="微软雅黑" panose="020B0503020204020204" pitchFamily="34" charset="-122"/>
                <a:sym typeface="+mn-ea"/>
              </a:rPr>
              <a:t>中选择</a:t>
            </a:r>
            <a:r>
              <a:rPr lang="en-US" altLang="zh-CN" sz="1600" dirty="0">
                <a:solidFill>
                  <a:srgbClr val="000000"/>
                </a:solidFill>
                <a:latin typeface="微软雅黑" panose="020B0503020204020204" pitchFamily="34" charset="-122"/>
                <a:ea typeface="微软雅黑" panose="020B0503020204020204" pitchFamily="34" charset="-122"/>
                <a:sym typeface="+mn-ea"/>
              </a:rPr>
              <a:t>“Shot Info File”</a:t>
            </a:r>
            <a:r>
              <a:rPr lang="zh-CN" altLang="en-US" sz="1600" dirty="0">
                <a:solidFill>
                  <a:srgbClr val="000000"/>
                </a:solidFill>
                <a:latin typeface="微软雅黑" panose="020B0503020204020204" pitchFamily="34" charset="-122"/>
                <a:ea typeface="微软雅黑" panose="020B0503020204020204" pitchFamily="34" charset="-122"/>
                <a:sym typeface="+mn-ea"/>
              </a:rPr>
              <a:t>后的</a:t>
            </a:r>
            <a:r>
              <a:rPr lang="en-US" altLang="zh-CN" sz="1600" dirty="0">
                <a:solidFill>
                  <a:srgbClr val="000000"/>
                </a:solidFill>
                <a:latin typeface="微软雅黑" panose="020B0503020204020204" pitchFamily="34" charset="-122"/>
                <a:ea typeface="微软雅黑" panose="020B0503020204020204" pitchFamily="34" charset="-122"/>
                <a:sym typeface="+mn-ea"/>
              </a:rPr>
              <a:t>“…”</a:t>
            </a:r>
            <a:r>
              <a:rPr lang="zh-CN" altLang="en-US" sz="1600" dirty="0">
                <a:solidFill>
                  <a:srgbClr val="000000"/>
                </a:solidFill>
                <a:latin typeface="微软雅黑" panose="020B0503020204020204" pitchFamily="34" charset="-122"/>
                <a:ea typeface="微软雅黑" panose="020B0503020204020204" pitchFamily="34" charset="-122"/>
                <a:sym typeface="+mn-ea"/>
              </a:rPr>
              <a:t>按钮，选择</a:t>
            </a:r>
            <a:r>
              <a:rPr lang="en-US" altLang="zh-CN" sz="1600" dirty="0">
                <a:solidFill>
                  <a:srgbClr val="000000"/>
                </a:solidFill>
                <a:latin typeface="微软雅黑" panose="020B0503020204020204" pitchFamily="34" charset="-122"/>
                <a:ea typeface="微软雅黑" panose="020B0503020204020204" pitchFamily="34" charset="-122"/>
                <a:sym typeface="+mn-ea"/>
              </a:rPr>
              <a:t>S</a:t>
            </a:r>
            <a:r>
              <a:rPr lang="zh-CN" altLang="en-US" sz="1600" dirty="0">
                <a:solidFill>
                  <a:srgbClr val="000000"/>
                </a:solidFill>
                <a:latin typeface="微软雅黑" panose="020B0503020204020204" pitchFamily="34" charset="-122"/>
                <a:ea typeface="微软雅黑" panose="020B0503020204020204" pitchFamily="34" charset="-122"/>
                <a:sym typeface="+mn-ea"/>
              </a:rPr>
              <a:t>文件</a:t>
            </a:r>
            <a:r>
              <a:rPr lang="en-US" altLang="zh-CN" sz="1600" dirty="0">
                <a:solidFill>
                  <a:srgbClr val="000000"/>
                </a:solidFill>
                <a:latin typeface="微软雅黑" panose="020B0503020204020204" pitchFamily="34" charset="-122"/>
                <a:ea typeface="微软雅黑" panose="020B0503020204020204" pitchFamily="34" charset="-122"/>
                <a:sym typeface="+mn-ea"/>
              </a:rPr>
              <a:t>(</a:t>
            </a:r>
            <a:r>
              <a:rPr lang="zh-CN" altLang="en-US" sz="1600" dirty="0">
                <a:solidFill>
                  <a:srgbClr val="000000"/>
                </a:solidFill>
                <a:latin typeface="微软雅黑" panose="020B0503020204020204" pitchFamily="34" charset="-122"/>
                <a:ea typeface="微软雅黑" panose="020B0503020204020204" pitchFamily="34" charset="-122"/>
                <a:sym typeface="+mn-ea"/>
              </a:rPr>
              <a:t>如果</a:t>
            </a:r>
            <a:r>
              <a:rPr lang="en-US" altLang="zh-CN" sz="1600" dirty="0">
                <a:solidFill>
                  <a:srgbClr val="000000"/>
                </a:solidFill>
                <a:latin typeface="微软雅黑" panose="020B0503020204020204" pitchFamily="34" charset="-122"/>
                <a:ea typeface="微软雅黑" panose="020B0503020204020204" pitchFamily="34" charset="-122"/>
                <a:sym typeface="+mn-ea"/>
              </a:rPr>
              <a:t>R</a:t>
            </a:r>
            <a:r>
              <a:rPr lang="zh-CN" altLang="en-US" sz="1600" dirty="0">
                <a:solidFill>
                  <a:srgbClr val="000000"/>
                </a:solidFill>
                <a:latin typeface="微软雅黑" panose="020B0503020204020204" pitchFamily="34" charset="-122"/>
                <a:ea typeface="微软雅黑" panose="020B0503020204020204" pitchFamily="34" charset="-122"/>
                <a:sym typeface="+mn-ea"/>
              </a:rPr>
              <a:t>和</a:t>
            </a:r>
            <a:r>
              <a:rPr lang="en-US" altLang="zh-CN" sz="1600" dirty="0">
                <a:solidFill>
                  <a:srgbClr val="000000"/>
                </a:solidFill>
                <a:latin typeface="微软雅黑" panose="020B0503020204020204" pitchFamily="34" charset="-122"/>
                <a:ea typeface="微软雅黑" panose="020B0503020204020204" pitchFamily="34" charset="-122"/>
                <a:sym typeface="+mn-ea"/>
              </a:rPr>
              <a:t>T</a:t>
            </a:r>
            <a:r>
              <a:rPr lang="zh-CN" altLang="en-US" sz="1600" dirty="0">
                <a:solidFill>
                  <a:srgbClr val="000000"/>
                </a:solidFill>
                <a:latin typeface="微软雅黑" panose="020B0503020204020204" pitchFamily="34" charset="-122"/>
                <a:ea typeface="微软雅黑" panose="020B0503020204020204" pitchFamily="34" charset="-122"/>
                <a:sym typeface="+mn-ea"/>
              </a:rPr>
              <a:t>文件跟</a:t>
            </a:r>
            <a:r>
              <a:rPr lang="en-US" altLang="zh-CN" sz="1600" dirty="0">
                <a:solidFill>
                  <a:srgbClr val="000000"/>
                </a:solidFill>
                <a:latin typeface="微软雅黑" panose="020B0503020204020204" pitchFamily="34" charset="-122"/>
                <a:ea typeface="微软雅黑" panose="020B0503020204020204" pitchFamily="34" charset="-122"/>
                <a:sym typeface="+mn-ea"/>
              </a:rPr>
              <a:t>S</a:t>
            </a:r>
            <a:r>
              <a:rPr lang="zh-CN" altLang="en-US" sz="1600" dirty="0">
                <a:solidFill>
                  <a:srgbClr val="000000"/>
                </a:solidFill>
                <a:latin typeface="微软雅黑" panose="020B0503020204020204" pitchFamily="34" charset="-122"/>
                <a:ea typeface="微软雅黑" panose="020B0503020204020204" pitchFamily="34" charset="-122"/>
                <a:sym typeface="+mn-ea"/>
              </a:rPr>
              <a:t>文件同目录且文件名相同，则自动加载，否则需单独选择</a:t>
            </a:r>
            <a:r>
              <a:rPr lang="en-US" altLang="zh-CN" sz="1600" dirty="0">
                <a:solidFill>
                  <a:srgbClr val="000000"/>
                </a:solidFill>
                <a:latin typeface="微软雅黑" panose="020B0503020204020204" pitchFamily="34" charset="-122"/>
                <a:ea typeface="微软雅黑" panose="020B0503020204020204" pitchFamily="34" charset="-122"/>
                <a:sym typeface="+mn-ea"/>
              </a:rPr>
              <a:t>R</a:t>
            </a:r>
            <a:r>
              <a:rPr lang="zh-CN" altLang="en-US" sz="1600" dirty="0">
                <a:solidFill>
                  <a:srgbClr val="000000"/>
                </a:solidFill>
                <a:latin typeface="微软雅黑" panose="020B0503020204020204" pitchFamily="34" charset="-122"/>
                <a:ea typeface="微软雅黑" panose="020B0503020204020204" pitchFamily="34" charset="-122"/>
                <a:sym typeface="+mn-ea"/>
              </a:rPr>
              <a:t>和</a:t>
            </a:r>
            <a:r>
              <a:rPr lang="en-US" altLang="zh-CN" sz="1600" dirty="0">
                <a:solidFill>
                  <a:srgbClr val="000000"/>
                </a:solidFill>
                <a:latin typeface="微软雅黑" panose="020B0503020204020204" pitchFamily="34" charset="-122"/>
                <a:ea typeface="微软雅黑" panose="020B0503020204020204" pitchFamily="34" charset="-122"/>
                <a:sym typeface="+mn-ea"/>
              </a:rPr>
              <a:t>T</a:t>
            </a:r>
            <a:r>
              <a:rPr lang="zh-CN" altLang="en-US" sz="1600" dirty="0">
                <a:solidFill>
                  <a:srgbClr val="000000"/>
                </a:solidFill>
                <a:latin typeface="微软雅黑" panose="020B0503020204020204" pitchFamily="34" charset="-122"/>
                <a:ea typeface="微软雅黑" panose="020B0503020204020204" pitchFamily="34" charset="-122"/>
                <a:sym typeface="+mn-ea"/>
              </a:rPr>
              <a:t>文件</a:t>
            </a:r>
            <a:r>
              <a:rPr lang="en-US" altLang="zh-CN" sz="1600" dirty="0">
                <a:solidFill>
                  <a:srgbClr val="000000"/>
                </a:solidFill>
                <a:latin typeface="微软雅黑" panose="020B0503020204020204" pitchFamily="34" charset="-122"/>
                <a:ea typeface="微软雅黑" panose="020B0503020204020204" pitchFamily="34" charset="-122"/>
                <a:sym typeface="+mn-ea"/>
              </a:rPr>
              <a:t>)</a:t>
            </a:r>
            <a:r>
              <a:rPr lang="zh-CN" altLang="en-US" sz="1600" dirty="0">
                <a:solidFill>
                  <a:srgbClr val="000000"/>
                </a:solidFill>
                <a:latin typeface="微软雅黑" panose="020B0503020204020204" pitchFamily="34" charset="-122"/>
                <a:ea typeface="微软雅黑" panose="020B0503020204020204" pitchFamily="34" charset="-122"/>
                <a:sym typeface="+mn-ea"/>
              </a:rPr>
              <a:t>，在</a:t>
            </a:r>
            <a:r>
              <a:rPr lang="en-US" altLang="zh-CN" sz="1600" dirty="0">
                <a:solidFill>
                  <a:srgbClr val="000000"/>
                </a:solidFill>
                <a:latin typeface="微软雅黑" panose="020B0503020204020204" pitchFamily="34" charset="-122"/>
                <a:ea typeface="微软雅黑" panose="020B0503020204020204" pitchFamily="34" charset="-122"/>
                <a:sym typeface="+mn-ea"/>
              </a:rPr>
              <a:t>“FBT Name”</a:t>
            </a:r>
            <a:r>
              <a:rPr lang="zh-CN" altLang="en-US" sz="1600" dirty="0">
                <a:solidFill>
                  <a:srgbClr val="000000"/>
                </a:solidFill>
                <a:latin typeface="微软雅黑" panose="020B0503020204020204" pitchFamily="34" charset="-122"/>
                <a:ea typeface="微软雅黑" panose="020B0503020204020204" pitchFamily="34" charset="-122"/>
                <a:sym typeface="+mn-ea"/>
              </a:rPr>
              <a:t>后的文本框中输出导入后的初至名，在</a:t>
            </a:r>
            <a:r>
              <a:rPr lang="en-US" altLang="zh-CN" sz="1600" dirty="0">
                <a:solidFill>
                  <a:srgbClr val="000000"/>
                </a:solidFill>
                <a:latin typeface="微软雅黑" panose="020B0503020204020204" pitchFamily="34" charset="-122"/>
                <a:ea typeface="微软雅黑" panose="020B0503020204020204" pitchFamily="34" charset="-122"/>
                <a:sym typeface="+mn-ea"/>
              </a:rPr>
              <a:t>“Skip Row”</a:t>
            </a:r>
            <a:r>
              <a:rPr lang="zh-CN" altLang="en-US" sz="1600" dirty="0">
                <a:solidFill>
                  <a:srgbClr val="000000"/>
                </a:solidFill>
                <a:latin typeface="微软雅黑" panose="020B0503020204020204" pitchFamily="34" charset="-122"/>
                <a:ea typeface="微软雅黑" panose="020B0503020204020204" pitchFamily="34" charset="-122"/>
                <a:sym typeface="+mn-ea"/>
              </a:rPr>
              <a:t>处填入需要忽略的行（需保证三个文件的忽略行数相同），选中</a:t>
            </a:r>
            <a:r>
              <a:rPr lang="en-US" altLang="zh-CN" sz="1600" dirty="0">
                <a:solidFill>
                  <a:srgbClr val="000000"/>
                </a:solidFill>
                <a:latin typeface="微软雅黑" panose="020B0503020204020204" pitchFamily="34" charset="-122"/>
                <a:ea typeface="微软雅黑" panose="020B0503020204020204" pitchFamily="34" charset="-122"/>
                <a:sym typeface="+mn-ea"/>
              </a:rPr>
              <a:t>”Rotate“</a:t>
            </a:r>
            <a:r>
              <a:rPr lang="zh-CN" altLang="en-US" sz="1600" dirty="0">
                <a:solidFill>
                  <a:srgbClr val="000000"/>
                </a:solidFill>
                <a:latin typeface="微软雅黑" panose="020B0503020204020204" pitchFamily="34" charset="-122"/>
                <a:ea typeface="微软雅黑" panose="020B0503020204020204" pitchFamily="34" charset="-122"/>
                <a:sym typeface="+mn-ea"/>
              </a:rPr>
              <a:t>将对初至数据进行坐标旋转，</a:t>
            </a:r>
            <a:r>
              <a:rPr lang="en-US" altLang="zh-CN" sz="1600" dirty="0">
                <a:solidFill>
                  <a:srgbClr val="000000"/>
                </a:solidFill>
                <a:latin typeface="微软雅黑" panose="020B0503020204020204" pitchFamily="34" charset="-122"/>
                <a:ea typeface="微软雅黑" panose="020B0503020204020204" pitchFamily="34" charset="-122"/>
                <a:sym typeface="+mn-ea"/>
              </a:rPr>
              <a:t>”Log Information“</a:t>
            </a:r>
            <a:r>
              <a:rPr lang="zh-CN" altLang="en-US" sz="1600" dirty="0">
                <a:solidFill>
                  <a:srgbClr val="000000"/>
                </a:solidFill>
                <a:latin typeface="微软雅黑" panose="020B0503020204020204" pitchFamily="34" charset="-122"/>
                <a:ea typeface="微软雅黑" panose="020B0503020204020204" pitchFamily="34" charset="-122"/>
                <a:sym typeface="+mn-ea"/>
              </a:rPr>
              <a:t>处为导入时的信息提示（包括有多少炮、多少检波点，进度信息等）。</a:t>
            </a:r>
            <a:r>
              <a:rPr lang="zh-CN" altLang="en-US" sz="1600" dirty="0">
                <a:solidFill>
                  <a:srgbClr val="000000"/>
                </a:solidFill>
                <a:latin typeface="微软雅黑" panose="020B0503020204020204" pitchFamily="34" charset="-122"/>
                <a:ea typeface="微软雅黑" panose="020B0503020204020204" pitchFamily="34" charset="-122"/>
              </a:rPr>
              <a:t>注：需要工区有</a:t>
            </a:r>
            <a:r>
              <a:rPr lang="zh-CN" altLang="en-US" sz="1600" dirty="0">
                <a:solidFill>
                  <a:srgbClr val="FF0000"/>
                </a:solidFill>
                <a:latin typeface="微软雅黑" panose="020B0503020204020204" pitchFamily="34" charset="-122"/>
                <a:ea typeface="微软雅黑" panose="020B0503020204020204" pitchFamily="34" charset="-122"/>
              </a:rPr>
              <a:t>网格信息</a:t>
            </a:r>
            <a:r>
              <a:rPr lang="zh-CN" altLang="en-US" sz="1600" dirty="0">
                <a:solidFill>
                  <a:srgbClr val="000000"/>
                </a:solidFill>
                <a:latin typeface="微软雅黑" panose="020B0503020204020204" pitchFamily="34" charset="-122"/>
                <a:ea typeface="微软雅黑" panose="020B0503020204020204" pitchFamily="34" charset="-122"/>
              </a:rPr>
              <a:t>才能进行坐标转换。导入后的初至在工区数据树的</a:t>
            </a:r>
            <a:r>
              <a:rPr lang="en-US" altLang="zh-CN" sz="1600" dirty="0">
                <a:solidFill>
                  <a:srgbClr val="000000"/>
                </a:solidFill>
                <a:latin typeface="微软雅黑" panose="020B0503020204020204" pitchFamily="34" charset="-122"/>
                <a:ea typeface="微软雅黑" panose="020B0503020204020204" pitchFamily="34" charset="-122"/>
                <a:sym typeface="+mn-ea"/>
              </a:rPr>
              <a:t>“FristBreak”</a:t>
            </a:r>
            <a:r>
              <a:rPr lang="zh-CN" altLang="en-US" sz="1600" dirty="0">
                <a:solidFill>
                  <a:srgbClr val="000000"/>
                </a:solidFill>
                <a:latin typeface="微软雅黑" panose="020B0503020204020204" pitchFamily="34" charset="-122"/>
                <a:ea typeface="微软雅黑" panose="020B0503020204020204" pitchFamily="34" charset="-122"/>
              </a:rPr>
              <a:t>节点下。</a:t>
            </a:r>
            <a:endParaRPr lang="zh-CN" altLang="en-US" sz="1600" dirty="0">
              <a:solidFill>
                <a:srgbClr val="000000"/>
              </a:solidFill>
              <a:latin typeface="微软雅黑" panose="020B0503020204020204" pitchFamily="34" charset="-122"/>
              <a:ea typeface="微软雅黑" panose="020B0503020204020204" pitchFamily="34" charset="-122"/>
            </a:endParaRPr>
          </a:p>
        </p:txBody>
      </p:sp>
      <p:sp>
        <p:nvSpPr>
          <p:cNvPr id="59396" name="文本框 9"/>
          <p:cNvSpPr txBox="1"/>
          <p:nvPr/>
        </p:nvSpPr>
        <p:spPr>
          <a:xfrm>
            <a:off x="46038" y="6172200"/>
            <a:ext cx="2922587" cy="30670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 </a:t>
            </a:r>
            <a:r>
              <a:rPr lang="zh-CN" altLang="en-US" sz="1400" dirty="0">
                <a:solidFill>
                  <a:srgbClr val="000000"/>
                </a:solidFill>
                <a:latin typeface="微软雅黑" panose="020B0503020204020204" pitchFamily="34" charset="-122"/>
                <a:ea typeface="微软雅黑" panose="020B0503020204020204" pitchFamily="34" charset="-122"/>
              </a:rPr>
              <a:t>启动</a:t>
            </a:r>
            <a:r>
              <a:rPr lang="zh-CN" altLang="en-US" sz="1400" dirty="0">
                <a:solidFill>
                  <a:srgbClr val="000000"/>
                </a:solidFill>
                <a:latin typeface="微软雅黑" panose="020B0503020204020204" pitchFamily="34" charset="-122"/>
                <a:ea typeface="微软雅黑" panose="020B0503020204020204" pitchFamily="34" charset="-122"/>
                <a:sym typeface="+mn-ea"/>
              </a:rPr>
              <a:t>初至外部文本</a:t>
            </a:r>
            <a:r>
              <a:rPr lang="zh-CN" altLang="en-US" sz="1400" dirty="0">
                <a:solidFill>
                  <a:srgbClr val="000000"/>
                </a:solidFill>
                <a:latin typeface="微软雅黑" panose="020B0503020204020204" pitchFamily="34" charset="-122"/>
                <a:ea typeface="微软雅黑" panose="020B0503020204020204" pitchFamily="34" charset="-122"/>
              </a:rPr>
              <a:t>导入功能</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59397" name="文本框 27"/>
          <p:cNvSpPr txBox="1"/>
          <p:nvPr/>
        </p:nvSpPr>
        <p:spPr>
          <a:xfrm>
            <a:off x="2968625" y="6191250"/>
            <a:ext cx="2668588" cy="30670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 </a:t>
            </a:r>
            <a:r>
              <a:rPr lang="zh-CN" altLang="en-US" sz="1400" dirty="0">
                <a:solidFill>
                  <a:srgbClr val="000000"/>
                </a:solidFill>
                <a:latin typeface="微软雅黑" panose="020B0503020204020204" pitchFamily="34" charset="-122"/>
                <a:ea typeface="微软雅黑" panose="020B0503020204020204" pitchFamily="34" charset="-122"/>
              </a:rPr>
              <a:t>初至外部文本导入对话框</a:t>
            </a:r>
            <a:endParaRPr lang="zh-CN" altLang="en-US" sz="1400" dirty="0">
              <a:solidFill>
                <a:srgbClr val="000000"/>
              </a:solidFill>
              <a:latin typeface="微软雅黑" panose="020B0503020204020204" pitchFamily="34" charset="-122"/>
              <a:ea typeface="微软雅黑" panose="020B0503020204020204" pitchFamily="34" charset="-122"/>
            </a:endParaRPr>
          </a:p>
        </p:txBody>
      </p:sp>
      <p:pic>
        <p:nvPicPr>
          <p:cNvPr id="59400" name="图片 5"/>
          <p:cNvPicPr>
            <a:picLocks noChangeAspect="1"/>
          </p:cNvPicPr>
          <p:nvPr/>
        </p:nvPicPr>
        <p:blipFill>
          <a:blip r:embed="rId1"/>
          <a:stretch>
            <a:fillRect/>
          </a:stretch>
        </p:blipFill>
        <p:spPr>
          <a:xfrm>
            <a:off x="5948363" y="3438525"/>
            <a:ext cx="4433887" cy="852488"/>
          </a:xfrm>
          <a:prstGeom prst="rect">
            <a:avLst/>
          </a:prstGeom>
          <a:noFill/>
          <a:ln w="9525">
            <a:noFill/>
          </a:ln>
        </p:spPr>
      </p:pic>
      <p:sp>
        <p:nvSpPr>
          <p:cNvPr id="59401" name="文本框 7"/>
          <p:cNvSpPr txBox="1"/>
          <p:nvPr/>
        </p:nvSpPr>
        <p:spPr>
          <a:xfrm>
            <a:off x="7423150" y="4291013"/>
            <a:ext cx="1749425" cy="306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3 S</a:t>
            </a:r>
            <a:r>
              <a:rPr lang="zh-CN" altLang="en-US" sz="1400" dirty="0">
                <a:solidFill>
                  <a:srgbClr val="000000"/>
                </a:solidFill>
                <a:latin typeface="微软雅黑" panose="020B0503020204020204" pitchFamily="34" charset="-122"/>
                <a:ea typeface="微软雅黑" panose="020B0503020204020204" pitchFamily="34" charset="-122"/>
              </a:rPr>
              <a:t>文件格式说明</a:t>
            </a:r>
            <a:endParaRPr lang="en-US" altLang="zh-CN" sz="1400" dirty="0">
              <a:solidFill>
                <a:srgbClr val="000000"/>
              </a:solidFill>
              <a:latin typeface="微软雅黑" panose="020B0503020204020204" pitchFamily="34" charset="-122"/>
              <a:ea typeface="微软雅黑" panose="020B0503020204020204" pitchFamily="34" charset="-122"/>
            </a:endParaRPr>
          </a:p>
        </p:txBody>
      </p:sp>
      <p:pic>
        <p:nvPicPr>
          <p:cNvPr id="59402" name="图片 8"/>
          <p:cNvPicPr>
            <a:picLocks noChangeAspect="1"/>
          </p:cNvPicPr>
          <p:nvPr/>
        </p:nvPicPr>
        <p:blipFill>
          <a:blip r:embed="rId2"/>
          <a:srcRect r="19252" b="16997"/>
          <a:stretch>
            <a:fillRect/>
          </a:stretch>
        </p:blipFill>
        <p:spPr>
          <a:xfrm>
            <a:off x="5948680" y="4558030"/>
            <a:ext cx="3579495" cy="781050"/>
          </a:xfrm>
          <a:prstGeom prst="rect">
            <a:avLst/>
          </a:prstGeom>
          <a:noFill/>
          <a:ln w="9525">
            <a:noFill/>
          </a:ln>
        </p:spPr>
      </p:pic>
      <p:sp>
        <p:nvSpPr>
          <p:cNvPr id="59403" name="文本框 10"/>
          <p:cNvSpPr txBox="1"/>
          <p:nvPr/>
        </p:nvSpPr>
        <p:spPr>
          <a:xfrm>
            <a:off x="6749098" y="5338763"/>
            <a:ext cx="1749425" cy="306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4 R</a:t>
            </a:r>
            <a:r>
              <a:rPr lang="zh-CN" altLang="en-US" sz="1400" dirty="0">
                <a:solidFill>
                  <a:srgbClr val="000000"/>
                </a:solidFill>
                <a:latin typeface="微软雅黑" panose="020B0503020204020204" pitchFamily="34" charset="-122"/>
                <a:ea typeface="微软雅黑" panose="020B0503020204020204" pitchFamily="34" charset="-122"/>
              </a:rPr>
              <a:t>文件格式说明</a:t>
            </a:r>
            <a:endParaRPr lang="en-US" altLang="zh-CN" sz="1400" dirty="0">
              <a:solidFill>
                <a:srgbClr val="000000"/>
              </a:solidFill>
              <a:latin typeface="微软雅黑" panose="020B0503020204020204" pitchFamily="34" charset="-122"/>
              <a:ea typeface="微软雅黑" panose="020B0503020204020204" pitchFamily="34" charset="-122"/>
            </a:endParaRPr>
          </a:p>
        </p:txBody>
      </p:sp>
      <p:pic>
        <p:nvPicPr>
          <p:cNvPr id="59404" name="图片 11"/>
          <p:cNvPicPr>
            <a:picLocks noChangeAspect="1"/>
          </p:cNvPicPr>
          <p:nvPr/>
        </p:nvPicPr>
        <p:blipFill>
          <a:blip r:embed="rId3"/>
          <a:srcRect b="27963"/>
          <a:stretch>
            <a:fillRect/>
          </a:stretch>
        </p:blipFill>
        <p:spPr>
          <a:xfrm>
            <a:off x="9610408" y="4778375"/>
            <a:ext cx="1993900" cy="560388"/>
          </a:xfrm>
          <a:prstGeom prst="rect">
            <a:avLst/>
          </a:prstGeom>
          <a:noFill/>
          <a:ln w="9525">
            <a:noFill/>
          </a:ln>
        </p:spPr>
      </p:pic>
      <p:sp>
        <p:nvSpPr>
          <p:cNvPr id="59405" name="文本框 12"/>
          <p:cNvSpPr txBox="1"/>
          <p:nvPr/>
        </p:nvSpPr>
        <p:spPr>
          <a:xfrm>
            <a:off x="9733280" y="5338763"/>
            <a:ext cx="1749425" cy="306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5 T</a:t>
            </a:r>
            <a:r>
              <a:rPr lang="zh-CN" altLang="en-US" sz="1400" dirty="0">
                <a:solidFill>
                  <a:srgbClr val="000000"/>
                </a:solidFill>
                <a:latin typeface="微软雅黑" panose="020B0503020204020204" pitchFamily="34" charset="-122"/>
                <a:ea typeface="微软雅黑" panose="020B0503020204020204" pitchFamily="34" charset="-122"/>
              </a:rPr>
              <a:t>文件格式说明</a:t>
            </a:r>
            <a:endParaRPr lang="en-US" altLang="zh-CN" sz="1400" dirty="0">
              <a:solidFill>
                <a:srgbClr val="000000"/>
              </a:solidFill>
              <a:latin typeface="微软雅黑" panose="020B0503020204020204" pitchFamily="34" charset="-122"/>
              <a:ea typeface="微软雅黑" panose="020B0503020204020204" pitchFamily="34" charset="-122"/>
            </a:endParaRPr>
          </a:p>
        </p:txBody>
      </p:sp>
      <p:sp>
        <p:nvSpPr>
          <p:cNvPr id="3" name="文本框 15"/>
          <p:cNvSpPr txBox="1"/>
          <p:nvPr/>
        </p:nvSpPr>
        <p:spPr>
          <a:xfrm>
            <a:off x="5797550" y="5525770"/>
            <a:ext cx="6003925" cy="95313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chemeClr val="tx1"/>
                </a:solidFill>
              </a:rPr>
              <a:t>注意：</a:t>
            </a:r>
            <a:endParaRPr lang="zh-CN" altLang="en-US" sz="1400" dirty="0">
              <a:solidFill>
                <a:srgbClr val="FF0000"/>
              </a:solidFill>
            </a:endParaRPr>
          </a:p>
          <a:p>
            <a:pPr marL="0" lvl="0" indent="0" eaLnBrk="1" hangingPunct="1">
              <a:spcBef>
                <a:spcPct val="0"/>
              </a:spcBef>
              <a:buNone/>
            </a:pPr>
            <a:r>
              <a:rPr lang="zh-CN" altLang="en-US" sz="1400" dirty="0">
                <a:solidFill>
                  <a:srgbClr val="FF0000"/>
                </a:solidFill>
              </a:rPr>
              <a:t>    </a:t>
            </a:r>
            <a:r>
              <a:rPr lang="en-US" altLang="zh-CN" sz="1400" dirty="0">
                <a:solidFill>
                  <a:srgbClr val="FF0000"/>
                </a:solidFill>
              </a:rPr>
              <a:t>1</a:t>
            </a:r>
            <a:r>
              <a:rPr lang="zh-CN" altLang="en-US" sz="1400" dirty="0">
                <a:solidFill>
                  <a:srgbClr val="FF0000"/>
                </a:solidFill>
              </a:rPr>
              <a:t>、</a:t>
            </a:r>
            <a:r>
              <a:rPr lang="en-US" altLang="zh-CN" sz="1400" dirty="0">
                <a:solidFill>
                  <a:srgbClr val="FF0000"/>
                </a:solidFill>
              </a:rPr>
              <a:t>S</a:t>
            </a:r>
            <a:r>
              <a:rPr lang="zh-CN" altLang="en-US" sz="1400" dirty="0">
                <a:solidFill>
                  <a:srgbClr val="FF0000"/>
                </a:solidFill>
              </a:rPr>
              <a:t>文件和</a:t>
            </a:r>
            <a:r>
              <a:rPr lang="en-US" altLang="zh-CN" sz="1400" dirty="0">
                <a:solidFill>
                  <a:srgbClr val="FF0000"/>
                </a:solidFill>
              </a:rPr>
              <a:t>T</a:t>
            </a:r>
            <a:r>
              <a:rPr lang="zh-CN" altLang="en-US" sz="1400" dirty="0">
                <a:solidFill>
                  <a:srgbClr val="FF0000"/>
                </a:solidFill>
              </a:rPr>
              <a:t>文件的第</a:t>
            </a:r>
            <a:r>
              <a:rPr lang="en-US" altLang="zh-CN" sz="1400" dirty="0">
                <a:solidFill>
                  <a:srgbClr val="FF0000"/>
                </a:solidFill>
              </a:rPr>
              <a:t>1</a:t>
            </a:r>
            <a:r>
              <a:rPr lang="zh-CN" altLang="en-US" sz="1400" dirty="0">
                <a:solidFill>
                  <a:srgbClr val="FF0000"/>
                </a:solidFill>
              </a:rPr>
              <a:t>列要对应，可以是炮号或</a:t>
            </a:r>
            <a:r>
              <a:rPr lang="en-US" altLang="zh-CN" sz="1400" dirty="0">
                <a:solidFill>
                  <a:srgbClr val="FF0000"/>
                </a:solidFill>
              </a:rPr>
              <a:t>FFID</a:t>
            </a:r>
            <a:r>
              <a:rPr lang="zh-CN" altLang="en-US" sz="1400" dirty="0">
                <a:solidFill>
                  <a:srgbClr val="FF0000"/>
                </a:solidFill>
              </a:rPr>
              <a:t>，</a:t>
            </a:r>
            <a:r>
              <a:rPr lang="en-US" altLang="zh-CN" sz="1400" dirty="0">
                <a:solidFill>
                  <a:srgbClr val="FF0000"/>
                </a:solidFill>
              </a:rPr>
              <a:t>R</a:t>
            </a:r>
            <a:r>
              <a:rPr lang="zh-CN" altLang="en-US" sz="1400" dirty="0">
                <a:solidFill>
                  <a:srgbClr val="FF0000"/>
                </a:solidFill>
              </a:rPr>
              <a:t>文件中第</a:t>
            </a:r>
            <a:r>
              <a:rPr lang="en-US" altLang="zh-CN" sz="1400" dirty="0">
                <a:solidFill>
                  <a:srgbClr val="FF0000"/>
                </a:solidFill>
              </a:rPr>
              <a:t>1</a:t>
            </a:r>
            <a:r>
              <a:rPr lang="zh-CN" altLang="en-US" sz="1400" dirty="0">
                <a:solidFill>
                  <a:srgbClr val="FF0000"/>
                </a:solidFill>
              </a:rPr>
              <a:t>列要和</a:t>
            </a:r>
            <a:r>
              <a:rPr lang="en-US" altLang="zh-CN" sz="1400" dirty="0">
                <a:solidFill>
                  <a:srgbClr val="FF0000"/>
                </a:solidFill>
              </a:rPr>
              <a:t>T</a:t>
            </a:r>
            <a:r>
              <a:rPr lang="zh-CN" altLang="en-US" sz="1400" dirty="0">
                <a:solidFill>
                  <a:srgbClr val="FF0000"/>
                </a:solidFill>
              </a:rPr>
              <a:t>文件中的第</a:t>
            </a:r>
            <a:r>
              <a:rPr lang="en-US" altLang="zh-CN" sz="1400" dirty="0">
                <a:solidFill>
                  <a:srgbClr val="FF0000"/>
                </a:solidFill>
              </a:rPr>
              <a:t>2</a:t>
            </a:r>
            <a:r>
              <a:rPr lang="zh-CN" altLang="en-US" sz="1400" dirty="0">
                <a:solidFill>
                  <a:srgbClr val="FF0000"/>
                </a:solidFill>
              </a:rPr>
              <a:t>列对应。没有文件头忽略行为</a:t>
            </a:r>
            <a:r>
              <a:rPr lang="en-US" altLang="zh-CN" sz="1400" dirty="0">
                <a:solidFill>
                  <a:srgbClr val="FF0000"/>
                </a:solidFill>
              </a:rPr>
              <a:t>0</a:t>
            </a:r>
            <a:r>
              <a:rPr lang="zh-CN" altLang="en-US" sz="1400" dirty="0">
                <a:solidFill>
                  <a:srgbClr val="FF0000"/>
                </a:solidFill>
              </a:rPr>
              <a:t>。</a:t>
            </a:r>
            <a:endParaRPr lang="zh-CN" altLang="en-US" sz="1400" dirty="0">
              <a:solidFill>
                <a:srgbClr val="FF0000"/>
              </a:solidFill>
            </a:endParaRPr>
          </a:p>
          <a:p>
            <a:pPr marL="0" lvl="0" indent="0" eaLnBrk="1" hangingPunct="1">
              <a:spcBef>
                <a:spcPct val="0"/>
              </a:spcBef>
              <a:buNone/>
            </a:pPr>
            <a:r>
              <a:rPr lang="en-US" altLang="zh-CN" sz="1400" dirty="0">
                <a:solidFill>
                  <a:srgbClr val="FF0000"/>
                </a:solidFill>
              </a:rPr>
              <a:t>    2</a:t>
            </a:r>
            <a:r>
              <a:rPr lang="zh-CN" altLang="en-US" sz="1400" dirty="0">
                <a:solidFill>
                  <a:srgbClr val="FF0000"/>
                </a:solidFill>
              </a:rPr>
              <a:t>、</a:t>
            </a:r>
            <a:r>
              <a:rPr lang="en-US" altLang="zh-CN" sz="1400" dirty="0">
                <a:solidFill>
                  <a:srgbClr val="FF0000"/>
                </a:solidFill>
              </a:rPr>
              <a:t>SourceNo</a:t>
            </a:r>
            <a:r>
              <a:rPr lang="zh-CN" altLang="en-US" sz="1400" dirty="0">
                <a:solidFill>
                  <a:srgbClr val="FF0000"/>
                </a:solidFill>
              </a:rPr>
              <a:t>不能重复，</a:t>
            </a:r>
            <a:r>
              <a:rPr lang="en-US" altLang="zh-CN" sz="1400" dirty="0">
                <a:solidFill>
                  <a:srgbClr val="FF0000"/>
                </a:solidFill>
              </a:rPr>
              <a:t>RecNo</a:t>
            </a:r>
            <a:r>
              <a:rPr lang="zh-CN" altLang="en-US" sz="1400" dirty="0">
                <a:solidFill>
                  <a:srgbClr val="FF0000"/>
                </a:solidFill>
              </a:rPr>
              <a:t>不能重复。</a:t>
            </a:r>
            <a:endParaRPr lang="zh-CN" altLang="en-US" sz="1400" dirty="0">
              <a:solidFill>
                <a:srgbClr val="FF0000"/>
              </a:solidFill>
            </a:endParaRPr>
          </a:p>
        </p:txBody>
      </p:sp>
      <p:pic>
        <p:nvPicPr>
          <p:cNvPr id="4" name="图片 3"/>
          <p:cNvPicPr>
            <a:picLocks noChangeAspect="1"/>
          </p:cNvPicPr>
          <p:nvPr/>
        </p:nvPicPr>
        <p:blipFill>
          <a:blip r:embed="rId4"/>
          <a:stretch>
            <a:fillRect/>
          </a:stretch>
        </p:blipFill>
        <p:spPr>
          <a:xfrm>
            <a:off x="539750" y="3705225"/>
            <a:ext cx="1795145" cy="2348865"/>
          </a:xfrm>
          <a:prstGeom prst="rect">
            <a:avLst/>
          </a:prstGeom>
        </p:spPr>
      </p:pic>
      <p:sp>
        <p:nvSpPr>
          <p:cNvPr id="5" name="矩形 4"/>
          <p:cNvSpPr/>
          <p:nvPr/>
        </p:nvSpPr>
        <p:spPr>
          <a:xfrm>
            <a:off x="937260" y="4692650"/>
            <a:ext cx="1237615" cy="197485"/>
          </a:xfrm>
          <a:prstGeom prst="rect">
            <a:avLst/>
          </a:prstGeom>
          <a:noFill/>
          <a:ln w="25400">
            <a:solidFill>
              <a:srgbClr val="FF0000"/>
            </a:solidFill>
            <a:miter lim="800000"/>
          </a:ln>
        </p:spPr>
        <p:txBody>
          <a:bodyPr wrap="square" anchor="ctr">
            <a:spAutoFit/>
          </a:bodyPr>
          <a:lstStyle/>
          <a:p>
            <a:pPr algn="ctr"/>
            <a:endParaRPr lang="zh-CN" altLang="en-US" sz="1800">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5"/>
          <a:stretch>
            <a:fillRect/>
          </a:stretch>
        </p:blipFill>
        <p:spPr>
          <a:xfrm>
            <a:off x="3168650" y="3705225"/>
            <a:ext cx="2268855" cy="2378075"/>
          </a:xfrm>
          <a:prstGeom prst="rect">
            <a:avLst/>
          </a:prstGeom>
        </p:spPr>
      </p:pic>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文本框 1"/>
          <p:cNvSpPr txBox="1"/>
          <p:nvPr/>
        </p:nvSpPr>
        <p:spPr>
          <a:xfrm>
            <a:off x="406400" y="1339850"/>
            <a:ext cx="11198225" cy="14198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latin typeface="微软雅黑" panose="020B0503020204020204" pitchFamily="34" charset="-122"/>
                <a:ea typeface="微软雅黑" panose="020B0503020204020204" pitchFamily="34" charset="-122"/>
                <a:sym typeface="+mn-ea"/>
              </a:rPr>
              <a:t>④</a:t>
            </a:r>
            <a:r>
              <a:rPr lang="zh-CN" altLang="en-US" sz="1800" dirty="0">
                <a:solidFill>
                  <a:srgbClr val="FF0000"/>
                </a:solidFill>
                <a:latin typeface="微软雅黑" panose="020B0503020204020204" pitchFamily="34" charset="-122"/>
                <a:ea typeface="微软雅黑" panose="020B0503020204020204" pitchFamily="34" charset="-122"/>
              </a:rPr>
              <a:t>若初至文件为</a:t>
            </a:r>
            <a:r>
              <a:rPr lang="en-US" altLang="zh-CN" sz="1800" dirty="0">
                <a:solidFill>
                  <a:srgbClr val="FF0000"/>
                </a:solidFill>
                <a:latin typeface="微软雅黑" panose="020B0503020204020204" pitchFamily="34" charset="-122"/>
                <a:ea typeface="微软雅黑" panose="020B0503020204020204" pitchFamily="34" charset="-122"/>
              </a:rPr>
              <a:t>at</a:t>
            </a:r>
            <a:r>
              <a:rPr lang="zh-CN" altLang="en-US" sz="1800" dirty="0">
                <a:solidFill>
                  <a:srgbClr val="FF0000"/>
                </a:solidFill>
                <a:latin typeface="微软雅黑" panose="020B0503020204020204" pitchFamily="34" charset="-122"/>
                <a:ea typeface="微软雅黑" panose="020B0503020204020204" pitchFamily="34" charset="-122"/>
              </a:rPr>
              <a:t>格式</a:t>
            </a:r>
            <a:r>
              <a:rPr lang="zh-CN" altLang="en-US" sz="1800" dirty="0">
                <a:solidFill>
                  <a:srgbClr val="000000"/>
                </a:solidFill>
                <a:latin typeface="微软雅黑" panose="020B0503020204020204" pitchFamily="34" charset="-122"/>
                <a:ea typeface="微软雅黑" panose="020B0503020204020204" pitchFamily="34" charset="-122"/>
              </a:rPr>
              <a:t>，</a:t>
            </a:r>
            <a:r>
              <a:rPr lang="zh-CN" altLang="en-US" sz="1800" dirty="0">
                <a:solidFill>
                  <a:srgbClr val="000000"/>
                </a:solidFill>
                <a:latin typeface="微软雅黑" panose="020B0503020204020204" pitchFamily="34" charset="-122"/>
                <a:ea typeface="微软雅黑" panose="020B0503020204020204" pitchFamily="34" charset="-122"/>
                <a:sym typeface="+mn-ea"/>
              </a:rPr>
              <a:t>需点击初至工具</a:t>
            </a:r>
            <a:r>
              <a:rPr lang="en-US" altLang="zh-CN" sz="1800" dirty="0">
                <a:solidFill>
                  <a:srgbClr val="000000"/>
                </a:solidFill>
                <a:latin typeface="微软雅黑" panose="020B0503020204020204" pitchFamily="34" charset="-122"/>
                <a:ea typeface="微软雅黑" panose="020B0503020204020204" pitchFamily="34" charset="-122"/>
                <a:sym typeface="+mn-ea"/>
              </a:rPr>
              <a:t>FirstBreak FileTools</a:t>
            </a:r>
            <a:r>
              <a:rPr lang="zh-CN" altLang="en-US" sz="1800" dirty="0">
                <a:solidFill>
                  <a:srgbClr val="000000"/>
                </a:solidFill>
                <a:latin typeface="微软雅黑" panose="020B0503020204020204" pitchFamily="34" charset="-122"/>
                <a:ea typeface="微软雅黑" panose="020B0503020204020204" pitchFamily="34" charset="-122"/>
                <a:sym typeface="+mn-ea"/>
              </a:rPr>
              <a:t>，然后选择</a:t>
            </a:r>
            <a:r>
              <a:rPr lang="en-US" altLang="zh-CN" sz="1800" dirty="0">
                <a:solidFill>
                  <a:srgbClr val="000000"/>
                </a:solidFill>
                <a:latin typeface="微软雅黑" panose="020B0503020204020204" pitchFamily="34" charset="-122"/>
                <a:ea typeface="微软雅黑" panose="020B0503020204020204" pitchFamily="34" charset="-122"/>
                <a:sym typeface="+mn-ea"/>
              </a:rPr>
              <a:t>“Operate”</a:t>
            </a:r>
            <a:r>
              <a:rPr lang="zh-CN" altLang="en-US" sz="1800" dirty="0">
                <a:solidFill>
                  <a:srgbClr val="000000"/>
                </a:solidFill>
                <a:latin typeface="微软雅黑" panose="020B0503020204020204" pitchFamily="34" charset="-122"/>
                <a:ea typeface="微软雅黑" panose="020B0503020204020204" pitchFamily="34" charset="-122"/>
                <a:sym typeface="+mn-ea"/>
              </a:rPr>
              <a:t>菜单栏中的</a:t>
            </a:r>
            <a:r>
              <a:rPr lang="en-US" altLang="zh-CN" sz="1800" dirty="0">
                <a:solidFill>
                  <a:srgbClr val="000000"/>
                </a:solidFill>
                <a:latin typeface="微软雅黑" panose="020B0503020204020204" pitchFamily="34" charset="-122"/>
                <a:ea typeface="微软雅黑" panose="020B0503020204020204" pitchFamily="34" charset="-122"/>
                <a:sym typeface="+mn-ea"/>
              </a:rPr>
              <a:t>“Import External Binary File”</a:t>
            </a:r>
            <a:r>
              <a:rPr lang="zh-CN" altLang="en-US" sz="1800" dirty="0">
                <a:solidFill>
                  <a:srgbClr val="000000"/>
                </a:solidFill>
                <a:latin typeface="微软雅黑" panose="020B0503020204020204" pitchFamily="34" charset="-122"/>
                <a:ea typeface="微软雅黑" panose="020B0503020204020204" pitchFamily="34" charset="-122"/>
                <a:sym typeface="+mn-ea"/>
              </a:rPr>
              <a:t>启动</a:t>
            </a:r>
            <a:r>
              <a:rPr lang="en-US" altLang="zh-CN" sz="1800" dirty="0">
                <a:solidFill>
                  <a:srgbClr val="000000"/>
                </a:solidFill>
                <a:latin typeface="微软雅黑" panose="020B0503020204020204" pitchFamily="34" charset="-122"/>
                <a:ea typeface="微软雅黑" panose="020B0503020204020204" pitchFamily="34" charset="-122"/>
                <a:sym typeface="+mn-ea"/>
              </a:rPr>
              <a:t>at</a:t>
            </a:r>
            <a:r>
              <a:rPr lang="zh-CN" altLang="en-US" sz="1800" dirty="0">
                <a:solidFill>
                  <a:srgbClr val="000000"/>
                </a:solidFill>
                <a:latin typeface="微软雅黑" panose="020B0503020204020204" pitchFamily="34" charset="-122"/>
                <a:ea typeface="微软雅黑" panose="020B0503020204020204" pitchFamily="34" charset="-122"/>
                <a:sym typeface="+mn-ea"/>
              </a:rPr>
              <a:t>格式初至导入功能（图</a:t>
            </a:r>
            <a:r>
              <a:rPr lang="en-US" altLang="zh-CN" sz="1800" dirty="0">
                <a:solidFill>
                  <a:srgbClr val="000000"/>
                </a:solidFill>
                <a:latin typeface="微软雅黑" panose="020B0503020204020204" pitchFamily="34" charset="-122"/>
                <a:ea typeface="微软雅黑" panose="020B0503020204020204" pitchFamily="34" charset="-122"/>
                <a:sym typeface="+mn-ea"/>
              </a:rPr>
              <a:t>1</a:t>
            </a:r>
            <a:r>
              <a:rPr lang="zh-CN" altLang="en-US" sz="1800" dirty="0">
                <a:solidFill>
                  <a:srgbClr val="000000"/>
                </a:solidFill>
                <a:latin typeface="微软雅黑" panose="020B0503020204020204" pitchFamily="34" charset="-122"/>
                <a:ea typeface="微软雅黑" panose="020B0503020204020204" pitchFamily="34" charset="-122"/>
                <a:sym typeface="+mn-ea"/>
              </a:rPr>
              <a:t>）。点击图</a:t>
            </a:r>
            <a:r>
              <a:rPr lang="en-US" altLang="zh-CN" sz="1800" dirty="0">
                <a:solidFill>
                  <a:srgbClr val="000000"/>
                </a:solidFill>
                <a:latin typeface="微软雅黑" panose="020B0503020204020204" pitchFamily="34" charset="-122"/>
                <a:ea typeface="微软雅黑" panose="020B0503020204020204" pitchFamily="34" charset="-122"/>
                <a:sym typeface="+mn-ea"/>
              </a:rPr>
              <a:t>2</a:t>
            </a:r>
            <a:r>
              <a:rPr lang="zh-CN" altLang="en-US" sz="1800" dirty="0">
                <a:solidFill>
                  <a:srgbClr val="000000"/>
                </a:solidFill>
                <a:latin typeface="微软雅黑" panose="020B0503020204020204" pitchFamily="34" charset="-122"/>
                <a:ea typeface="微软雅黑" panose="020B0503020204020204" pitchFamily="34" charset="-122"/>
                <a:sym typeface="+mn-ea"/>
              </a:rPr>
              <a:t>中选择</a:t>
            </a:r>
            <a:r>
              <a:rPr lang="en-US" altLang="zh-CN" sz="1800" dirty="0">
                <a:solidFill>
                  <a:srgbClr val="000000"/>
                </a:solidFill>
                <a:latin typeface="微软雅黑" panose="020B0503020204020204" pitchFamily="34" charset="-122"/>
                <a:ea typeface="微软雅黑" panose="020B0503020204020204" pitchFamily="34" charset="-122"/>
                <a:sym typeface="+mn-ea"/>
              </a:rPr>
              <a:t>“AT File”</a:t>
            </a:r>
            <a:r>
              <a:rPr lang="zh-CN" altLang="en-US" sz="1800" dirty="0">
                <a:solidFill>
                  <a:srgbClr val="000000"/>
                </a:solidFill>
                <a:latin typeface="微软雅黑" panose="020B0503020204020204" pitchFamily="34" charset="-122"/>
                <a:ea typeface="微软雅黑" panose="020B0503020204020204" pitchFamily="34" charset="-122"/>
                <a:sym typeface="+mn-ea"/>
              </a:rPr>
              <a:t>后的</a:t>
            </a:r>
            <a:r>
              <a:rPr lang="en-US" altLang="zh-CN" sz="1800" dirty="0">
                <a:solidFill>
                  <a:srgbClr val="000000"/>
                </a:solidFill>
                <a:latin typeface="微软雅黑" panose="020B0503020204020204" pitchFamily="34" charset="-122"/>
                <a:ea typeface="微软雅黑" panose="020B0503020204020204" pitchFamily="34" charset="-122"/>
                <a:sym typeface="+mn-ea"/>
              </a:rPr>
              <a:t>“…”</a:t>
            </a:r>
            <a:r>
              <a:rPr lang="zh-CN" altLang="en-US" sz="1800" dirty="0">
                <a:solidFill>
                  <a:srgbClr val="000000"/>
                </a:solidFill>
                <a:latin typeface="微软雅黑" panose="020B0503020204020204" pitchFamily="34" charset="-122"/>
                <a:ea typeface="微软雅黑" panose="020B0503020204020204" pitchFamily="34" charset="-122"/>
                <a:sym typeface="+mn-ea"/>
              </a:rPr>
              <a:t>按钮，选择</a:t>
            </a:r>
            <a:r>
              <a:rPr lang="en-US" altLang="zh-CN" sz="1800" dirty="0">
                <a:solidFill>
                  <a:srgbClr val="000000"/>
                </a:solidFill>
                <a:latin typeface="微软雅黑" panose="020B0503020204020204" pitchFamily="34" charset="-122"/>
                <a:ea typeface="微软雅黑" panose="020B0503020204020204" pitchFamily="34" charset="-122"/>
                <a:sym typeface="+mn-ea"/>
              </a:rPr>
              <a:t>AT</a:t>
            </a:r>
            <a:r>
              <a:rPr lang="zh-CN" altLang="en-US" sz="1800" dirty="0">
                <a:solidFill>
                  <a:srgbClr val="000000"/>
                </a:solidFill>
                <a:latin typeface="微软雅黑" panose="020B0503020204020204" pitchFamily="34" charset="-122"/>
                <a:ea typeface="微软雅黑" panose="020B0503020204020204" pitchFamily="34" charset="-122"/>
                <a:sym typeface="+mn-ea"/>
              </a:rPr>
              <a:t>格式文件，在</a:t>
            </a:r>
            <a:r>
              <a:rPr lang="en-US" altLang="zh-CN" sz="1800" dirty="0">
                <a:solidFill>
                  <a:srgbClr val="000000"/>
                </a:solidFill>
                <a:latin typeface="微软雅黑" panose="020B0503020204020204" pitchFamily="34" charset="-122"/>
                <a:ea typeface="微软雅黑" panose="020B0503020204020204" pitchFamily="34" charset="-122"/>
                <a:sym typeface="+mn-ea"/>
              </a:rPr>
              <a:t>“FBT Name”</a:t>
            </a:r>
            <a:r>
              <a:rPr lang="zh-CN" altLang="en-US" sz="1800" dirty="0">
                <a:solidFill>
                  <a:srgbClr val="000000"/>
                </a:solidFill>
                <a:latin typeface="微软雅黑" panose="020B0503020204020204" pitchFamily="34" charset="-122"/>
                <a:ea typeface="微软雅黑" panose="020B0503020204020204" pitchFamily="34" charset="-122"/>
                <a:sym typeface="+mn-ea"/>
              </a:rPr>
              <a:t>后的文本框中输出导入后的初至名（此处默认为</a:t>
            </a:r>
            <a:r>
              <a:rPr lang="en-US" altLang="zh-CN" sz="1800" dirty="0">
                <a:solidFill>
                  <a:srgbClr val="000000"/>
                </a:solidFill>
                <a:latin typeface="微软雅黑" panose="020B0503020204020204" pitchFamily="34" charset="-122"/>
                <a:ea typeface="微软雅黑" panose="020B0503020204020204" pitchFamily="34" charset="-122"/>
                <a:sym typeface="+mn-ea"/>
              </a:rPr>
              <a:t>at</a:t>
            </a:r>
            <a:r>
              <a:rPr lang="zh-CN" altLang="en-US" sz="1800" dirty="0">
                <a:solidFill>
                  <a:srgbClr val="000000"/>
                </a:solidFill>
                <a:latin typeface="微软雅黑" panose="020B0503020204020204" pitchFamily="34" charset="-122"/>
                <a:ea typeface="微软雅黑" panose="020B0503020204020204" pitchFamily="34" charset="-122"/>
                <a:sym typeface="+mn-ea"/>
              </a:rPr>
              <a:t>文件名）。</a:t>
            </a:r>
            <a:r>
              <a:rPr lang="zh-CN" altLang="en-US" sz="1800" dirty="0">
                <a:solidFill>
                  <a:srgbClr val="000000"/>
                </a:solidFill>
                <a:latin typeface="微软雅黑" panose="020B0503020204020204" pitchFamily="34" charset="-122"/>
                <a:ea typeface="微软雅黑" panose="020B0503020204020204" pitchFamily="34" charset="-122"/>
              </a:rPr>
              <a:t>注：需要工区有网格信息进行坐标转换。导入后的初至在工区数据树的</a:t>
            </a:r>
            <a:r>
              <a:rPr lang="en-US" altLang="zh-CN" sz="1800" dirty="0">
                <a:solidFill>
                  <a:srgbClr val="000000"/>
                </a:solidFill>
                <a:latin typeface="微软雅黑" panose="020B0503020204020204" pitchFamily="34" charset="-122"/>
                <a:ea typeface="微软雅黑" panose="020B0503020204020204" pitchFamily="34" charset="-122"/>
                <a:sym typeface="+mn-ea"/>
              </a:rPr>
              <a:t>“FristBreak”</a:t>
            </a:r>
            <a:r>
              <a:rPr lang="zh-CN" altLang="en-US" sz="1800" dirty="0">
                <a:solidFill>
                  <a:srgbClr val="000000"/>
                </a:solidFill>
                <a:latin typeface="微软雅黑" panose="020B0503020204020204" pitchFamily="34" charset="-122"/>
                <a:ea typeface="微软雅黑" panose="020B0503020204020204" pitchFamily="34" charset="-122"/>
              </a:rPr>
              <a:t>节点下。</a:t>
            </a:r>
            <a:endParaRPr lang="zh-CN" altLang="en-US" sz="1800" dirty="0">
              <a:solidFill>
                <a:srgbClr val="000000"/>
              </a:solidFill>
              <a:latin typeface="微软雅黑" panose="020B0503020204020204" pitchFamily="34" charset="-122"/>
              <a:ea typeface="微软雅黑" panose="020B0503020204020204" pitchFamily="34" charset="-122"/>
            </a:endParaRPr>
          </a:p>
        </p:txBody>
      </p:sp>
      <p:sp>
        <p:nvSpPr>
          <p:cNvPr id="60420" name="文本框 9"/>
          <p:cNvSpPr txBox="1"/>
          <p:nvPr/>
        </p:nvSpPr>
        <p:spPr>
          <a:xfrm>
            <a:off x="789305" y="5639118"/>
            <a:ext cx="2630488" cy="3063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 </a:t>
            </a:r>
            <a:r>
              <a:rPr lang="zh-CN" altLang="en-US" sz="1400" dirty="0">
                <a:solidFill>
                  <a:srgbClr val="000000"/>
                </a:solidFill>
                <a:latin typeface="微软雅黑" panose="020B0503020204020204" pitchFamily="34" charset="-122"/>
                <a:ea typeface="微软雅黑" panose="020B0503020204020204" pitchFamily="34" charset="-122"/>
              </a:rPr>
              <a:t>启动</a:t>
            </a:r>
            <a:r>
              <a:rPr lang="en-US" altLang="zh-CN" sz="1400" dirty="0">
                <a:solidFill>
                  <a:srgbClr val="000000"/>
                </a:solidFill>
                <a:latin typeface="微软雅黑" panose="020B0503020204020204" pitchFamily="34" charset="-122"/>
                <a:ea typeface="微软雅黑" panose="020B0503020204020204" pitchFamily="34" charset="-122"/>
              </a:rPr>
              <a:t>at</a:t>
            </a:r>
            <a:r>
              <a:rPr lang="zh-CN" altLang="en-US" sz="1400" dirty="0">
                <a:solidFill>
                  <a:srgbClr val="000000"/>
                </a:solidFill>
                <a:latin typeface="微软雅黑" panose="020B0503020204020204" pitchFamily="34" charset="-122"/>
                <a:ea typeface="微软雅黑" panose="020B0503020204020204" pitchFamily="34" charset="-122"/>
              </a:rPr>
              <a:t>格式初至导入功能</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60421" name="文本框 27"/>
          <p:cNvSpPr txBox="1"/>
          <p:nvPr/>
        </p:nvSpPr>
        <p:spPr>
          <a:xfrm>
            <a:off x="5747068" y="5639435"/>
            <a:ext cx="2290762"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 at</a:t>
            </a:r>
            <a:r>
              <a:rPr lang="zh-CN" altLang="en-US" sz="1400" dirty="0">
                <a:solidFill>
                  <a:srgbClr val="000000"/>
                </a:solidFill>
                <a:latin typeface="微软雅黑" panose="020B0503020204020204" pitchFamily="34" charset="-122"/>
                <a:ea typeface="微软雅黑" panose="020B0503020204020204" pitchFamily="34" charset="-122"/>
              </a:rPr>
              <a:t>格式初至导入对话框</a:t>
            </a:r>
            <a:endParaRPr lang="zh-CN" altLang="en-US" sz="1400" dirty="0">
              <a:solidFill>
                <a:srgbClr val="000000"/>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1"/>
          <a:stretch>
            <a:fillRect/>
          </a:stretch>
        </p:blipFill>
        <p:spPr>
          <a:xfrm>
            <a:off x="1256030" y="2944495"/>
            <a:ext cx="1809750" cy="2524125"/>
          </a:xfrm>
          <a:prstGeom prst="rect">
            <a:avLst/>
          </a:prstGeom>
        </p:spPr>
      </p:pic>
      <p:pic>
        <p:nvPicPr>
          <p:cNvPr id="3" name="图片 2"/>
          <p:cNvPicPr>
            <a:picLocks noChangeAspect="1"/>
          </p:cNvPicPr>
          <p:nvPr/>
        </p:nvPicPr>
        <p:blipFill>
          <a:blip r:embed="rId2"/>
          <a:stretch>
            <a:fillRect/>
          </a:stretch>
        </p:blipFill>
        <p:spPr>
          <a:xfrm>
            <a:off x="5073650" y="4001770"/>
            <a:ext cx="3638550" cy="1466850"/>
          </a:xfrm>
          <a:prstGeom prst="rect">
            <a:avLst/>
          </a:prstGeom>
        </p:spPr>
      </p:pic>
      <p:sp>
        <p:nvSpPr>
          <p:cNvPr id="5" name="矩形 4"/>
          <p:cNvSpPr/>
          <p:nvPr/>
        </p:nvSpPr>
        <p:spPr>
          <a:xfrm>
            <a:off x="1485900" y="4109403"/>
            <a:ext cx="1518920" cy="288000"/>
          </a:xfrm>
          <a:prstGeom prst="rect">
            <a:avLst/>
          </a:prstGeom>
          <a:noFill/>
          <a:ln w="25400">
            <a:solidFill>
              <a:srgbClr val="FF0000"/>
            </a:solidFill>
            <a:miter lim="800000"/>
          </a:ln>
        </p:spPr>
        <p:txBody>
          <a:bodyPr wrap="square" anchor="ctr">
            <a:spAutoFit/>
          </a:bodyPr>
          <a:lstStyle/>
          <a:p>
            <a:pPr algn="ctr"/>
            <a:endParaRPr lang="zh-CN" altLang="en-US" sz="1800">
              <a:latin typeface="黑体" panose="02010609060101010101" pitchFamily="49" charset="-122"/>
              <a:ea typeface="黑体" panose="02010609060101010101" pitchFamily="49" charset="-122"/>
            </a:endParaRPr>
          </a:p>
        </p:txBody>
      </p:sp>
      <p:sp>
        <p:nvSpPr>
          <p:cNvPr id="59394"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一</a:t>
            </a:r>
            <a:r>
              <a:rPr lang="en-US" altLang="zh-CN" sz="2600" dirty="0">
                <a:solidFill>
                  <a:srgbClr val="000000"/>
                </a:solidFill>
              </a:rPr>
              <a:t>.</a:t>
            </a:r>
            <a:r>
              <a:rPr lang="zh-CN" altLang="en-US" sz="2600" dirty="0">
                <a:solidFill>
                  <a:srgbClr val="000000"/>
                </a:solidFill>
              </a:rPr>
              <a:t>导入初至</a:t>
            </a:r>
            <a:r>
              <a:rPr lang="zh-CN" altLang="en-US" sz="2600" dirty="0">
                <a:solidFill>
                  <a:srgbClr val="000000"/>
                </a:solidFill>
                <a:sym typeface="+mn-ea"/>
              </a:rPr>
              <a:t>文件</a:t>
            </a:r>
            <a:endParaRPr lang="zh-CN" altLang="en-US" sz="2600" dirty="0">
              <a:solidFill>
                <a:srgbClr val="000000"/>
              </a:solidFill>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二</a:t>
            </a:r>
            <a:r>
              <a:rPr lang="en-US" altLang="zh-CN" sz="2600" dirty="0">
                <a:solidFill>
                  <a:srgbClr val="000000"/>
                </a:solidFill>
              </a:rPr>
              <a:t>.</a:t>
            </a:r>
            <a:r>
              <a:rPr lang="zh-CN" altLang="en-US" sz="2600" dirty="0">
                <a:solidFill>
                  <a:srgbClr val="000000"/>
                </a:solidFill>
              </a:rPr>
              <a:t>初至合并</a:t>
            </a:r>
            <a:endParaRPr lang="zh-CN" altLang="en-US" sz="2600" dirty="0">
              <a:solidFill>
                <a:srgbClr val="000000"/>
              </a:solidFill>
            </a:endParaRPr>
          </a:p>
        </p:txBody>
      </p:sp>
      <p:sp>
        <p:nvSpPr>
          <p:cNvPr id="2" name="文本框 1"/>
          <p:cNvSpPr txBox="1"/>
          <p:nvPr/>
        </p:nvSpPr>
        <p:spPr>
          <a:xfrm>
            <a:off x="461010" y="1465580"/>
            <a:ext cx="10534650" cy="755650"/>
          </a:xfrm>
          <a:prstGeom prst="rect">
            <a:avLst/>
          </a:prstGeom>
          <a:noFill/>
        </p:spPr>
        <p:txBody>
          <a:bodyPr wrap="square" rtlCol="0" anchor="t">
            <a:spAutoFit/>
          </a:body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初至合并包括两种方式：一是导初至文本时选择多个文件自动合并成一个文件；二是</a:t>
            </a:r>
            <a:r>
              <a:rPr lang="en-US" altLang="zh-CN" sz="1800" dirty="0">
                <a:solidFill>
                  <a:srgbClr val="000000"/>
                </a:solidFill>
                <a:latin typeface="微软雅黑" panose="020B0503020204020204" pitchFamily="34" charset="-122"/>
                <a:ea typeface="微软雅黑" panose="020B0503020204020204" pitchFamily="34" charset="-122"/>
                <a:sym typeface="+mn-ea"/>
              </a:rPr>
              <a:t>fbt</a:t>
            </a:r>
            <a:r>
              <a:rPr lang="zh-CN" altLang="en-US" sz="1800" dirty="0">
                <a:solidFill>
                  <a:srgbClr val="000000"/>
                </a:solidFill>
                <a:latin typeface="微软雅黑" panose="020B0503020204020204" pitchFamily="34" charset="-122"/>
                <a:ea typeface="微软雅黑" panose="020B0503020204020204" pitchFamily="34" charset="-122"/>
                <a:sym typeface="+mn-ea"/>
              </a:rPr>
              <a:t>文件的合并。</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①导初至文本时选择</a:t>
            </a:r>
            <a:r>
              <a:rPr lang="zh-CN" altLang="en-US" sz="1800" dirty="0">
                <a:solidFill>
                  <a:srgbClr val="FF0000"/>
                </a:solidFill>
                <a:latin typeface="微软雅黑" panose="020B0503020204020204" pitchFamily="34" charset="-122"/>
                <a:ea typeface="微软雅黑" panose="020B0503020204020204" pitchFamily="34" charset="-122"/>
                <a:sym typeface="+mn-ea"/>
              </a:rPr>
              <a:t>多个文件自动合并成一个文件，</a:t>
            </a:r>
            <a:r>
              <a:rPr lang="zh-CN" altLang="en-US" sz="1800" dirty="0">
                <a:solidFill>
                  <a:srgbClr val="000000"/>
                </a:solidFill>
                <a:latin typeface="微软雅黑" panose="020B0503020204020204" pitchFamily="34" charset="-122"/>
                <a:ea typeface="微软雅黑" panose="020B0503020204020204" pitchFamily="34" charset="-122"/>
                <a:sym typeface="+mn-ea"/>
              </a:rPr>
              <a:t>步骤如下图</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pic>
        <p:nvPicPr>
          <p:cNvPr id="6" name="图片 5"/>
          <p:cNvPicPr>
            <a:picLocks noChangeAspect="1"/>
          </p:cNvPicPr>
          <p:nvPr/>
        </p:nvPicPr>
        <p:blipFill>
          <a:blip r:embed="rId1"/>
          <a:stretch>
            <a:fillRect/>
          </a:stretch>
        </p:blipFill>
        <p:spPr>
          <a:xfrm>
            <a:off x="2912110" y="2439035"/>
            <a:ext cx="4177665" cy="2674620"/>
          </a:xfrm>
          <a:prstGeom prst="rect">
            <a:avLst/>
          </a:prstGeom>
        </p:spPr>
      </p:pic>
      <p:pic>
        <p:nvPicPr>
          <p:cNvPr id="7" name="图片 6"/>
          <p:cNvPicPr>
            <a:picLocks noChangeAspect="1"/>
          </p:cNvPicPr>
          <p:nvPr/>
        </p:nvPicPr>
        <p:blipFill>
          <a:blip r:embed="rId2"/>
          <a:stretch>
            <a:fillRect/>
          </a:stretch>
        </p:blipFill>
        <p:spPr>
          <a:xfrm>
            <a:off x="353060" y="3361690"/>
            <a:ext cx="2000250" cy="828675"/>
          </a:xfrm>
          <a:prstGeom prst="rect">
            <a:avLst/>
          </a:prstGeom>
        </p:spPr>
      </p:pic>
      <p:sp>
        <p:nvSpPr>
          <p:cNvPr id="8" name="矩形 7"/>
          <p:cNvSpPr/>
          <p:nvPr/>
        </p:nvSpPr>
        <p:spPr>
          <a:xfrm>
            <a:off x="405765" y="3586480"/>
            <a:ext cx="337820" cy="234950"/>
          </a:xfrm>
          <a:prstGeom prst="rect">
            <a:avLst/>
          </a:prstGeom>
          <a:noFill/>
          <a:ln w="28575">
            <a:solidFill>
              <a:srgbClr val="FF0000"/>
            </a:solidFill>
            <a:miter lim="800000"/>
          </a:ln>
        </p:spPr>
        <p:txBody>
          <a:bodyPr wrap="square" anchor="ctr">
            <a:spAutoFit/>
          </a:bodyPr>
          <a:lstStyle/>
          <a:p>
            <a:pPr algn="ctr"/>
            <a:endParaRPr lang="zh-CN" altLang="en-US" sz="1800">
              <a:latin typeface="黑体" panose="02010609060101010101" pitchFamily="49" charset="-122"/>
              <a:ea typeface="黑体" panose="02010609060101010101" pitchFamily="49" charset="-122"/>
            </a:endParaRPr>
          </a:p>
        </p:txBody>
      </p:sp>
      <p:sp>
        <p:nvSpPr>
          <p:cNvPr id="60420" name="文本框 9"/>
          <p:cNvSpPr txBox="1"/>
          <p:nvPr/>
        </p:nvSpPr>
        <p:spPr>
          <a:xfrm>
            <a:off x="1104900" y="4321810"/>
            <a:ext cx="495935"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 </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9" name="文本框 9"/>
          <p:cNvSpPr txBox="1"/>
          <p:nvPr/>
        </p:nvSpPr>
        <p:spPr>
          <a:xfrm>
            <a:off x="3871595" y="5113655"/>
            <a:ext cx="1993900"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 </a:t>
            </a:r>
            <a:r>
              <a:rPr lang="zh-CN" altLang="en-US" sz="1400" dirty="0">
                <a:solidFill>
                  <a:srgbClr val="000000"/>
                </a:solidFill>
                <a:latin typeface="微软雅黑" panose="020B0503020204020204" pitchFamily="34" charset="-122"/>
                <a:ea typeface="微软雅黑" panose="020B0503020204020204" pitchFamily="34" charset="-122"/>
              </a:rPr>
              <a:t>选择多个文本文件</a:t>
            </a:r>
            <a:r>
              <a:rPr lang="en-US" altLang="zh-CN" sz="1400" dirty="0">
                <a:solidFill>
                  <a:srgbClr val="000000"/>
                </a:solidFill>
                <a:latin typeface="微软雅黑" panose="020B0503020204020204" pitchFamily="34" charset="-122"/>
                <a:ea typeface="微软雅黑" panose="020B0503020204020204" pitchFamily="34" charset="-122"/>
              </a:rPr>
              <a:t> </a:t>
            </a:r>
            <a:endParaRPr lang="zh-CN" altLang="en-US" sz="1400" dirty="0">
              <a:solidFill>
                <a:srgbClr val="000000"/>
              </a:solidFill>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3"/>
          <a:stretch>
            <a:fillRect/>
          </a:stretch>
        </p:blipFill>
        <p:spPr>
          <a:xfrm>
            <a:off x="7555230" y="2440305"/>
            <a:ext cx="3440430" cy="2672080"/>
          </a:xfrm>
          <a:prstGeom prst="rect">
            <a:avLst/>
          </a:prstGeom>
        </p:spPr>
      </p:pic>
      <p:sp>
        <p:nvSpPr>
          <p:cNvPr id="11" name="文本框 9"/>
          <p:cNvSpPr txBox="1"/>
          <p:nvPr/>
        </p:nvSpPr>
        <p:spPr>
          <a:xfrm>
            <a:off x="8425180" y="5120005"/>
            <a:ext cx="1993900"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3 </a:t>
            </a:r>
            <a:r>
              <a:rPr lang="zh-CN" altLang="en-US" sz="1400" dirty="0">
                <a:solidFill>
                  <a:srgbClr val="000000"/>
                </a:solidFill>
                <a:latin typeface="微软雅黑" panose="020B0503020204020204" pitchFamily="34" charset="-122"/>
                <a:ea typeface="微软雅黑" panose="020B0503020204020204" pitchFamily="34" charset="-122"/>
              </a:rPr>
              <a:t>保存初至文件</a:t>
            </a:r>
            <a:r>
              <a:rPr lang="en-US" altLang="zh-CN" sz="1400" dirty="0">
                <a:solidFill>
                  <a:srgbClr val="000000"/>
                </a:solidFill>
                <a:latin typeface="微软雅黑" panose="020B0503020204020204" pitchFamily="34" charset="-122"/>
                <a:ea typeface="微软雅黑" panose="020B0503020204020204" pitchFamily="34" charset="-122"/>
              </a:rPr>
              <a:t> </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58378" name="文本框 1"/>
          <p:cNvSpPr txBox="1"/>
          <p:nvPr/>
        </p:nvSpPr>
        <p:spPr>
          <a:xfrm>
            <a:off x="264160" y="5120640"/>
            <a:ext cx="10995660" cy="1158240"/>
          </a:xfrm>
          <a:prstGeom prst="rect">
            <a:avLst/>
          </a:prstGeom>
          <a:noFill/>
          <a:ln w="9525">
            <a:noFill/>
          </a:ln>
        </p:spPr>
        <p:txBody>
          <a:bodyPr>
            <a:no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注意：</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a:p>
            <a:pPr marL="0" lvl="0" indent="0" eaLnBrk="1" hangingPunct="1">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     </a:t>
            </a:r>
            <a:r>
              <a:rPr lang="en-US" altLang="zh-CN" sz="1800" dirty="0">
                <a:solidFill>
                  <a:srgbClr val="000000"/>
                </a:solidFill>
                <a:latin typeface="微软雅黑" panose="020B0503020204020204" pitchFamily="34" charset="-122"/>
                <a:ea typeface="微软雅黑" panose="020B0503020204020204" pitchFamily="34" charset="-122"/>
                <a:sym typeface="+mn-ea"/>
              </a:rPr>
              <a:t>1</a:t>
            </a:r>
            <a:r>
              <a:rPr lang="zh-CN" altLang="en-US" sz="1800" dirty="0">
                <a:solidFill>
                  <a:srgbClr val="000000"/>
                </a:solidFill>
                <a:latin typeface="微软雅黑" panose="020B0503020204020204" pitchFamily="34" charset="-122"/>
                <a:ea typeface="微软雅黑" panose="020B0503020204020204" pitchFamily="34" charset="-122"/>
                <a:sym typeface="+mn-ea"/>
              </a:rPr>
              <a:t>、</a:t>
            </a:r>
            <a:r>
              <a:rPr lang="zh-CN" altLang="en-US" sz="1800" dirty="0">
                <a:solidFill>
                  <a:srgbClr val="FF0000"/>
                </a:solidFill>
                <a:latin typeface="微软雅黑" panose="020B0503020204020204" pitchFamily="34" charset="-122"/>
                <a:ea typeface="微软雅黑" panose="020B0503020204020204" pitchFamily="34" charset="-122"/>
                <a:sym typeface="+mn-ea"/>
              </a:rPr>
              <a:t>连片工区初至导入时</a:t>
            </a:r>
            <a:r>
              <a:rPr lang="en-US" altLang="zh-CN" sz="1800" dirty="0">
                <a:solidFill>
                  <a:srgbClr val="FF0000"/>
                </a:solidFill>
                <a:latin typeface="微软雅黑" panose="020B0503020204020204" pitchFamily="34" charset="-122"/>
                <a:ea typeface="微软雅黑" panose="020B0503020204020204" pitchFamily="34" charset="-122"/>
                <a:sym typeface="+mn-ea"/>
              </a:rPr>
              <a:t>source</a:t>
            </a:r>
            <a:r>
              <a:rPr lang="zh-CN" altLang="en-US" sz="1800" dirty="0">
                <a:solidFill>
                  <a:srgbClr val="FF0000"/>
                </a:solidFill>
                <a:latin typeface="微软雅黑" panose="020B0503020204020204" pitchFamily="34" charset="-122"/>
                <a:ea typeface="微软雅黑" panose="020B0503020204020204" pitchFamily="34" charset="-122"/>
                <a:sym typeface="+mn-ea"/>
              </a:rPr>
              <a:t>、</a:t>
            </a:r>
            <a:r>
              <a:rPr lang="en-US" altLang="zh-CN" sz="1800" dirty="0">
                <a:solidFill>
                  <a:srgbClr val="FF0000"/>
                </a:solidFill>
                <a:latin typeface="微软雅黑" panose="020B0503020204020204" pitchFamily="34" charset="-122"/>
                <a:ea typeface="微软雅黑" panose="020B0503020204020204" pitchFamily="34" charset="-122"/>
                <a:sym typeface="+mn-ea"/>
              </a:rPr>
              <a:t>FFID</a:t>
            </a:r>
            <a:r>
              <a:rPr lang="zh-CN" altLang="en-US" sz="1800" dirty="0">
                <a:solidFill>
                  <a:srgbClr val="FF0000"/>
                </a:solidFill>
                <a:latin typeface="微软雅黑" panose="020B0503020204020204" pitchFamily="34" charset="-122"/>
                <a:ea typeface="微软雅黑" panose="020B0503020204020204" pitchFamily="34" charset="-122"/>
                <a:sym typeface="+mn-ea"/>
              </a:rPr>
              <a:t>、</a:t>
            </a:r>
            <a:r>
              <a:rPr lang="en-US" altLang="zh-CN" sz="1800" dirty="0">
                <a:solidFill>
                  <a:srgbClr val="FF0000"/>
                </a:solidFill>
                <a:latin typeface="微软雅黑" panose="020B0503020204020204" pitchFamily="34" charset="-122"/>
                <a:ea typeface="微软雅黑" panose="020B0503020204020204" pitchFamily="34" charset="-122"/>
                <a:sym typeface="+mn-ea"/>
              </a:rPr>
              <a:t>source line</a:t>
            </a:r>
            <a:r>
              <a:rPr lang="en-US" altLang="en-US" sz="1800" dirty="0">
                <a:solidFill>
                  <a:srgbClr val="000000"/>
                </a:solidFill>
                <a:latin typeface="微软雅黑" panose="020B0503020204020204" pitchFamily="34" charset="-122"/>
                <a:ea typeface="微软雅黑" panose="020B0503020204020204" pitchFamily="34" charset="-122"/>
                <a:sym typeface="+mn-ea"/>
              </a:rPr>
              <a:t>唯一、</a:t>
            </a:r>
            <a:r>
              <a:rPr lang="en-US" altLang="en-US" sz="1800" dirty="0">
                <a:solidFill>
                  <a:srgbClr val="FF0000"/>
                </a:solidFill>
                <a:latin typeface="微软雅黑" panose="020B0503020204020204" pitchFamily="34" charset="-122"/>
                <a:ea typeface="微软雅黑" panose="020B0503020204020204" pitchFamily="34" charset="-122"/>
                <a:sym typeface="+mn-ea"/>
              </a:rPr>
              <a:t>rece station</a:t>
            </a:r>
            <a:r>
              <a:rPr lang="zh-CN" altLang="en-US" sz="1800" dirty="0">
                <a:solidFill>
                  <a:srgbClr val="FF0000"/>
                </a:solidFill>
                <a:latin typeface="微软雅黑" panose="020B0503020204020204" pitchFamily="34" charset="-122"/>
                <a:ea typeface="微软雅黑" panose="020B0503020204020204" pitchFamily="34" charset="-122"/>
                <a:sym typeface="+mn-ea"/>
              </a:rPr>
              <a:t>、</a:t>
            </a:r>
            <a:r>
              <a:rPr lang="en-US" altLang="zh-CN" sz="1800" dirty="0">
                <a:solidFill>
                  <a:srgbClr val="FF0000"/>
                </a:solidFill>
                <a:latin typeface="微软雅黑" panose="020B0503020204020204" pitchFamily="34" charset="-122"/>
                <a:ea typeface="微软雅黑" panose="020B0503020204020204" pitchFamily="34" charset="-122"/>
                <a:sym typeface="+mn-ea"/>
              </a:rPr>
              <a:t>rece line</a:t>
            </a:r>
            <a:r>
              <a:rPr lang="en-US" altLang="en-US" sz="1800" dirty="0">
                <a:solidFill>
                  <a:srgbClr val="000000"/>
                </a:solidFill>
                <a:latin typeface="微软雅黑" panose="020B0503020204020204" pitchFamily="34" charset="-122"/>
                <a:ea typeface="微软雅黑" panose="020B0503020204020204" pitchFamily="34" charset="-122"/>
                <a:sym typeface="+mn-ea"/>
              </a:rPr>
              <a:t>唯一。</a:t>
            </a:r>
            <a:endParaRPr lang="en-US" altLang="en-US" sz="1800" dirty="0">
              <a:solidFill>
                <a:srgbClr val="000000"/>
              </a:solidFill>
              <a:latin typeface="微软雅黑" panose="020B0503020204020204" pitchFamily="34" charset="-122"/>
              <a:ea typeface="微软雅黑" panose="020B0503020204020204" pitchFamily="34" charset="-122"/>
              <a:sym typeface="+mn-ea"/>
            </a:endParaRPr>
          </a:p>
          <a:p>
            <a:pPr marL="0" lvl="0" indent="0" eaLnBrk="1" hangingPunct="1">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     2</a:t>
            </a:r>
            <a:r>
              <a:rPr lang="zh-CN" altLang="en-US" sz="1800" dirty="0">
                <a:solidFill>
                  <a:srgbClr val="000000"/>
                </a:solidFill>
                <a:latin typeface="微软雅黑" panose="020B0503020204020204" pitchFamily="34" charset="-122"/>
                <a:ea typeface="微软雅黑" panose="020B0503020204020204" pitchFamily="34" charset="-122"/>
                <a:sym typeface="+mn-ea"/>
              </a:rPr>
              <a:t>、</a:t>
            </a:r>
            <a:r>
              <a:rPr lang="zh-CN" sz="1800" dirty="0">
                <a:solidFill>
                  <a:srgbClr val="000000"/>
                </a:solidFill>
                <a:latin typeface="微软雅黑" panose="020B0503020204020204" pitchFamily="34" charset="-122"/>
                <a:ea typeface="微软雅黑" panose="020B0503020204020204" pitchFamily="34" charset="-122"/>
                <a:sym typeface="+mn-ea"/>
              </a:rPr>
              <a:t>如果有重复炮将弹消息框提示，默认会</a:t>
            </a:r>
            <a:r>
              <a:rPr lang="zh-CN" altLang="en-US" sz="1800" dirty="0">
                <a:latin typeface="微软雅黑" panose="020B0503020204020204" pitchFamily="34" charset="-122"/>
                <a:ea typeface="微软雅黑" panose="020B0503020204020204" pitchFamily="34" charset="-122"/>
                <a:sym typeface="+mn-ea"/>
              </a:rPr>
              <a:t>将自动丢掉后面重复的炮数据。</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926465" y="2611755"/>
            <a:ext cx="1678305" cy="2251710"/>
          </a:xfrm>
          <a:prstGeom prst="rect">
            <a:avLst/>
          </a:prstGeom>
        </p:spPr>
      </p:pic>
      <p:sp>
        <p:nvSpPr>
          <p:cNvPr id="59394"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二</a:t>
            </a:r>
            <a:r>
              <a:rPr lang="en-US" altLang="zh-CN" sz="2600" dirty="0">
                <a:solidFill>
                  <a:srgbClr val="000000"/>
                </a:solidFill>
              </a:rPr>
              <a:t>.</a:t>
            </a:r>
            <a:r>
              <a:rPr lang="zh-CN" altLang="en-US" sz="2600" dirty="0">
                <a:solidFill>
                  <a:srgbClr val="000000"/>
                </a:solidFill>
              </a:rPr>
              <a:t>初至合并</a:t>
            </a:r>
            <a:endParaRPr lang="zh-CN" altLang="en-US" sz="2600" dirty="0">
              <a:solidFill>
                <a:srgbClr val="000000"/>
              </a:solidFill>
            </a:endParaRPr>
          </a:p>
        </p:txBody>
      </p:sp>
      <p:sp>
        <p:nvSpPr>
          <p:cNvPr id="2" name="文本框 1"/>
          <p:cNvSpPr txBox="1"/>
          <p:nvPr/>
        </p:nvSpPr>
        <p:spPr>
          <a:xfrm>
            <a:off x="461010" y="1465580"/>
            <a:ext cx="10973435" cy="755650"/>
          </a:xfrm>
          <a:prstGeom prst="rect">
            <a:avLst/>
          </a:prstGeom>
          <a:noFill/>
        </p:spPr>
        <p:txBody>
          <a:bodyPr wrap="square" rtlCol="0" anchor="t">
            <a:spAutoFit/>
          </a:body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初至合并包括两种方式：一是导初至文本时选择多个文件自动合并成一个文件；二是</a:t>
            </a:r>
            <a:r>
              <a:rPr lang="en-US" altLang="zh-CN" sz="1800" dirty="0">
                <a:solidFill>
                  <a:srgbClr val="000000"/>
                </a:solidFill>
                <a:latin typeface="微软雅黑" panose="020B0503020204020204" pitchFamily="34" charset="-122"/>
                <a:ea typeface="微软雅黑" panose="020B0503020204020204" pitchFamily="34" charset="-122"/>
                <a:sym typeface="+mn-ea"/>
              </a:rPr>
              <a:t>fbt</a:t>
            </a:r>
            <a:r>
              <a:rPr lang="zh-CN" altLang="en-US" sz="1800" dirty="0">
                <a:solidFill>
                  <a:srgbClr val="000000"/>
                </a:solidFill>
                <a:latin typeface="微软雅黑" panose="020B0503020204020204" pitchFamily="34" charset="-122"/>
                <a:ea typeface="微软雅黑" panose="020B0503020204020204" pitchFamily="34" charset="-122"/>
                <a:sym typeface="+mn-ea"/>
              </a:rPr>
              <a:t>文件的合并。</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②</a:t>
            </a:r>
            <a:r>
              <a:rPr lang="en-US" altLang="zh-CN" sz="1800" dirty="0">
                <a:solidFill>
                  <a:srgbClr val="FF0000"/>
                </a:solidFill>
                <a:latin typeface="微软雅黑" panose="020B0503020204020204" pitchFamily="34" charset="-122"/>
                <a:ea typeface="微软雅黑" panose="020B0503020204020204" pitchFamily="34" charset="-122"/>
                <a:sym typeface="+mn-ea"/>
              </a:rPr>
              <a:t>fbt</a:t>
            </a:r>
            <a:r>
              <a:rPr lang="zh-CN" altLang="en-US" sz="1800" dirty="0">
                <a:solidFill>
                  <a:srgbClr val="FF0000"/>
                </a:solidFill>
                <a:latin typeface="微软雅黑" panose="020B0503020204020204" pitchFamily="34" charset="-122"/>
                <a:ea typeface="微软雅黑" panose="020B0503020204020204" pitchFamily="34" charset="-122"/>
                <a:sym typeface="+mn-ea"/>
              </a:rPr>
              <a:t>文件合并</a:t>
            </a:r>
            <a:r>
              <a:rPr lang="en-US" altLang="zh-CN" sz="1800" dirty="0">
                <a:solidFill>
                  <a:srgbClr val="000000"/>
                </a:solidFill>
                <a:latin typeface="微软雅黑" panose="020B0503020204020204" pitchFamily="34" charset="-122"/>
                <a:ea typeface="微软雅黑" panose="020B0503020204020204" pitchFamily="34" charset="-122"/>
                <a:sym typeface="+mn-ea"/>
              </a:rPr>
              <a:t>,</a:t>
            </a:r>
            <a:r>
              <a:rPr lang="zh-CN" altLang="en-US" sz="1800" dirty="0">
                <a:solidFill>
                  <a:srgbClr val="000000"/>
                </a:solidFill>
                <a:latin typeface="微软雅黑" panose="020B0503020204020204" pitchFamily="34" charset="-122"/>
                <a:ea typeface="微软雅黑" panose="020B0503020204020204" pitchFamily="34" charset="-122"/>
                <a:sym typeface="+mn-ea"/>
              </a:rPr>
              <a:t>步骤如下图</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8" name="矩形 7"/>
          <p:cNvSpPr/>
          <p:nvPr/>
        </p:nvSpPr>
        <p:spPr>
          <a:xfrm>
            <a:off x="1162050" y="3162935"/>
            <a:ext cx="1424305" cy="252000"/>
          </a:xfrm>
          <a:prstGeom prst="rect">
            <a:avLst/>
          </a:prstGeom>
          <a:noFill/>
          <a:ln w="25400">
            <a:solidFill>
              <a:srgbClr val="FF0000"/>
            </a:solidFill>
            <a:miter lim="800000"/>
          </a:ln>
        </p:spPr>
        <p:txBody>
          <a:bodyPr wrap="square" anchor="ctr">
            <a:spAutoFit/>
          </a:bodyPr>
          <a:lstStyle/>
          <a:p>
            <a:pPr algn="ctr"/>
            <a:endParaRPr lang="zh-CN" altLang="en-US" sz="1800">
              <a:latin typeface="黑体" panose="02010609060101010101" pitchFamily="49" charset="-122"/>
              <a:ea typeface="黑体" panose="02010609060101010101" pitchFamily="49" charset="-122"/>
            </a:endParaRPr>
          </a:p>
        </p:txBody>
      </p:sp>
      <p:sp>
        <p:nvSpPr>
          <p:cNvPr id="60420" name="文本框 9"/>
          <p:cNvSpPr txBox="1"/>
          <p:nvPr/>
        </p:nvSpPr>
        <p:spPr>
          <a:xfrm>
            <a:off x="1517650" y="4973320"/>
            <a:ext cx="495935"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 </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9" name="文本框 9"/>
          <p:cNvSpPr txBox="1"/>
          <p:nvPr/>
        </p:nvSpPr>
        <p:spPr>
          <a:xfrm>
            <a:off x="3741420" y="4973320"/>
            <a:ext cx="1993900"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 </a:t>
            </a:r>
            <a:r>
              <a:rPr lang="zh-CN" altLang="en-US" sz="1400" dirty="0">
                <a:solidFill>
                  <a:srgbClr val="000000"/>
                </a:solidFill>
                <a:latin typeface="微软雅黑" panose="020B0503020204020204" pitchFamily="34" charset="-122"/>
                <a:ea typeface="微软雅黑" panose="020B0503020204020204" pitchFamily="34" charset="-122"/>
              </a:rPr>
              <a:t>选择多个</a:t>
            </a:r>
            <a:r>
              <a:rPr lang="en-US" altLang="zh-CN" sz="1400" dirty="0">
                <a:solidFill>
                  <a:srgbClr val="000000"/>
                </a:solidFill>
                <a:latin typeface="微软雅黑" panose="020B0503020204020204" pitchFamily="34" charset="-122"/>
                <a:ea typeface="微软雅黑" panose="020B0503020204020204" pitchFamily="34" charset="-122"/>
              </a:rPr>
              <a:t>fbt</a:t>
            </a:r>
            <a:r>
              <a:rPr lang="zh-CN" altLang="en-US" sz="1400" dirty="0">
                <a:solidFill>
                  <a:srgbClr val="000000"/>
                </a:solidFill>
                <a:latin typeface="微软雅黑" panose="020B0503020204020204" pitchFamily="34" charset="-122"/>
                <a:ea typeface="微软雅黑" panose="020B0503020204020204" pitchFamily="34" charset="-122"/>
              </a:rPr>
              <a:t>文件</a:t>
            </a:r>
            <a:r>
              <a:rPr lang="en-US" altLang="zh-CN" sz="1400" dirty="0">
                <a:solidFill>
                  <a:srgbClr val="000000"/>
                </a:solidFill>
                <a:latin typeface="微软雅黑" panose="020B0503020204020204" pitchFamily="34" charset="-122"/>
                <a:ea typeface="微软雅黑" panose="020B0503020204020204" pitchFamily="34" charset="-122"/>
              </a:rPr>
              <a:t> </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11" name="文本框 9"/>
          <p:cNvSpPr txBox="1"/>
          <p:nvPr/>
        </p:nvSpPr>
        <p:spPr>
          <a:xfrm>
            <a:off x="8415655" y="4973320"/>
            <a:ext cx="1993900"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3 fbt</a:t>
            </a:r>
            <a:r>
              <a:rPr lang="zh-CN" altLang="en-US" sz="1400" dirty="0">
                <a:solidFill>
                  <a:srgbClr val="000000"/>
                </a:solidFill>
                <a:latin typeface="微软雅黑" panose="020B0503020204020204" pitchFamily="34" charset="-122"/>
                <a:ea typeface="微软雅黑" panose="020B0503020204020204" pitchFamily="34" charset="-122"/>
              </a:rPr>
              <a:t>文件合并</a:t>
            </a:r>
            <a:endParaRPr lang="zh-CN" altLang="en-US" sz="1400" dirty="0">
              <a:solidFill>
                <a:srgbClr val="000000"/>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2"/>
          <a:stretch>
            <a:fillRect/>
          </a:stretch>
        </p:blipFill>
        <p:spPr>
          <a:xfrm>
            <a:off x="2971800" y="2279015"/>
            <a:ext cx="3712210" cy="2584450"/>
          </a:xfrm>
          <a:prstGeom prst="rect">
            <a:avLst/>
          </a:prstGeom>
        </p:spPr>
      </p:pic>
      <p:pic>
        <p:nvPicPr>
          <p:cNvPr id="5" name="图片 4"/>
          <p:cNvPicPr>
            <a:picLocks noChangeAspect="1"/>
          </p:cNvPicPr>
          <p:nvPr/>
        </p:nvPicPr>
        <p:blipFill>
          <a:blip r:embed="rId3"/>
          <a:stretch>
            <a:fillRect/>
          </a:stretch>
        </p:blipFill>
        <p:spPr>
          <a:xfrm>
            <a:off x="7221855" y="2221230"/>
            <a:ext cx="4010025" cy="2695575"/>
          </a:xfrm>
          <a:prstGeom prst="rect">
            <a:avLst/>
          </a:prstGeom>
        </p:spPr>
      </p:pic>
      <p:sp>
        <p:nvSpPr>
          <p:cNvPr id="12" name="矩形 11"/>
          <p:cNvSpPr/>
          <p:nvPr/>
        </p:nvSpPr>
        <p:spPr>
          <a:xfrm>
            <a:off x="8094345" y="4240530"/>
            <a:ext cx="960755" cy="252000"/>
          </a:xfrm>
          <a:prstGeom prst="rect">
            <a:avLst/>
          </a:prstGeom>
          <a:noFill/>
          <a:ln w="25400">
            <a:solidFill>
              <a:srgbClr val="FF0000"/>
            </a:solidFill>
            <a:miter lim="800000"/>
          </a:ln>
        </p:spPr>
        <p:txBody>
          <a:bodyPr wrap="square" anchor="ctr">
            <a:spAutoFit/>
          </a:bodyPr>
          <a:lstStyle/>
          <a:p>
            <a:pPr algn="ctr"/>
            <a:endParaRPr lang="zh-CN" altLang="en-US" sz="1800">
              <a:latin typeface="黑体" panose="02010609060101010101" pitchFamily="49" charset="-122"/>
              <a:ea typeface="黑体" panose="02010609060101010101" pitchFamily="49" charset="-122"/>
            </a:endParaRPr>
          </a:p>
        </p:txBody>
      </p:sp>
      <p:sp>
        <p:nvSpPr>
          <p:cNvPr id="14" name="文本框 13"/>
          <p:cNvSpPr txBox="1"/>
          <p:nvPr/>
        </p:nvSpPr>
        <p:spPr>
          <a:xfrm>
            <a:off x="104775" y="5429885"/>
            <a:ext cx="12087860" cy="953135"/>
          </a:xfrm>
          <a:prstGeom prst="rect">
            <a:avLst/>
          </a:prstGeom>
          <a:noFill/>
        </p:spPr>
        <p:txBody>
          <a:bodyPr wrap="square" rtlCol="0">
            <a:spAutoFit/>
          </a:bodyPr>
          <a:lstStyle/>
          <a:p>
            <a:pPr algn="l"/>
            <a:r>
              <a:rPr lang="zh-CN" altLang="en-US" sz="1400">
                <a:latin typeface="黑体" panose="02010609060101010101" pitchFamily="49" charset="-122"/>
                <a:ea typeface="黑体" panose="02010609060101010101" pitchFamily="49" charset="-122"/>
              </a:rPr>
              <a:t>两种合并方式：</a:t>
            </a:r>
            <a:endParaRPr lang="zh-CN" altLang="en-US" sz="1400">
              <a:latin typeface="黑体" panose="02010609060101010101" pitchFamily="49" charset="-122"/>
              <a:ea typeface="黑体" panose="02010609060101010101" pitchFamily="49" charset="-122"/>
            </a:endParaRPr>
          </a:p>
          <a:p>
            <a:pPr algn="l"/>
            <a:r>
              <a:rPr lang="en-US" altLang="zh-CN" sz="1400">
                <a:latin typeface="黑体" panose="02010609060101010101" pitchFamily="49" charset="-122"/>
                <a:ea typeface="黑体" panose="02010609060101010101" pitchFamily="49" charset="-122"/>
              </a:rPr>
              <a:t>    Deduplication:</a:t>
            </a:r>
            <a:r>
              <a:rPr lang="zh-CN" altLang="en-US" sz="1400">
                <a:solidFill>
                  <a:srgbClr val="FF0000"/>
                </a:solidFill>
                <a:latin typeface="黑体" panose="02010609060101010101" pitchFamily="49" charset="-122"/>
                <a:ea typeface="黑体" panose="02010609060101010101" pitchFamily="49" charset="-122"/>
                <a:sym typeface="+mn-ea"/>
              </a:rPr>
              <a:t>不去重合并</a:t>
            </a:r>
            <a:r>
              <a:rPr lang="zh-CN" altLang="en-US" sz="1400">
                <a:latin typeface="黑体" panose="02010609060101010101" pitchFamily="49" charset="-122"/>
                <a:ea typeface="黑体" panose="02010609060101010101" pitchFamily="49" charset="-122"/>
                <a:sym typeface="+mn-ea"/>
              </a:rPr>
              <a:t>，需要把所有数据装入内存，重复炮时取并集，内存占用较大。</a:t>
            </a:r>
            <a:endParaRPr lang="zh-CN" altLang="en-US" sz="1400">
              <a:latin typeface="黑体" panose="02010609060101010101" pitchFamily="49" charset="-122"/>
              <a:ea typeface="黑体" panose="02010609060101010101" pitchFamily="49" charset="-122"/>
              <a:sym typeface="+mn-ea"/>
            </a:endParaRPr>
          </a:p>
          <a:p>
            <a:pPr algn="l"/>
            <a:endParaRPr lang="zh-CN" altLang="en-US" sz="1400">
              <a:latin typeface="黑体" panose="02010609060101010101" pitchFamily="49" charset="-122"/>
              <a:ea typeface="黑体" panose="02010609060101010101" pitchFamily="49" charset="-122"/>
              <a:sym typeface="+mn-ea"/>
            </a:endParaRPr>
          </a:p>
          <a:p>
            <a:pPr algn="l"/>
            <a:r>
              <a:rPr lang="en-US" altLang="zh-CN" sz="1400">
                <a:latin typeface="黑体" panose="02010609060101010101" pitchFamily="49" charset="-122"/>
                <a:ea typeface="黑体" panose="02010609060101010101" pitchFamily="49" charset="-122"/>
              </a:rPr>
              <a:t>    Default:</a:t>
            </a:r>
            <a:r>
              <a:rPr lang="zh-CN" altLang="en-US" sz="1400">
                <a:solidFill>
                  <a:srgbClr val="FF0000"/>
                </a:solidFill>
                <a:latin typeface="黑体" panose="02010609060101010101" pitchFamily="49" charset="-122"/>
                <a:ea typeface="黑体" panose="02010609060101010101" pitchFamily="49" charset="-122"/>
                <a:sym typeface="+mn-ea"/>
              </a:rPr>
              <a:t>去重</a:t>
            </a:r>
            <a:r>
              <a:rPr lang="zh-CN" altLang="en-US" sz="1400">
                <a:solidFill>
                  <a:srgbClr val="FF0000"/>
                </a:solidFill>
                <a:latin typeface="黑体" panose="02010609060101010101" pitchFamily="49" charset="-122"/>
                <a:ea typeface="黑体" panose="02010609060101010101" pitchFamily="49" charset="-122"/>
                <a:sym typeface="+mn-ea"/>
              </a:rPr>
              <a:t>合并</a:t>
            </a:r>
            <a:r>
              <a:rPr lang="zh-CN" altLang="en-US" sz="1400">
                <a:latin typeface="黑体" panose="02010609060101010101" pitchFamily="49" charset="-122"/>
                <a:ea typeface="黑体" panose="02010609060101010101" pitchFamily="49" charset="-122"/>
              </a:rPr>
              <a:t>，采用临时文件方式，如果有重复炮，将弹重复炮信息提示对话框，最终结果将自动丢掉后面重复的炮数据。</a:t>
            </a:r>
            <a:endParaRPr lang="zh-CN" altLang="en-US" sz="1400">
              <a:latin typeface="黑体" panose="02010609060101010101" pitchFamily="49" charset="-122"/>
              <a:ea typeface="黑体" panose="02010609060101010101" pitchFamily="49" charset="-122"/>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二</a:t>
            </a:r>
            <a:r>
              <a:rPr lang="en-US" altLang="zh-CN" sz="2600" dirty="0">
                <a:solidFill>
                  <a:srgbClr val="000000"/>
                </a:solidFill>
              </a:rPr>
              <a:t>.</a:t>
            </a:r>
            <a:r>
              <a:rPr lang="zh-CN" altLang="en-US" sz="2600" dirty="0">
                <a:solidFill>
                  <a:srgbClr val="000000"/>
                </a:solidFill>
              </a:rPr>
              <a:t>初至合并</a:t>
            </a:r>
            <a:endParaRPr lang="zh-CN" altLang="en-US" sz="2600" dirty="0">
              <a:solidFill>
                <a:srgbClr val="000000"/>
              </a:solidFill>
            </a:endParaRPr>
          </a:p>
        </p:txBody>
      </p:sp>
      <p:pic>
        <p:nvPicPr>
          <p:cNvPr id="2" name="图片 1"/>
          <p:cNvPicPr>
            <a:picLocks noChangeAspect="1"/>
          </p:cNvPicPr>
          <p:nvPr/>
        </p:nvPicPr>
        <p:blipFill>
          <a:blip r:embed="rId1"/>
          <a:stretch>
            <a:fillRect/>
          </a:stretch>
        </p:blipFill>
        <p:spPr>
          <a:xfrm>
            <a:off x="4159885" y="2070100"/>
            <a:ext cx="3705225" cy="3695700"/>
          </a:xfrm>
          <a:prstGeom prst="rect">
            <a:avLst/>
          </a:prstGeom>
        </p:spPr>
      </p:pic>
      <p:sp>
        <p:nvSpPr>
          <p:cNvPr id="4" name="文本框 3"/>
          <p:cNvSpPr txBox="1"/>
          <p:nvPr/>
        </p:nvSpPr>
        <p:spPr>
          <a:xfrm>
            <a:off x="461010" y="1465580"/>
            <a:ext cx="10973435" cy="423545"/>
          </a:xfrm>
          <a:prstGeom prst="rect">
            <a:avLst/>
          </a:prstGeom>
          <a:noFill/>
        </p:spPr>
        <p:txBody>
          <a:bodyPr wrap="square" rtlCol="0" anchor="t">
            <a:spAutoFit/>
          </a:bodyPr>
          <a:lstStyle/>
          <a:p>
            <a:pPr marL="0" lvl="0" indent="0">
              <a:lnSpc>
                <a:spcPct val="120000"/>
              </a:lnSpc>
              <a:spcBef>
                <a:spcPct val="0"/>
              </a:spcBef>
              <a:buNone/>
            </a:pPr>
            <a:r>
              <a:rPr lang="zh-CN" sz="1800" dirty="0">
                <a:solidFill>
                  <a:srgbClr val="000000"/>
                </a:solidFill>
                <a:latin typeface="微软雅黑" panose="020B0503020204020204" pitchFamily="34" charset="-122"/>
                <a:ea typeface="微软雅黑" panose="020B0503020204020204" pitchFamily="34" charset="-122"/>
                <a:sym typeface="+mn-ea"/>
              </a:rPr>
              <a:t>当进行初至合并且有重复炮数据时，将弹出重复炮信息提示对话框。</a:t>
            </a:r>
            <a:endParaRPr lang="zh-CN" sz="1800" dirty="0">
              <a:solidFill>
                <a:srgbClr val="000000"/>
              </a:solidFill>
              <a:latin typeface="微软雅黑" panose="020B0503020204020204" pitchFamily="34" charset="-122"/>
              <a:ea typeface="微软雅黑" panose="020B0503020204020204" pitchFamily="34" charset="-122"/>
              <a:sym typeface="+mn-ea"/>
            </a:endParaRPr>
          </a:p>
        </p:txBody>
      </p:sp>
      <p:sp>
        <p:nvSpPr>
          <p:cNvPr id="60420" name="文本框 9"/>
          <p:cNvSpPr txBox="1"/>
          <p:nvPr/>
        </p:nvSpPr>
        <p:spPr>
          <a:xfrm>
            <a:off x="5116830" y="5824220"/>
            <a:ext cx="1791335"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 </a:t>
            </a:r>
            <a:r>
              <a:rPr lang="zh-CN" altLang="en-US" sz="1400" dirty="0">
                <a:solidFill>
                  <a:srgbClr val="000000"/>
                </a:solidFill>
                <a:latin typeface="微软雅黑" panose="020B0503020204020204" pitchFamily="34" charset="-122"/>
                <a:ea typeface="微软雅黑" panose="020B0503020204020204" pitchFamily="34" charset="-122"/>
              </a:rPr>
              <a:t>重复炮信息提示</a:t>
            </a:r>
            <a:r>
              <a:rPr lang="en-US" altLang="zh-CN" sz="1400" dirty="0">
                <a:solidFill>
                  <a:srgbClr val="000000"/>
                </a:solidFill>
                <a:latin typeface="微软雅黑" panose="020B0503020204020204" pitchFamily="34" charset="-122"/>
                <a:ea typeface="微软雅黑" panose="020B0503020204020204" pitchFamily="34" charset="-122"/>
              </a:rPr>
              <a:t> </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三</a:t>
            </a:r>
            <a:r>
              <a:rPr lang="en-US" altLang="zh-CN" sz="2600" dirty="0">
                <a:solidFill>
                  <a:srgbClr val="000000"/>
                </a:solidFill>
              </a:rPr>
              <a:t>.</a:t>
            </a:r>
            <a:r>
              <a:rPr lang="zh-CN" altLang="en-US" sz="2600" dirty="0">
                <a:solidFill>
                  <a:srgbClr val="000000"/>
                </a:solidFill>
              </a:rPr>
              <a:t>建立初始模型</a:t>
            </a:r>
            <a:endParaRPr lang="zh-CN" altLang="en-US" sz="2600" dirty="0">
              <a:solidFill>
                <a:srgbClr val="000000"/>
              </a:solidFill>
            </a:endParaRPr>
          </a:p>
        </p:txBody>
      </p:sp>
      <p:sp>
        <p:nvSpPr>
          <p:cNvPr id="61443" name="文本框 1"/>
          <p:cNvSpPr txBox="1"/>
          <p:nvPr/>
        </p:nvSpPr>
        <p:spPr>
          <a:xfrm>
            <a:off x="406400" y="1339850"/>
            <a:ext cx="11198225" cy="14224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rPr>
              <a:t>①打开</a:t>
            </a:r>
            <a:r>
              <a:rPr lang="en-US" altLang="zh-CN" sz="1800" dirty="0">
                <a:solidFill>
                  <a:srgbClr val="000000"/>
                </a:solidFill>
                <a:latin typeface="微软雅黑" panose="020B0503020204020204" pitchFamily="34" charset="-122"/>
                <a:ea typeface="微软雅黑" panose="020B0503020204020204" pitchFamily="34" charset="-122"/>
              </a:rPr>
              <a:t>Statics</a:t>
            </a:r>
            <a:r>
              <a:rPr lang="zh-CN" altLang="en-US" sz="1800" dirty="0">
                <a:solidFill>
                  <a:srgbClr val="000000"/>
                </a:solidFill>
                <a:latin typeface="微软雅黑" panose="020B0503020204020204" pitchFamily="34" charset="-122"/>
                <a:ea typeface="微软雅黑" panose="020B0503020204020204" pitchFamily="34" charset="-122"/>
              </a:rPr>
              <a:t>软件包，在</a:t>
            </a:r>
            <a:r>
              <a:rPr lang="en-US" altLang="zh-CN" sz="1800" dirty="0">
                <a:solidFill>
                  <a:srgbClr val="000000"/>
                </a:solidFill>
                <a:latin typeface="微软雅黑" panose="020B0503020204020204" pitchFamily="34" charset="-122"/>
                <a:ea typeface="微软雅黑" panose="020B0503020204020204" pitchFamily="34" charset="-122"/>
              </a:rPr>
              <a:t>FirstBreak</a:t>
            </a:r>
            <a:r>
              <a:rPr lang="zh-CN" altLang="en-US" sz="1800" dirty="0">
                <a:solidFill>
                  <a:srgbClr val="000000"/>
                </a:solidFill>
                <a:latin typeface="微软雅黑" panose="020B0503020204020204" pitchFamily="34" charset="-122"/>
                <a:ea typeface="微软雅黑" panose="020B0503020204020204" pitchFamily="34" charset="-122"/>
              </a:rPr>
              <a:t>节点下选中导入的初至文件并右键，点击</a:t>
            </a:r>
            <a:r>
              <a:rPr lang="en-US" altLang="zh-CN" sz="1800" dirty="0">
                <a:solidFill>
                  <a:srgbClr val="000000"/>
                </a:solidFill>
                <a:latin typeface="微软雅黑" panose="020B0503020204020204" pitchFamily="34" charset="-122"/>
                <a:ea typeface="微软雅黑" panose="020B0503020204020204" pitchFamily="34" charset="-122"/>
              </a:rPr>
              <a:t>Open with—Gradient Model</a:t>
            </a:r>
            <a:r>
              <a:rPr lang="zh-CN" altLang="en-US" sz="1800" dirty="0">
                <a:solidFill>
                  <a:srgbClr val="000000"/>
                </a:solidFill>
                <a:latin typeface="微软雅黑" panose="020B0503020204020204" pitchFamily="34" charset="-122"/>
                <a:ea typeface="微软雅黑" panose="020B0503020204020204" pitchFamily="34" charset="-122"/>
              </a:rPr>
              <a:t>以建立初始模型（如图</a:t>
            </a:r>
            <a:r>
              <a:rPr lang="en-US" altLang="zh-CN" sz="1800" dirty="0">
                <a:solidFill>
                  <a:srgbClr val="000000"/>
                </a:solidFill>
                <a:latin typeface="微软雅黑" panose="020B0503020204020204" pitchFamily="34" charset="-122"/>
                <a:ea typeface="微软雅黑" panose="020B0503020204020204" pitchFamily="34" charset="-122"/>
              </a:rPr>
              <a:t>1</a:t>
            </a:r>
            <a:r>
              <a:rPr lang="zh-CN" altLang="en-US" sz="1800" dirty="0">
                <a:solidFill>
                  <a:srgbClr val="000000"/>
                </a:solidFill>
                <a:latin typeface="微软雅黑" panose="020B0503020204020204" pitchFamily="34" charset="-122"/>
                <a:ea typeface="微软雅黑" panose="020B0503020204020204" pitchFamily="34" charset="-122"/>
              </a:rPr>
              <a:t>）。建立初始模型时，可参考工区先验速度信息给定初始模型速度变化范围，若无先验信息，可先按默认参数建立初始模型（如图</a:t>
            </a:r>
            <a:r>
              <a:rPr lang="en-US" altLang="zh-CN" sz="1800" dirty="0">
                <a:solidFill>
                  <a:srgbClr val="000000"/>
                </a:solidFill>
                <a:latin typeface="微软雅黑" panose="020B0503020204020204" pitchFamily="34" charset="-122"/>
                <a:ea typeface="微软雅黑" panose="020B0503020204020204" pitchFamily="34" charset="-122"/>
              </a:rPr>
              <a:t>2</a:t>
            </a:r>
            <a:r>
              <a:rPr lang="zh-CN" altLang="en-US" sz="1800" dirty="0">
                <a:solidFill>
                  <a:srgbClr val="000000"/>
                </a:solidFill>
                <a:latin typeface="微软雅黑" panose="020B0503020204020204" pitchFamily="34" charset="-122"/>
                <a:ea typeface="微软雅黑" panose="020B0503020204020204" pitchFamily="34" charset="-122"/>
              </a:rPr>
              <a:t>），网格大小一般设定为工区</a:t>
            </a:r>
            <a:r>
              <a:rPr lang="zh-CN" altLang="en-US" sz="1800" dirty="0">
                <a:solidFill>
                  <a:srgbClr val="FF0000"/>
                </a:solidFill>
                <a:latin typeface="微软雅黑" panose="020B0503020204020204" pitchFamily="34" charset="-122"/>
                <a:ea typeface="微软雅黑" panose="020B0503020204020204" pitchFamily="34" charset="-122"/>
              </a:rPr>
              <a:t>面元大小的</a:t>
            </a:r>
            <a:r>
              <a:rPr lang="en-US" altLang="zh-CN" sz="1800" dirty="0">
                <a:solidFill>
                  <a:srgbClr val="FF0000"/>
                </a:solidFill>
                <a:latin typeface="微软雅黑" panose="020B0503020204020204" pitchFamily="34" charset="-122"/>
                <a:ea typeface="微软雅黑" panose="020B0503020204020204" pitchFamily="34" charset="-122"/>
              </a:rPr>
              <a:t>1-2</a:t>
            </a:r>
            <a:r>
              <a:rPr lang="zh-CN" altLang="en-US" sz="1800" dirty="0">
                <a:solidFill>
                  <a:srgbClr val="FF0000"/>
                </a:solidFill>
                <a:latin typeface="微软雅黑" panose="020B0503020204020204" pitchFamily="34" charset="-122"/>
                <a:ea typeface="微软雅黑" panose="020B0503020204020204" pitchFamily="34" charset="-122"/>
              </a:rPr>
              <a:t>倍</a:t>
            </a:r>
            <a:r>
              <a:rPr lang="zh-CN" altLang="en-US" sz="1800" dirty="0">
                <a:solidFill>
                  <a:srgbClr val="000000"/>
                </a:solidFill>
                <a:latin typeface="微软雅黑" panose="020B0503020204020204" pitchFamily="34" charset="-122"/>
                <a:ea typeface="微软雅黑" panose="020B0503020204020204" pitchFamily="34" charset="-122"/>
              </a:rPr>
              <a:t>，也可根据需要调整。另外，</a:t>
            </a:r>
            <a:r>
              <a:rPr lang="en-US" altLang="en-US" sz="1800" dirty="0">
                <a:solidFill>
                  <a:srgbClr val="000000"/>
                </a:solidFill>
                <a:latin typeface="微软雅黑" panose="020B0503020204020204" pitchFamily="34" charset="-122"/>
                <a:ea typeface="微软雅黑" panose="020B0503020204020204" pitchFamily="34" charset="-122"/>
              </a:rPr>
              <a:t>只需修改图</a:t>
            </a:r>
            <a:r>
              <a:rPr lang="en-US" altLang="zh-CN" sz="1800" dirty="0">
                <a:solidFill>
                  <a:srgbClr val="000000"/>
                </a:solidFill>
                <a:latin typeface="微软雅黑" panose="020B0503020204020204" pitchFamily="34" charset="-122"/>
                <a:ea typeface="微软雅黑" panose="020B0503020204020204" pitchFamily="34" charset="-122"/>
              </a:rPr>
              <a:t>2</a:t>
            </a:r>
            <a:r>
              <a:rPr lang="en-US" altLang="en-US" sz="1800" dirty="0">
                <a:solidFill>
                  <a:srgbClr val="000000"/>
                </a:solidFill>
                <a:latin typeface="微软雅黑" panose="020B0503020204020204" pitchFamily="34" charset="-122"/>
                <a:ea typeface="微软雅黑" panose="020B0503020204020204" pitchFamily="34" charset="-122"/>
              </a:rPr>
              <a:t>中红框所示参数，其他参数按照默认值设置即可。</a:t>
            </a:r>
            <a:endParaRPr lang="zh-CN" altLang="en-US" sz="1800" dirty="0">
              <a:solidFill>
                <a:srgbClr val="000000"/>
              </a:solidFill>
              <a:latin typeface="微软雅黑" panose="020B0503020204020204" pitchFamily="34" charset="-122"/>
              <a:ea typeface="微软雅黑" panose="020B0503020204020204" pitchFamily="34" charset="-122"/>
            </a:endParaRPr>
          </a:p>
        </p:txBody>
      </p:sp>
      <p:sp>
        <p:nvSpPr>
          <p:cNvPr id="61444" name="文本框 9"/>
          <p:cNvSpPr txBox="1"/>
          <p:nvPr/>
        </p:nvSpPr>
        <p:spPr>
          <a:xfrm>
            <a:off x="1914525" y="4902200"/>
            <a:ext cx="598488" cy="3063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61445" name="文本框 27"/>
          <p:cNvSpPr txBox="1"/>
          <p:nvPr/>
        </p:nvSpPr>
        <p:spPr>
          <a:xfrm>
            <a:off x="7740650" y="6065838"/>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61446" name="组合 17"/>
          <p:cNvGrpSpPr/>
          <p:nvPr/>
        </p:nvGrpSpPr>
        <p:grpSpPr>
          <a:xfrm>
            <a:off x="101600" y="3314700"/>
            <a:ext cx="3779838" cy="1482725"/>
            <a:chOff x="6178885" y="1381668"/>
            <a:chExt cx="3432462" cy="1345756"/>
          </a:xfrm>
        </p:grpSpPr>
        <p:pic>
          <p:nvPicPr>
            <p:cNvPr id="61453" name="图片 2"/>
            <p:cNvPicPr>
              <a:picLocks noChangeAspect="1"/>
            </p:cNvPicPr>
            <p:nvPr/>
          </p:nvPicPr>
          <p:blipFill>
            <a:blip r:embed="rId1"/>
            <a:stretch>
              <a:fillRect/>
            </a:stretch>
          </p:blipFill>
          <p:spPr>
            <a:xfrm>
              <a:off x="6178885" y="1381668"/>
              <a:ext cx="3432462" cy="1345756"/>
            </a:xfrm>
            <a:prstGeom prst="rect">
              <a:avLst/>
            </a:prstGeom>
            <a:noFill/>
            <a:ln w="9525">
              <a:noFill/>
            </a:ln>
          </p:spPr>
        </p:pic>
        <p:sp>
          <p:nvSpPr>
            <p:cNvPr id="61454" name="矩形 19"/>
            <p:cNvSpPr/>
            <p:nvPr/>
          </p:nvSpPr>
          <p:spPr>
            <a:xfrm>
              <a:off x="8184158" y="2319663"/>
              <a:ext cx="1107153" cy="13976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pic>
        <p:nvPicPr>
          <p:cNvPr id="61447" name="图片 4"/>
          <p:cNvPicPr>
            <a:picLocks noChangeAspect="1"/>
          </p:cNvPicPr>
          <p:nvPr/>
        </p:nvPicPr>
        <p:blipFill>
          <a:blip r:embed="rId2"/>
          <a:stretch>
            <a:fillRect/>
          </a:stretch>
        </p:blipFill>
        <p:spPr>
          <a:xfrm>
            <a:off x="3987800" y="2801938"/>
            <a:ext cx="7848600" cy="3276600"/>
          </a:xfrm>
          <a:prstGeom prst="rect">
            <a:avLst/>
          </a:prstGeom>
          <a:noFill/>
          <a:ln w="9525">
            <a:noFill/>
          </a:ln>
        </p:spPr>
      </p:pic>
      <p:sp>
        <p:nvSpPr>
          <p:cNvPr id="61448" name="矩形 21"/>
          <p:cNvSpPr/>
          <p:nvPr/>
        </p:nvSpPr>
        <p:spPr>
          <a:xfrm>
            <a:off x="4392613" y="4597400"/>
            <a:ext cx="639762" cy="506413"/>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1449" name="文本框 28"/>
          <p:cNvSpPr txBox="1"/>
          <p:nvPr/>
        </p:nvSpPr>
        <p:spPr>
          <a:xfrm>
            <a:off x="5138738" y="4514850"/>
            <a:ext cx="1106487"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速度范围</a:t>
            </a:r>
            <a:endParaRPr lang="en-US" altLang="zh-CN" sz="1400" dirty="0">
              <a:solidFill>
                <a:srgbClr val="3333CC"/>
              </a:solidFill>
              <a:latin typeface="微软雅黑" panose="020B0503020204020204" pitchFamily="34" charset="-122"/>
              <a:ea typeface="微软雅黑" panose="020B0503020204020204" pitchFamily="34" charset="-122"/>
            </a:endParaRPr>
          </a:p>
          <a:p>
            <a:pPr marL="0" lvl="0" indent="0"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梯度模型</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1450" name="矩形 29"/>
          <p:cNvSpPr/>
          <p:nvPr/>
        </p:nvSpPr>
        <p:spPr>
          <a:xfrm>
            <a:off x="10336213" y="4545013"/>
            <a:ext cx="1500187" cy="55880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1451" name="文本框 30"/>
          <p:cNvSpPr txBox="1"/>
          <p:nvPr/>
        </p:nvSpPr>
        <p:spPr>
          <a:xfrm>
            <a:off x="9980613" y="4233863"/>
            <a:ext cx="1106487" cy="9540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网格大小</a:t>
            </a:r>
            <a:endParaRPr lang="en-US" altLang="zh-CN" sz="1400" dirty="0">
              <a:solidFill>
                <a:srgbClr val="3333CC"/>
              </a:solidFill>
              <a:latin typeface="微软雅黑" panose="020B0503020204020204" pitchFamily="34" charset="-122"/>
              <a:ea typeface="微软雅黑" panose="020B0503020204020204" pitchFamily="34" charset="-122"/>
            </a:endParaRPr>
          </a:p>
          <a:p>
            <a:pPr marL="0" lvl="0" indent="0" eaLnBrk="1" hangingPunct="1">
              <a:spcBef>
                <a:spcPct val="0"/>
              </a:spcBef>
              <a:buNone/>
            </a:pPr>
            <a:r>
              <a:rPr lang="en-US" altLang="zh-CN" sz="1400" dirty="0">
                <a:solidFill>
                  <a:srgbClr val="3333CC"/>
                </a:solidFill>
                <a:latin typeface="微软雅黑" panose="020B0503020204020204" pitchFamily="34" charset="-122"/>
                <a:ea typeface="微软雅黑" panose="020B0503020204020204" pitchFamily="34" charset="-122"/>
              </a:rPr>
              <a:t>dy   </a:t>
            </a:r>
            <a:endParaRPr lang="en-US" altLang="zh-CN" sz="1400" dirty="0">
              <a:solidFill>
                <a:srgbClr val="3333CC"/>
              </a:solidFill>
              <a:latin typeface="微软雅黑" panose="020B0503020204020204" pitchFamily="34" charset="-122"/>
              <a:ea typeface="微软雅黑" panose="020B0503020204020204" pitchFamily="34" charset="-122"/>
            </a:endParaRPr>
          </a:p>
          <a:p>
            <a:pPr marL="0" lvl="0" indent="0" eaLnBrk="1" hangingPunct="1">
              <a:spcBef>
                <a:spcPct val="0"/>
              </a:spcBef>
              <a:buNone/>
            </a:pPr>
            <a:r>
              <a:rPr lang="en-US" altLang="zh-CN" sz="1400" dirty="0">
                <a:solidFill>
                  <a:srgbClr val="3333CC"/>
                </a:solidFill>
                <a:latin typeface="微软雅黑" panose="020B0503020204020204" pitchFamily="34" charset="-122"/>
                <a:ea typeface="微软雅黑" panose="020B0503020204020204" pitchFamily="34" charset="-122"/>
              </a:rPr>
              <a:t>dx  </a:t>
            </a:r>
            <a:endParaRPr lang="en-US" altLang="zh-CN" sz="1400" dirty="0">
              <a:solidFill>
                <a:srgbClr val="3333CC"/>
              </a:solidFill>
              <a:latin typeface="微软雅黑" panose="020B0503020204020204" pitchFamily="34" charset="-122"/>
              <a:ea typeface="微软雅黑" panose="020B0503020204020204" pitchFamily="34" charset="-122"/>
            </a:endParaRPr>
          </a:p>
          <a:p>
            <a:pPr marL="0" lvl="0" indent="0" eaLnBrk="1" hangingPunct="1">
              <a:spcBef>
                <a:spcPct val="0"/>
              </a:spcBef>
              <a:buNone/>
            </a:pPr>
            <a:r>
              <a:rPr lang="en-US" altLang="zh-CN" sz="1400" dirty="0">
                <a:solidFill>
                  <a:srgbClr val="3333CC"/>
                </a:solidFill>
                <a:latin typeface="微软雅黑" panose="020B0503020204020204" pitchFamily="34" charset="-122"/>
                <a:ea typeface="微软雅黑" panose="020B0503020204020204" pitchFamily="34" charset="-122"/>
              </a:rPr>
              <a:t>dz</a:t>
            </a:r>
            <a:endParaRPr lang="en-US" altLang="zh-CN" sz="1400" dirty="0">
              <a:solidFill>
                <a:srgbClr val="3333CC"/>
              </a:solidFill>
              <a:latin typeface="微软雅黑" panose="020B0503020204020204" pitchFamily="34" charset="-122"/>
              <a:ea typeface="微软雅黑" panose="020B0503020204020204" pitchFamily="34" charset="-122"/>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14"/>
          <p:cNvGrpSpPr/>
          <p:nvPr/>
        </p:nvGrpSpPr>
        <p:grpSpPr>
          <a:xfrm>
            <a:off x="267970" y="1876425"/>
            <a:ext cx="11662410" cy="4980021"/>
            <a:chOff x="551401" y="908547"/>
            <a:chExt cx="11379047" cy="5563870"/>
          </a:xfrm>
        </p:grpSpPr>
        <p:sp>
          <p:nvSpPr>
            <p:cNvPr id="34820" name="Rectangle 32"/>
            <p:cNvSpPr/>
            <p:nvPr/>
          </p:nvSpPr>
          <p:spPr>
            <a:xfrm>
              <a:off x="1996063" y="6121950"/>
              <a:ext cx="2646879" cy="342663"/>
            </a:xfrm>
            <a:prstGeom prst="rect">
              <a:avLst/>
            </a:prstGeom>
            <a:solidFill>
              <a:schemeClr val="bg1"/>
            </a:solid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给定经验参数建立初始模型</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34821" name="组合 4"/>
            <p:cNvGrpSpPr/>
            <p:nvPr/>
          </p:nvGrpSpPr>
          <p:grpSpPr>
            <a:xfrm>
              <a:off x="551401" y="908547"/>
              <a:ext cx="5492661" cy="2270081"/>
              <a:chOff x="670492" y="1664687"/>
              <a:chExt cx="4874524" cy="1841168"/>
            </a:xfrm>
          </p:grpSpPr>
          <p:grpSp>
            <p:nvGrpSpPr>
              <p:cNvPr id="34828" name="组合 2"/>
              <p:cNvGrpSpPr/>
              <p:nvPr/>
            </p:nvGrpSpPr>
            <p:grpSpPr>
              <a:xfrm>
                <a:off x="3282462" y="1664687"/>
                <a:ext cx="2262554" cy="1841168"/>
                <a:chOff x="264358" y="1811216"/>
                <a:chExt cx="2115426" cy="1721442"/>
              </a:xfrm>
            </p:grpSpPr>
            <p:pic>
              <p:nvPicPr>
                <p:cNvPr id="34830" name="图片 1"/>
                <p:cNvPicPr>
                  <a:picLocks noChangeAspect="1"/>
                </p:cNvPicPr>
                <p:nvPr/>
              </p:nvPicPr>
              <p:blipFill>
                <a:blip r:embed="rId1"/>
                <a:srcRect r="64882"/>
                <a:stretch>
                  <a:fillRect/>
                </a:stretch>
              </p:blipFill>
              <p:spPr>
                <a:xfrm>
                  <a:off x="264358" y="1811216"/>
                  <a:ext cx="1453073" cy="1721442"/>
                </a:xfrm>
                <a:prstGeom prst="rect">
                  <a:avLst/>
                </a:prstGeom>
                <a:noFill/>
                <a:ln w="9525">
                  <a:noFill/>
                </a:ln>
              </p:spPr>
            </p:pic>
            <p:pic>
              <p:nvPicPr>
                <p:cNvPr id="34831" name="图片 5"/>
                <p:cNvPicPr>
                  <a:picLocks noChangeAspect="1"/>
                </p:cNvPicPr>
                <p:nvPr/>
              </p:nvPicPr>
              <p:blipFill>
                <a:blip r:embed="rId1"/>
                <a:srcRect l="83992"/>
                <a:stretch>
                  <a:fillRect/>
                </a:stretch>
              </p:blipFill>
              <p:spPr>
                <a:xfrm>
                  <a:off x="1717431" y="1811216"/>
                  <a:ext cx="662353" cy="1721442"/>
                </a:xfrm>
                <a:prstGeom prst="rect">
                  <a:avLst/>
                </a:prstGeom>
                <a:noFill/>
                <a:ln w="9525">
                  <a:noFill/>
                </a:ln>
              </p:spPr>
            </p:pic>
          </p:grpSp>
          <p:pic>
            <p:nvPicPr>
              <p:cNvPr id="34829" name="图片 3"/>
              <p:cNvPicPr>
                <a:picLocks noChangeAspect="1"/>
              </p:cNvPicPr>
              <p:nvPr/>
            </p:nvPicPr>
            <p:blipFill>
              <a:blip r:embed="rId2"/>
              <a:stretch>
                <a:fillRect/>
              </a:stretch>
            </p:blipFill>
            <p:spPr>
              <a:xfrm>
                <a:off x="670492" y="1664687"/>
                <a:ext cx="2611970" cy="1841168"/>
              </a:xfrm>
              <a:prstGeom prst="rect">
                <a:avLst/>
              </a:prstGeom>
              <a:noFill/>
              <a:ln w="9525">
                <a:noFill/>
              </a:ln>
            </p:spPr>
          </p:pic>
        </p:grpSp>
        <p:grpSp>
          <p:nvGrpSpPr>
            <p:cNvPr id="34822" name="组合 8"/>
            <p:cNvGrpSpPr/>
            <p:nvPr/>
          </p:nvGrpSpPr>
          <p:grpSpPr>
            <a:xfrm>
              <a:off x="6437787" y="908548"/>
              <a:ext cx="5492661" cy="2270080"/>
              <a:chOff x="6487580" y="996471"/>
              <a:chExt cx="5492661" cy="1841168"/>
            </a:xfrm>
          </p:grpSpPr>
          <p:pic>
            <p:nvPicPr>
              <p:cNvPr id="34826" name="图片 7"/>
              <p:cNvPicPr/>
              <p:nvPr/>
            </p:nvPicPr>
            <p:blipFill>
              <a:blip r:embed="rId3"/>
              <a:srcRect r="24217"/>
              <a:stretch>
                <a:fillRect/>
              </a:stretch>
            </p:blipFill>
            <p:spPr>
              <a:xfrm>
                <a:off x="6487580" y="996471"/>
                <a:ext cx="1979412" cy="1841168"/>
              </a:xfrm>
              <a:prstGeom prst="rect">
                <a:avLst/>
              </a:prstGeom>
              <a:noFill/>
              <a:ln w="9525">
                <a:noFill/>
              </a:ln>
            </p:spPr>
          </p:pic>
          <p:pic>
            <p:nvPicPr>
              <p:cNvPr id="34827" name="图片 6"/>
              <p:cNvPicPr>
                <a:picLocks noChangeAspect="1"/>
              </p:cNvPicPr>
              <p:nvPr/>
            </p:nvPicPr>
            <p:blipFill>
              <a:blip r:embed="rId4"/>
              <a:stretch>
                <a:fillRect/>
              </a:stretch>
            </p:blipFill>
            <p:spPr>
              <a:xfrm>
                <a:off x="8466992" y="996471"/>
                <a:ext cx="3513249" cy="1841168"/>
              </a:xfrm>
              <a:prstGeom prst="rect">
                <a:avLst/>
              </a:prstGeom>
              <a:noFill/>
              <a:ln w="9525">
                <a:noFill/>
              </a:ln>
            </p:spPr>
          </p:pic>
        </p:grpSp>
        <p:pic>
          <p:nvPicPr>
            <p:cNvPr id="34823" name="图片 11"/>
            <p:cNvPicPr>
              <a:picLocks noChangeAspect="1"/>
            </p:cNvPicPr>
            <p:nvPr/>
          </p:nvPicPr>
          <p:blipFill>
            <a:blip r:embed="rId5"/>
            <a:stretch>
              <a:fillRect/>
            </a:stretch>
          </p:blipFill>
          <p:spPr>
            <a:xfrm>
              <a:off x="6437787" y="3328989"/>
              <a:ext cx="5492661" cy="2790458"/>
            </a:xfrm>
            <a:prstGeom prst="rect">
              <a:avLst/>
            </a:prstGeom>
            <a:noFill/>
            <a:ln w="9525">
              <a:noFill/>
            </a:ln>
          </p:spPr>
        </p:pic>
        <p:pic>
          <p:nvPicPr>
            <p:cNvPr id="34824" name="图片 12"/>
            <p:cNvPicPr>
              <a:picLocks noChangeAspect="1"/>
            </p:cNvPicPr>
            <p:nvPr/>
          </p:nvPicPr>
          <p:blipFill>
            <a:blip r:embed="rId6"/>
            <a:stretch>
              <a:fillRect/>
            </a:stretch>
          </p:blipFill>
          <p:spPr>
            <a:xfrm>
              <a:off x="551401" y="3178628"/>
              <a:ext cx="5536204" cy="2940818"/>
            </a:xfrm>
            <a:prstGeom prst="rect">
              <a:avLst/>
            </a:prstGeom>
            <a:noFill/>
            <a:ln w="9525">
              <a:noFill/>
            </a:ln>
          </p:spPr>
        </p:pic>
        <p:sp>
          <p:nvSpPr>
            <p:cNvPr id="34825" name="Rectangle 32"/>
            <p:cNvSpPr/>
            <p:nvPr/>
          </p:nvSpPr>
          <p:spPr>
            <a:xfrm>
              <a:off x="7655493" y="6129754"/>
              <a:ext cx="3057247" cy="342663"/>
            </a:xfrm>
            <a:prstGeom prst="rect">
              <a:avLst/>
            </a:prstGeom>
            <a:solidFill>
              <a:schemeClr val="bg1"/>
            </a:solid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拾取初至折射分层建立初始模型</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sp>
        <p:nvSpPr>
          <p:cNvPr id="8" name="Rectangle 32"/>
          <p:cNvSpPr/>
          <p:nvPr/>
        </p:nvSpPr>
        <p:spPr>
          <a:xfrm>
            <a:off x="389255" y="1430655"/>
            <a:ext cx="11802745" cy="398780"/>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FontTx/>
              <a:buNone/>
            </a:pPr>
            <a:r>
              <a:rPr lang="en-US" altLang="zh-CN" sz="2000">
                <a:latin typeface="微软雅黑" panose="020B0503020204020204" pitchFamily="34" charset="-122"/>
                <a:ea typeface="微软雅黑" panose="020B0503020204020204" pitchFamily="34" charset="-122"/>
              </a:rPr>
              <a:t>        通过折射分层建立初始模型，相较经验参数建模而言，</a:t>
            </a:r>
            <a:r>
              <a:rPr lang="zh-CN" altLang="en-US" sz="2000">
                <a:latin typeface="微软雅黑" panose="020B0503020204020204" pitchFamily="34" charset="-122"/>
                <a:ea typeface="微软雅黑" panose="020B0503020204020204" pitchFamily="34" charset="-122"/>
              </a:rPr>
              <a:t>更有数据依据。</a:t>
            </a:r>
            <a:endParaRPr lang="zh-CN" altLang="en-US" sz="2000">
              <a:solidFill>
                <a:schemeClr val="tx1"/>
              </a:solidFill>
              <a:latin typeface="微软雅黑" panose="020B0503020204020204" pitchFamily="34" charset="-122"/>
              <a:ea typeface="微软雅黑" panose="020B0503020204020204" pitchFamily="34" charset="-122"/>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61442"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三</a:t>
            </a:r>
            <a:r>
              <a:rPr lang="en-US" altLang="zh-CN" sz="2600" dirty="0">
                <a:solidFill>
                  <a:srgbClr val="000000"/>
                </a:solidFill>
              </a:rPr>
              <a:t>.</a:t>
            </a:r>
            <a:r>
              <a:rPr lang="zh-CN" altLang="en-US" sz="2600" dirty="0">
                <a:solidFill>
                  <a:srgbClr val="000000"/>
                </a:solidFill>
              </a:rPr>
              <a:t>建立初始模型</a:t>
            </a:r>
            <a:endParaRPr lang="zh-CN" altLang="en-US" sz="2600" dirty="0">
              <a:solidFill>
                <a:srgbClr val="000000"/>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723390" y="1711960"/>
            <a:ext cx="7703820" cy="5114290"/>
            <a:chOff x="2714" y="2505"/>
            <a:chExt cx="12132" cy="8245"/>
          </a:xfrm>
        </p:grpSpPr>
        <p:grpSp>
          <p:nvGrpSpPr>
            <p:cNvPr id="2" name="组合 1"/>
            <p:cNvGrpSpPr/>
            <p:nvPr/>
          </p:nvGrpSpPr>
          <p:grpSpPr>
            <a:xfrm>
              <a:off x="2714" y="6322"/>
              <a:ext cx="12133" cy="4428"/>
              <a:chOff x="1498" y="2276"/>
              <a:chExt cx="11177" cy="5172"/>
            </a:xfrm>
          </p:grpSpPr>
          <p:pic>
            <p:nvPicPr>
              <p:cNvPr id="59" name="图片 59" descr="屏幕捕获_2025_08_13_15_19_16_582"/>
              <p:cNvPicPr>
                <a:picLocks noChangeAspect="1"/>
              </p:cNvPicPr>
              <p:nvPr/>
            </p:nvPicPr>
            <p:blipFill>
              <a:blip r:embed="rId1"/>
              <a:stretch>
                <a:fillRect/>
              </a:stretch>
            </p:blipFill>
            <p:spPr>
              <a:xfrm>
                <a:off x="1498" y="2992"/>
                <a:ext cx="4275" cy="3741"/>
              </a:xfrm>
              <a:prstGeom prst="rect">
                <a:avLst/>
              </a:prstGeom>
            </p:spPr>
          </p:pic>
          <p:pic>
            <p:nvPicPr>
              <p:cNvPr id="60" name="图片 60" descr="屏幕捕获_2025_08_13_15_31_14_145"/>
              <p:cNvPicPr>
                <a:picLocks noChangeAspect="1"/>
              </p:cNvPicPr>
              <p:nvPr/>
            </p:nvPicPr>
            <p:blipFill>
              <a:blip r:embed="rId2"/>
              <a:stretch>
                <a:fillRect/>
              </a:stretch>
            </p:blipFill>
            <p:spPr>
              <a:xfrm>
                <a:off x="5773" y="2276"/>
                <a:ext cx="6903" cy="5173"/>
              </a:xfrm>
              <a:prstGeom prst="rect">
                <a:avLst/>
              </a:prstGeom>
            </p:spPr>
          </p:pic>
        </p:grpSp>
        <p:grpSp>
          <p:nvGrpSpPr>
            <p:cNvPr id="5" name="组合 4"/>
            <p:cNvGrpSpPr/>
            <p:nvPr/>
          </p:nvGrpSpPr>
          <p:grpSpPr>
            <a:xfrm>
              <a:off x="2714" y="2505"/>
              <a:ext cx="12133" cy="4216"/>
              <a:chOff x="2142" y="6037"/>
              <a:chExt cx="12133" cy="4216"/>
            </a:xfrm>
          </p:grpSpPr>
          <p:pic>
            <p:nvPicPr>
              <p:cNvPr id="3" name="图片 55" descr="屏幕捕获_2025_08_13_13_53_33_638"/>
              <p:cNvPicPr>
                <a:picLocks noChangeAspect="1"/>
              </p:cNvPicPr>
              <p:nvPr/>
            </p:nvPicPr>
            <p:blipFill>
              <a:blip r:embed="rId3"/>
              <a:stretch>
                <a:fillRect/>
              </a:stretch>
            </p:blipFill>
            <p:spPr>
              <a:xfrm>
                <a:off x="2142" y="6616"/>
                <a:ext cx="4641" cy="3239"/>
              </a:xfrm>
              <a:prstGeom prst="rect">
                <a:avLst/>
              </a:prstGeom>
            </p:spPr>
          </p:pic>
          <p:pic>
            <p:nvPicPr>
              <p:cNvPr id="4" name="图片 56" descr="屏幕捕获_2025_08_13_15_31_09_850"/>
              <p:cNvPicPr>
                <a:picLocks noChangeAspect="1"/>
              </p:cNvPicPr>
              <p:nvPr/>
            </p:nvPicPr>
            <p:blipFill>
              <a:blip r:embed="rId4"/>
              <a:stretch>
                <a:fillRect/>
              </a:stretch>
            </p:blipFill>
            <p:spPr>
              <a:xfrm>
                <a:off x="6783" y="6037"/>
                <a:ext cx="7492" cy="4216"/>
              </a:xfrm>
              <a:prstGeom prst="rect">
                <a:avLst/>
              </a:prstGeom>
            </p:spPr>
          </p:pic>
        </p:grpSp>
      </p:grpSp>
      <p:sp>
        <p:nvSpPr>
          <p:cNvPr id="7" name="Rectangle 32"/>
          <p:cNvSpPr/>
          <p:nvPr/>
        </p:nvSpPr>
        <p:spPr>
          <a:xfrm>
            <a:off x="389255" y="1410970"/>
            <a:ext cx="11802745" cy="398780"/>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eaLnBrk="1" hangingPunct="1">
              <a:lnSpc>
                <a:spcPct val="100000"/>
              </a:lnSpc>
              <a:spcBef>
                <a:spcPct val="0"/>
              </a:spcBef>
              <a:buFontTx/>
              <a:buNone/>
            </a:pPr>
            <a:r>
              <a:rPr lang="en-US" altLang="zh-CN" sz="1800">
                <a:latin typeface="微软雅黑" panose="020B0503020204020204" pitchFamily="34" charset="-122"/>
                <a:ea typeface="微软雅黑" panose="020B0503020204020204" pitchFamily="34" charset="-122"/>
              </a:rPr>
              <a:t>        </a:t>
            </a:r>
            <a:r>
              <a:rPr lang="zh-CN" altLang="en-US" sz="2000">
                <a:latin typeface="微软雅黑" panose="020B0503020204020204" pitchFamily="34" charset="-122"/>
                <a:ea typeface="微软雅黑" panose="020B0503020204020204" pitchFamily="34" charset="-122"/>
              </a:rPr>
              <a:t>同时</a:t>
            </a:r>
            <a:r>
              <a:rPr lang="zh-CN" altLang="en-US" sz="1800">
                <a:latin typeface="微软雅黑" panose="020B0503020204020204" pitchFamily="34" charset="-122"/>
                <a:ea typeface="微软雅黑" panose="020B0503020204020204" pitchFamily="34" charset="-122"/>
              </a:rPr>
              <a:t>支持空间多点折射分层初始模型建立功能，提供更加合理的初始速度模型。</a:t>
            </a:r>
            <a:endParaRPr lang="zh-CN" altLang="en-US" sz="1800">
              <a:solidFill>
                <a:schemeClr val="tx1"/>
              </a:solidFill>
              <a:latin typeface="微软雅黑" panose="020B0503020204020204" pitchFamily="34" charset="-122"/>
              <a:ea typeface="微软雅黑" panose="020B0503020204020204" pitchFamily="34" charset="-122"/>
            </a:endParaRPr>
          </a:p>
        </p:txBody>
      </p:sp>
      <p:sp>
        <p:nvSpPr>
          <p:cNvPr id="35847" name="Rectangle 32"/>
          <p:cNvSpPr/>
          <p:nvPr/>
        </p:nvSpPr>
        <p:spPr>
          <a:xfrm>
            <a:off x="1897380" y="4122420"/>
            <a:ext cx="7531735" cy="30670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单点折射分层建模</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11" name="Rectangle 32"/>
          <p:cNvSpPr/>
          <p:nvPr/>
        </p:nvSpPr>
        <p:spPr>
          <a:xfrm>
            <a:off x="1897380" y="6489700"/>
            <a:ext cx="7530465" cy="30670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空间空变折射分层建模</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61442"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三</a:t>
            </a:r>
            <a:r>
              <a:rPr lang="en-US" altLang="zh-CN" sz="2600" dirty="0">
                <a:solidFill>
                  <a:srgbClr val="000000"/>
                </a:solidFill>
              </a:rPr>
              <a:t>.</a:t>
            </a:r>
            <a:r>
              <a:rPr lang="zh-CN" altLang="en-US" sz="2600" dirty="0">
                <a:solidFill>
                  <a:srgbClr val="000000"/>
                </a:solidFill>
              </a:rPr>
              <a:t>建立初始模型</a:t>
            </a:r>
            <a:endParaRPr lang="zh-CN" altLang="en-US" sz="2600" dirty="0">
              <a:solidFill>
                <a:srgbClr val="000000"/>
              </a:solidFill>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四</a:t>
            </a:r>
            <a:r>
              <a:rPr lang="en-US" altLang="zh-CN" sz="2600" dirty="0">
                <a:solidFill>
                  <a:srgbClr val="000000"/>
                </a:solidFill>
              </a:rPr>
              <a:t>.</a:t>
            </a:r>
            <a:r>
              <a:rPr lang="zh-CN" altLang="zh-CN" sz="2600" dirty="0">
                <a:solidFill>
                  <a:srgbClr val="000000"/>
                </a:solidFill>
              </a:rPr>
              <a:t>微测井约束反演</a:t>
            </a:r>
            <a:endParaRPr lang="zh-CN" altLang="zh-CN" sz="2600" dirty="0">
              <a:solidFill>
                <a:srgbClr val="000000"/>
              </a:solidFill>
            </a:endParaRPr>
          </a:p>
        </p:txBody>
      </p:sp>
      <p:sp>
        <p:nvSpPr>
          <p:cNvPr id="65539" name="文本框 1"/>
          <p:cNvSpPr txBox="1"/>
          <p:nvPr/>
        </p:nvSpPr>
        <p:spPr>
          <a:xfrm>
            <a:off x="406400" y="1339850"/>
            <a:ext cx="11198225" cy="1089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en-US" sz="1800" dirty="0">
                <a:latin typeface="微软雅黑" panose="020B0503020204020204" pitchFamily="34" charset="-122"/>
                <a:ea typeface="微软雅黑" panose="020B0503020204020204" pitchFamily="34" charset="-122"/>
                <a:sym typeface="+mn-ea"/>
              </a:rPr>
              <a:t>①首先，准备微测井文件，文件内容包含：东坐标、北坐标、高程、速度</a:t>
            </a:r>
            <a:r>
              <a:rPr lang="en-US" altLang="zh-CN" sz="1800" dirty="0">
                <a:latin typeface="微软雅黑" panose="020B0503020204020204" pitchFamily="34" charset="-122"/>
                <a:ea typeface="微软雅黑" panose="020B0503020204020204" pitchFamily="34" charset="-122"/>
                <a:sym typeface="+mn-ea"/>
              </a:rPr>
              <a:t>1</a:t>
            </a:r>
            <a:r>
              <a:rPr lang="en-US" altLang="en-US" sz="1800" dirty="0">
                <a:latin typeface="微软雅黑" panose="020B0503020204020204" pitchFamily="34" charset="-122"/>
                <a:ea typeface="微软雅黑" panose="020B0503020204020204" pitchFamily="34" charset="-122"/>
                <a:sym typeface="+mn-ea"/>
              </a:rPr>
              <a:t>、厚度</a:t>
            </a:r>
            <a:r>
              <a:rPr lang="en-US" altLang="zh-CN" sz="1800" dirty="0">
                <a:latin typeface="微软雅黑" panose="020B0503020204020204" pitchFamily="34" charset="-122"/>
                <a:ea typeface="微软雅黑" panose="020B0503020204020204" pitchFamily="34" charset="-122"/>
                <a:sym typeface="+mn-ea"/>
              </a:rPr>
              <a:t>1</a:t>
            </a:r>
            <a:r>
              <a:rPr lang="en-US" altLang="en-US" sz="1800" dirty="0">
                <a:latin typeface="微软雅黑" panose="020B0503020204020204" pitchFamily="34" charset="-122"/>
                <a:ea typeface="微软雅黑" panose="020B0503020204020204" pitchFamily="34" charset="-122"/>
                <a:sym typeface="+mn-ea"/>
              </a:rPr>
              <a:t>、速度</a:t>
            </a:r>
            <a:r>
              <a:rPr lang="en-US" altLang="zh-CN" sz="1800" dirty="0">
                <a:latin typeface="微软雅黑" panose="020B0503020204020204" pitchFamily="34" charset="-122"/>
                <a:ea typeface="微软雅黑" panose="020B0503020204020204" pitchFamily="34" charset="-122"/>
                <a:sym typeface="+mn-ea"/>
              </a:rPr>
              <a:t>2</a:t>
            </a:r>
            <a:r>
              <a:rPr lang="en-US" altLang="en-US" sz="1800" dirty="0">
                <a:latin typeface="微软雅黑" panose="020B0503020204020204" pitchFamily="34" charset="-122"/>
                <a:ea typeface="微软雅黑" panose="020B0503020204020204" pitchFamily="34" charset="-122"/>
                <a:sym typeface="+mn-ea"/>
              </a:rPr>
              <a:t>、厚度</a:t>
            </a:r>
            <a:r>
              <a:rPr lang="en-US" altLang="zh-CN" sz="1800" dirty="0">
                <a:latin typeface="微软雅黑" panose="020B0503020204020204" pitchFamily="34" charset="-122"/>
                <a:ea typeface="微软雅黑" panose="020B0503020204020204" pitchFamily="34" charset="-122"/>
                <a:sym typeface="+mn-ea"/>
              </a:rPr>
              <a:t>2</a:t>
            </a:r>
            <a:r>
              <a:rPr lang="en-US" altLang="en-US" sz="1800" dirty="0">
                <a:latin typeface="微软雅黑" panose="020B0503020204020204" pitchFamily="34" charset="-122"/>
                <a:ea typeface="微软雅黑" panose="020B0503020204020204" pitchFamily="34" charset="-122"/>
                <a:sym typeface="+mn-ea"/>
              </a:rPr>
              <a:t>、速度</a:t>
            </a:r>
            <a:r>
              <a:rPr lang="en-US" altLang="zh-CN" sz="1800" dirty="0">
                <a:latin typeface="微软雅黑" panose="020B0503020204020204" pitchFamily="34" charset="-122"/>
                <a:ea typeface="微软雅黑" panose="020B0503020204020204" pitchFamily="34" charset="-122"/>
                <a:sym typeface="+mn-ea"/>
              </a:rPr>
              <a:t>3……</a:t>
            </a:r>
            <a:r>
              <a:rPr lang="en-US" altLang="en-US" sz="1800" dirty="0">
                <a:latin typeface="微软雅黑" panose="020B0503020204020204" pitchFamily="34" charset="-122"/>
                <a:ea typeface="微软雅黑" panose="020B0503020204020204" pitchFamily="34" charset="-122"/>
                <a:sym typeface="+mn-ea"/>
              </a:rPr>
              <a:t>，并保存为</a:t>
            </a:r>
            <a:r>
              <a:rPr lang="en-US" altLang="zh-CN" sz="1800" dirty="0">
                <a:latin typeface="微软雅黑" panose="020B0503020204020204" pitchFamily="34" charset="-122"/>
                <a:ea typeface="微软雅黑" panose="020B0503020204020204" pitchFamily="34" charset="-122"/>
                <a:sym typeface="+mn-ea"/>
              </a:rPr>
              <a:t>.txt</a:t>
            </a:r>
            <a:r>
              <a:rPr lang="en-US" altLang="en-US" sz="1800" dirty="0">
                <a:latin typeface="微软雅黑" panose="020B0503020204020204" pitchFamily="34" charset="-122"/>
                <a:ea typeface="微软雅黑" panose="020B0503020204020204" pitchFamily="34" charset="-122"/>
                <a:sym typeface="+mn-ea"/>
              </a:rPr>
              <a:t>格式（以逗号隔开的文本文件，如图</a:t>
            </a:r>
            <a:r>
              <a:rPr lang="en-US" altLang="zh-CN" sz="1800" dirty="0">
                <a:latin typeface="微软雅黑" panose="020B0503020204020204" pitchFamily="34" charset="-122"/>
                <a:ea typeface="微软雅黑" panose="020B0503020204020204" pitchFamily="34" charset="-122"/>
                <a:sym typeface="+mn-ea"/>
              </a:rPr>
              <a:t>1</a:t>
            </a:r>
            <a:r>
              <a:rPr lang="en-US" altLang="en-US" sz="1800" dirty="0">
                <a:latin typeface="微软雅黑" panose="020B0503020204020204" pitchFamily="34" charset="-122"/>
                <a:ea typeface="微软雅黑" panose="020B0503020204020204" pitchFamily="34" charset="-122"/>
                <a:sym typeface="+mn-ea"/>
              </a:rPr>
              <a:t>）。打开</a:t>
            </a:r>
            <a:r>
              <a:rPr lang="en-US" altLang="zh-CN" sz="1800" dirty="0">
                <a:latin typeface="微软雅黑" panose="020B0503020204020204" pitchFamily="34" charset="-122"/>
                <a:ea typeface="微软雅黑" panose="020B0503020204020204" pitchFamily="34" charset="-122"/>
                <a:sym typeface="+mn-ea"/>
              </a:rPr>
              <a:t>Statics</a:t>
            </a:r>
            <a:r>
              <a:rPr lang="en-US" altLang="en-US" sz="1800" dirty="0">
                <a:latin typeface="微软雅黑" panose="020B0503020204020204" pitchFamily="34" charset="-122"/>
                <a:ea typeface="微软雅黑" panose="020B0503020204020204" pitchFamily="34" charset="-122"/>
                <a:sym typeface="+mn-ea"/>
              </a:rPr>
              <a:t>软件包，在</a:t>
            </a:r>
            <a:r>
              <a:rPr lang="en-US" altLang="zh-CN" sz="1800" dirty="0">
                <a:latin typeface="微软雅黑" panose="020B0503020204020204" pitchFamily="34" charset="-122"/>
                <a:ea typeface="微软雅黑" panose="020B0503020204020204" pitchFamily="34" charset="-122"/>
                <a:sym typeface="+mn-ea"/>
              </a:rPr>
              <a:t>LVL</a:t>
            </a:r>
            <a:r>
              <a:rPr lang="en-US" altLang="en-US" sz="1800" dirty="0">
                <a:latin typeface="微软雅黑" panose="020B0503020204020204" pitchFamily="34" charset="-122"/>
                <a:ea typeface="微软雅黑" panose="020B0503020204020204" pitchFamily="34" charset="-122"/>
                <a:sym typeface="+mn-ea"/>
              </a:rPr>
              <a:t>节点下右键选择</a:t>
            </a:r>
            <a:r>
              <a:rPr lang="en-US" altLang="zh-CN" sz="1800" dirty="0">
                <a:latin typeface="微软雅黑" panose="020B0503020204020204" pitchFamily="34" charset="-122"/>
                <a:ea typeface="微软雅黑" panose="020B0503020204020204" pitchFamily="34" charset="-122"/>
                <a:sym typeface="+mn-ea"/>
              </a:rPr>
              <a:t>Import LVL</a:t>
            </a:r>
            <a:r>
              <a:rPr lang="en-US" altLang="en-US" sz="1800" dirty="0">
                <a:latin typeface="微软雅黑" panose="020B0503020204020204" pitchFamily="34" charset="-122"/>
                <a:ea typeface="微软雅黑" panose="020B0503020204020204" pitchFamily="34" charset="-122"/>
                <a:sym typeface="+mn-ea"/>
              </a:rPr>
              <a:t>（如图</a:t>
            </a:r>
            <a:r>
              <a:rPr lang="en-US" altLang="zh-CN" sz="1800" dirty="0">
                <a:latin typeface="微软雅黑" panose="020B0503020204020204" pitchFamily="34" charset="-122"/>
                <a:ea typeface="微软雅黑" panose="020B0503020204020204" pitchFamily="34" charset="-122"/>
                <a:sym typeface="+mn-ea"/>
              </a:rPr>
              <a:t>2</a:t>
            </a:r>
            <a:r>
              <a:rPr lang="en-US" altLang="en-US" sz="1800" dirty="0">
                <a:latin typeface="微软雅黑" panose="020B0503020204020204" pitchFamily="34" charset="-122"/>
                <a:ea typeface="微软雅黑" panose="020B0503020204020204" pitchFamily="34" charset="-122"/>
                <a:sym typeface="+mn-ea"/>
              </a:rPr>
              <a:t>）。</a:t>
            </a:r>
            <a:endParaRPr lang="zh-CN" altLang="en-US" sz="1800" dirty="0">
              <a:solidFill>
                <a:srgbClr val="000000"/>
              </a:solidFill>
              <a:latin typeface="微软雅黑" panose="020B0503020204020204" pitchFamily="34" charset="-122"/>
              <a:ea typeface="微软雅黑" panose="020B0503020204020204" pitchFamily="34" charset="-122"/>
            </a:endParaRPr>
          </a:p>
        </p:txBody>
      </p:sp>
      <p:grpSp>
        <p:nvGrpSpPr>
          <p:cNvPr id="65540" name="组合 3"/>
          <p:cNvGrpSpPr/>
          <p:nvPr/>
        </p:nvGrpSpPr>
        <p:grpSpPr>
          <a:xfrm>
            <a:off x="1317625" y="2622550"/>
            <a:ext cx="9375775" cy="1616075"/>
            <a:chOff x="1484923" y="2298558"/>
            <a:chExt cx="9375834" cy="1616494"/>
          </a:xfrm>
        </p:grpSpPr>
        <p:pic>
          <p:nvPicPr>
            <p:cNvPr id="65546" name="图片 1"/>
            <p:cNvPicPr>
              <a:picLocks noChangeAspect="1"/>
            </p:cNvPicPr>
            <p:nvPr/>
          </p:nvPicPr>
          <p:blipFill>
            <a:blip r:embed="rId1"/>
            <a:stretch>
              <a:fillRect/>
            </a:stretch>
          </p:blipFill>
          <p:spPr>
            <a:xfrm>
              <a:off x="1484923" y="2622425"/>
              <a:ext cx="9375834" cy="886682"/>
            </a:xfrm>
            <a:prstGeom prst="rect">
              <a:avLst/>
            </a:prstGeom>
            <a:noFill/>
            <a:ln w="9525">
              <a:noFill/>
            </a:ln>
          </p:spPr>
        </p:pic>
        <p:sp>
          <p:nvSpPr>
            <p:cNvPr id="65547" name="矩形 7"/>
            <p:cNvSpPr/>
            <p:nvPr/>
          </p:nvSpPr>
          <p:spPr>
            <a:xfrm>
              <a:off x="5042533" y="3508547"/>
              <a:ext cx="2260614" cy="40650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en-US"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1</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65548" name="矩形 5"/>
            <p:cNvSpPr/>
            <p:nvPr/>
          </p:nvSpPr>
          <p:spPr>
            <a:xfrm>
              <a:off x="3401048" y="2622492"/>
              <a:ext cx="1123957" cy="30805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5549" name="矩形 6"/>
            <p:cNvSpPr/>
            <p:nvPr/>
          </p:nvSpPr>
          <p:spPr>
            <a:xfrm>
              <a:off x="4647243" y="2622492"/>
              <a:ext cx="1268421" cy="30805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5550" name="矩形 7"/>
            <p:cNvSpPr/>
            <p:nvPr/>
          </p:nvSpPr>
          <p:spPr>
            <a:xfrm>
              <a:off x="6006151" y="2622492"/>
              <a:ext cx="714379" cy="30805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5551" name="矩形 8"/>
            <p:cNvSpPr/>
            <p:nvPr/>
          </p:nvSpPr>
          <p:spPr>
            <a:xfrm>
              <a:off x="6811020" y="2622492"/>
              <a:ext cx="433390" cy="30805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5552" name="矩形 9"/>
            <p:cNvSpPr/>
            <p:nvPr/>
          </p:nvSpPr>
          <p:spPr>
            <a:xfrm>
              <a:off x="7369823" y="2622492"/>
              <a:ext cx="430215" cy="30805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5553" name="文本框 10"/>
            <p:cNvSpPr txBox="1"/>
            <p:nvPr/>
          </p:nvSpPr>
          <p:spPr>
            <a:xfrm>
              <a:off x="3574086" y="2314437"/>
              <a:ext cx="777880" cy="30805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东坐标</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5554" name="文本框 11"/>
            <p:cNvSpPr txBox="1"/>
            <p:nvPr/>
          </p:nvSpPr>
          <p:spPr>
            <a:xfrm>
              <a:off x="4890132" y="2314437"/>
              <a:ext cx="777880" cy="30805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en-US" altLang="en-US" sz="1400" dirty="0">
                  <a:solidFill>
                    <a:srgbClr val="3333CC"/>
                  </a:solidFill>
                  <a:latin typeface="微软雅黑" panose="020B0503020204020204" pitchFamily="34" charset="-122"/>
                  <a:ea typeface="微软雅黑" panose="020B0503020204020204" pitchFamily="34" charset="-122"/>
                </a:rPr>
                <a:t>北</a:t>
              </a:r>
              <a:r>
                <a:rPr lang="zh-CN" altLang="en-US" sz="1400" dirty="0">
                  <a:solidFill>
                    <a:srgbClr val="3333CC"/>
                  </a:solidFill>
                  <a:latin typeface="微软雅黑" panose="020B0503020204020204" pitchFamily="34" charset="-122"/>
                  <a:ea typeface="微软雅黑" panose="020B0503020204020204" pitchFamily="34" charset="-122"/>
                </a:rPr>
                <a:t>坐标</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5555" name="文本框 12"/>
            <p:cNvSpPr txBox="1"/>
            <p:nvPr/>
          </p:nvSpPr>
          <p:spPr>
            <a:xfrm>
              <a:off x="6044252" y="2314437"/>
              <a:ext cx="603254" cy="30805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高程</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5556" name="文本框 13"/>
            <p:cNvSpPr txBox="1"/>
            <p:nvPr/>
          </p:nvSpPr>
          <p:spPr>
            <a:xfrm>
              <a:off x="6634805" y="2298558"/>
              <a:ext cx="776293" cy="30805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速度</a:t>
              </a:r>
              <a:r>
                <a:rPr lang="en-US" altLang="zh-CN" sz="1400" dirty="0">
                  <a:solidFill>
                    <a:srgbClr val="3333CC"/>
                  </a:solidFill>
                  <a:latin typeface="微软雅黑" panose="020B0503020204020204" pitchFamily="34" charset="-122"/>
                  <a:ea typeface="微软雅黑" panose="020B0503020204020204" pitchFamily="34" charset="-122"/>
                </a:rPr>
                <a:t>1</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5557" name="文本框 15"/>
            <p:cNvSpPr txBox="1"/>
            <p:nvPr/>
          </p:nvSpPr>
          <p:spPr>
            <a:xfrm>
              <a:off x="7236472" y="2298558"/>
              <a:ext cx="777880" cy="30805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厚度</a:t>
              </a:r>
              <a:r>
                <a:rPr lang="en-US" altLang="zh-CN" sz="1400" dirty="0">
                  <a:solidFill>
                    <a:srgbClr val="3333CC"/>
                  </a:solidFill>
                  <a:latin typeface="微软雅黑" panose="020B0503020204020204" pitchFamily="34" charset="-122"/>
                  <a:ea typeface="微软雅黑" panose="020B0503020204020204" pitchFamily="34" charset="-122"/>
                </a:rPr>
                <a:t>1</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5558" name="文本框 16"/>
            <p:cNvSpPr txBox="1"/>
            <p:nvPr/>
          </p:nvSpPr>
          <p:spPr>
            <a:xfrm>
              <a:off x="10057477" y="2316026"/>
              <a:ext cx="776293" cy="30646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速度</a:t>
              </a:r>
              <a:r>
                <a:rPr lang="en-US" altLang="zh-CN" sz="1400" dirty="0">
                  <a:solidFill>
                    <a:srgbClr val="3333CC"/>
                  </a:solidFill>
                  <a:latin typeface="微软雅黑" panose="020B0503020204020204" pitchFamily="34" charset="-122"/>
                  <a:ea typeface="微软雅黑" panose="020B0503020204020204" pitchFamily="34" charset="-122"/>
                </a:rPr>
                <a:t>n</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5559" name="矩形 17"/>
            <p:cNvSpPr/>
            <p:nvPr/>
          </p:nvSpPr>
          <p:spPr>
            <a:xfrm>
              <a:off x="10135265" y="2639959"/>
              <a:ext cx="588966" cy="30805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grpSp>
        <p:nvGrpSpPr>
          <p:cNvPr id="65541" name="组合 21"/>
          <p:cNvGrpSpPr/>
          <p:nvPr/>
        </p:nvGrpSpPr>
        <p:grpSpPr>
          <a:xfrm>
            <a:off x="3406775" y="4449763"/>
            <a:ext cx="5230813" cy="2092325"/>
            <a:chOff x="3390821" y="4243754"/>
            <a:chExt cx="5229955" cy="2092105"/>
          </a:xfrm>
        </p:grpSpPr>
        <p:pic>
          <p:nvPicPr>
            <p:cNvPr id="65543" name="图片 18"/>
            <p:cNvPicPr>
              <a:picLocks noChangeAspect="1"/>
            </p:cNvPicPr>
            <p:nvPr/>
          </p:nvPicPr>
          <p:blipFill>
            <a:blip r:embed="rId2"/>
            <a:stretch>
              <a:fillRect/>
            </a:stretch>
          </p:blipFill>
          <p:spPr>
            <a:xfrm>
              <a:off x="3390821" y="4243754"/>
              <a:ext cx="5229955" cy="1686160"/>
            </a:xfrm>
            <a:prstGeom prst="rect">
              <a:avLst/>
            </a:prstGeom>
            <a:noFill/>
            <a:ln w="9525">
              <a:noFill/>
            </a:ln>
          </p:spPr>
        </p:pic>
        <p:sp>
          <p:nvSpPr>
            <p:cNvPr id="65544" name="矩形 19"/>
            <p:cNvSpPr/>
            <p:nvPr/>
          </p:nvSpPr>
          <p:spPr>
            <a:xfrm>
              <a:off x="7136706" y="4718366"/>
              <a:ext cx="1123766" cy="15397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5545" name="矩形 7"/>
            <p:cNvSpPr/>
            <p:nvPr/>
          </p:nvSpPr>
          <p:spPr>
            <a:xfrm>
              <a:off x="4874891" y="5929502"/>
              <a:ext cx="2261816" cy="40635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en-US"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2</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gr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图片 4"/>
          <p:cNvPicPr>
            <a:picLocks noChangeAspect="1"/>
          </p:cNvPicPr>
          <p:nvPr/>
        </p:nvPicPr>
        <p:blipFill>
          <a:blip r:embed="rId1"/>
          <a:stretch>
            <a:fillRect/>
          </a:stretch>
        </p:blipFill>
        <p:spPr>
          <a:xfrm>
            <a:off x="4676775" y="2797175"/>
            <a:ext cx="7318375" cy="2951163"/>
          </a:xfrm>
          <a:prstGeom prst="rect">
            <a:avLst/>
          </a:prstGeom>
          <a:noFill/>
          <a:ln w="9525">
            <a:noFill/>
          </a:ln>
        </p:spPr>
      </p:pic>
      <p:sp>
        <p:nvSpPr>
          <p:cNvPr id="66563"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四</a:t>
            </a:r>
            <a:r>
              <a:rPr lang="en-US" altLang="zh-CN" sz="2600" dirty="0">
                <a:solidFill>
                  <a:srgbClr val="000000"/>
                </a:solidFill>
              </a:rPr>
              <a:t>.</a:t>
            </a:r>
            <a:r>
              <a:rPr lang="zh-CN" altLang="zh-CN" sz="2600" dirty="0">
                <a:solidFill>
                  <a:srgbClr val="000000"/>
                </a:solidFill>
              </a:rPr>
              <a:t>微测井约束反演</a:t>
            </a:r>
            <a:endParaRPr lang="zh-CN" altLang="zh-CN" sz="2600" dirty="0">
              <a:solidFill>
                <a:srgbClr val="000000"/>
              </a:solidFill>
            </a:endParaRPr>
          </a:p>
        </p:txBody>
      </p:sp>
      <p:sp>
        <p:nvSpPr>
          <p:cNvPr id="66564" name="文本框 1"/>
          <p:cNvSpPr txBox="1"/>
          <p:nvPr/>
        </p:nvSpPr>
        <p:spPr>
          <a:xfrm>
            <a:off x="406400" y="1292225"/>
            <a:ext cx="11588750" cy="1089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②接着</a:t>
            </a:r>
            <a:r>
              <a:rPr lang="zh-CN" altLang="en-US" sz="1800" dirty="0">
                <a:solidFill>
                  <a:srgbClr val="000000"/>
                </a:solidFill>
                <a:latin typeface="微软雅黑" panose="020B0503020204020204" pitchFamily="34" charset="-122"/>
                <a:ea typeface="微软雅黑" panose="020B0503020204020204" pitchFamily="34" charset="-122"/>
                <a:sym typeface="+mn-ea"/>
              </a:rPr>
              <a:t>，选中准备好的微测井文件，在右边</a:t>
            </a:r>
            <a:r>
              <a:rPr lang="en-US" altLang="zh-CN" sz="1800" dirty="0">
                <a:solidFill>
                  <a:srgbClr val="000000"/>
                </a:solidFill>
                <a:latin typeface="微软雅黑" panose="020B0503020204020204" pitchFamily="34" charset="-122"/>
                <a:ea typeface="微软雅黑" panose="020B0503020204020204" pitchFamily="34" charset="-122"/>
                <a:sym typeface="+mn-ea"/>
              </a:rPr>
              <a:t>East</a:t>
            </a:r>
            <a:r>
              <a:rPr lang="zh-CN" altLang="en-US" sz="1800" dirty="0">
                <a:solidFill>
                  <a:srgbClr val="000000"/>
                </a:solidFill>
                <a:latin typeface="微软雅黑" panose="020B0503020204020204" pitchFamily="34" charset="-122"/>
                <a:ea typeface="微软雅黑" panose="020B0503020204020204" pitchFamily="34" charset="-122"/>
                <a:sym typeface="+mn-ea"/>
              </a:rPr>
              <a:t>、</a:t>
            </a:r>
            <a:r>
              <a:rPr lang="en-US" altLang="zh-CN" sz="1800" dirty="0">
                <a:solidFill>
                  <a:srgbClr val="000000"/>
                </a:solidFill>
                <a:latin typeface="微软雅黑" panose="020B0503020204020204" pitchFamily="34" charset="-122"/>
                <a:ea typeface="微软雅黑" panose="020B0503020204020204" pitchFamily="34" charset="-122"/>
                <a:sym typeface="+mn-ea"/>
              </a:rPr>
              <a:t>North</a:t>
            </a:r>
            <a:r>
              <a:rPr lang="zh-CN" altLang="en-US" sz="1800" dirty="0">
                <a:solidFill>
                  <a:srgbClr val="000000"/>
                </a:solidFill>
                <a:latin typeface="微软雅黑" panose="020B0503020204020204" pitchFamily="34" charset="-122"/>
                <a:ea typeface="微软雅黑" panose="020B0503020204020204" pitchFamily="34" charset="-122"/>
                <a:sym typeface="+mn-ea"/>
              </a:rPr>
              <a:t>、</a:t>
            </a:r>
            <a:r>
              <a:rPr lang="en-US" altLang="zh-CN" sz="1800" dirty="0">
                <a:solidFill>
                  <a:srgbClr val="000000"/>
                </a:solidFill>
                <a:latin typeface="微软雅黑" panose="020B0503020204020204" pitchFamily="34" charset="-122"/>
                <a:ea typeface="微软雅黑" panose="020B0503020204020204" pitchFamily="34" charset="-122"/>
                <a:sym typeface="+mn-ea"/>
              </a:rPr>
              <a:t>Ele</a:t>
            </a:r>
            <a:r>
              <a:rPr lang="zh-CN" altLang="en-US" sz="1800" dirty="0">
                <a:solidFill>
                  <a:srgbClr val="000000"/>
                </a:solidFill>
                <a:latin typeface="微软雅黑" panose="020B0503020204020204" pitchFamily="34" charset="-122"/>
                <a:ea typeface="微软雅黑" panose="020B0503020204020204" pitchFamily="34" charset="-122"/>
                <a:sym typeface="+mn-ea"/>
              </a:rPr>
              <a:t>行处选择微测井数据对应的</a:t>
            </a:r>
            <a:r>
              <a:rPr lang="en-US" altLang="en-US" sz="1800" dirty="0">
                <a:solidFill>
                  <a:srgbClr val="000000"/>
                </a:solidFill>
                <a:latin typeface="微软雅黑" panose="020B0503020204020204" pitchFamily="34" charset="-122"/>
                <a:ea typeface="微软雅黑" panose="020B0503020204020204" pitchFamily="34" charset="-122"/>
                <a:sym typeface="+mn-ea"/>
              </a:rPr>
              <a:t>列，同时在速度、厚度行处选择对应的列，</a:t>
            </a:r>
            <a:r>
              <a:rPr lang="en-US" altLang="en-US" sz="1800" dirty="0">
                <a:solidFill>
                  <a:srgbClr val="FF0000"/>
                </a:solidFill>
                <a:latin typeface="微软雅黑" panose="020B0503020204020204" pitchFamily="34" charset="-122"/>
                <a:ea typeface="微软雅黑" panose="020B0503020204020204" pitchFamily="34" charset="-122"/>
                <a:sym typeface="+mn-ea"/>
              </a:rPr>
              <a:t>注意，若微测井分层数多，可点击</a:t>
            </a:r>
            <a:r>
              <a:rPr lang="en-US" altLang="zh-CN" sz="1800" dirty="0">
                <a:solidFill>
                  <a:srgbClr val="FF0000"/>
                </a:solidFill>
                <a:latin typeface="微软雅黑" panose="020B0503020204020204" pitchFamily="34" charset="-122"/>
                <a:ea typeface="微软雅黑" panose="020B0503020204020204" pitchFamily="34" charset="-122"/>
                <a:sym typeface="+mn-ea"/>
              </a:rPr>
              <a:t>Add Layer</a:t>
            </a:r>
            <a:r>
              <a:rPr lang="en-US" altLang="en-US" sz="1800" dirty="0">
                <a:solidFill>
                  <a:srgbClr val="FF0000"/>
                </a:solidFill>
                <a:latin typeface="微软雅黑" panose="020B0503020204020204" pitchFamily="34" charset="-122"/>
                <a:ea typeface="微软雅黑" panose="020B0503020204020204" pitchFamily="34" charset="-122"/>
                <a:sym typeface="+mn-ea"/>
              </a:rPr>
              <a:t>添加至对应的层数</a:t>
            </a:r>
            <a:r>
              <a:rPr lang="en-US" altLang="en-US" sz="1800" dirty="0">
                <a:solidFill>
                  <a:srgbClr val="000000"/>
                </a:solidFill>
                <a:latin typeface="微软雅黑" panose="020B0503020204020204" pitchFamily="34" charset="-122"/>
                <a:ea typeface="微软雅黑" panose="020B0503020204020204" pitchFamily="34" charset="-122"/>
                <a:sym typeface="+mn-ea"/>
              </a:rPr>
              <a:t>，加载完毕后点击</a:t>
            </a:r>
            <a:r>
              <a:rPr lang="en-US" altLang="zh-CN" sz="1800" dirty="0">
                <a:solidFill>
                  <a:srgbClr val="000000"/>
                </a:solidFill>
                <a:latin typeface="微软雅黑" panose="020B0503020204020204" pitchFamily="34" charset="-122"/>
                <a:ea typeface="微软雅黑" panose="020B0503020204020204" pitchFamily="34" charset="-122"/>
                <a:sym typeface="+mn-ea"/>
              </a:rPr>
              <a:t>Preview</a:t>
            </a:r>
            <a:r>
              <a:rPr lang="en-US" altLang="en-US" sz="1800" dirty="0">
                <a:solidFill>
                  <a:srgbClr val="000000"/>
                </a:solidFill>
                <a:latin typeface="微软雅黑" panose="020B0503020204020204" pitchFamily="34" charset="-122"/>
                <a:ea typeface="微软雅黑" panose="020B0503020204020204" pitchFamily="34" charset="-122"/>
                <a:sym typeface="+mn-ea"/>
              </a:rPr>
              <a:t>按钮进行预览与检查，最后点击</a:t>
            </a:r>
            <a:r>
              <a:rPr lang="en-US" altLang="zh-CN" sz="1800" dirty="0">
                <a:solidFill>
                  <a:srgbClr val="000000"/>
                </a:solidFill>
                <a:latin typeface="微软雅黑" panose="020B0503020204020204" pitchFamily="34" charset="-122"/>
                <a:ea typeface="微软雅黑" panose="020B0503020204020204" pitchFamily="34" charset="-122"/>
                <a:sym typeface="+mn-ea"/>
              </a:rPr>
              <a:t>OK</a:t>
            </a:r>
            <a:r>
              <a:rPr lang="en-US" altLang="en-US" sz="1800" dirty="0">
                <a:solidFill>
                  <a:srgbClr val="000000"/>
                </a:solidFill>
                <a:latin typeface="微软雅黑" panose="020B0503020204020204" pitchFamily="34" charset="-122"/>
                <a:ea typeface="微软雅黑" panose="020B0503020204020204" pitchFamily="34" charset="-122"/>
                <a:sym typeface="+mn-ea"/>
              </a:rPr>
              <a:t> （如图</a:t>
            </a:r>
            <a:r>
              <a:rPr lang="en-US" altLang="zh-CN" sz="1800" dirty="0">
                <a:solidFill>
                  <a:srgbClr val="000000"/>
                </a:solidFill>
                <a:latin typeface="微软雅黑" panose="020B0503020204020204" pitchFamily="34" charset="-122"/>
                <a:ea typeface="微软雅黑" panose="020B0503020204020204" pitchFamily="34" charset="-122"/>
                <a:sym typeface="+mn-ea"/>
              </a:rPr>
              <a:t>3</a:t>
            </a:r>
            <a:r>
              <a:rPr lang="en-US" altLang="en-US" sz="1800" dirty="0">
                <a:solidFill>
                  <a:srgbClr val="000000"/>
                </a:solidFill>
                <a:latin typeface="微软雅黑" panose="020B0503020204020204" pitchFamily="34" charset="-122"/>
                <a:ea typeface="微软雅黑" panose="020B0503020204020204" pitchFamily="34" charset="-122"/>
                <a:sym typeface="+mn-ea"/>
              </a:rPr>
              <a:t>）。加载好的微测井数据可通过</a:t>
            </a:r>
            <a:r>
              <a:rPr lang="en-US" altLang="zh-CN" sz="1800" dirty="0">
                <a:solidFill>
                  <a:srgbClr val="000000"/>
                </a:solidFill>
                <a:latin typeface="微软雅黑" panose="020B0503020204020204" pitchFamily="34" charset="-122"/>
                <a:ea typeface="微软雅黑" panose="020B0503020204020204" pitchFamily="34" charset="-122"/>
                <a:sym typeface="+mn-ea"/>
              </a:rPr>
              <a:t>LVL</a:t>
            </a:r>
            <a:r>
              <a:rPr lang="en-US" altLang="en-US" sz="1800" dirty="0">
                <a:solidFill>
                  <a:srgbClr val="000000"/>
                </a:solidFill>
                <a:latin typeface="微软雅黑" panose="020B0503020204020204" pitchFamily="34" charset="-122"/>
                <a:ea typeface="微软雅黑" panose="020B0503020204020204" pitchFamily="34" charset="-122"/>
                <a:sym typeface="+mn-ea"/>
              </a:rPr>
              <a:t>节点右键</a:t>
            </a:r>
            <a:r>
              <a:rPr lang="en-US" altLang="zh-CN" sz="1800" dirty="0">
                <a:solidFill>
                  <a:srgbClr val="000000"/>
                </a:solidFill>
                <a:latin typeface="微软雅黑" panose="020B0503020204020204" pitchFamily="34" charset="-122"/>
                <a:ea typeface="微软雅黑" panose="020B0503020204020204" pitchFamily="34" charset="-122"/>
                <a:sym typeface="+mn-ea"/>
              </a:rPr>
              <a:t>Show Table</a:t>
            </a:r>
            <a:r>
              <a:rPr lang="en-US" altLang="en-US" sz="1800" dirty="0">
                <a:solidFill>
                  <a:srgbClr val="000000"/>
                </a:solidFill>
                <a:latin typeface="微软雅黑" panose="020B0503020204020204" pitchFamily="34" charset="-122"/>
                <a:ea typeface="微软雅黑" panose="020B0503020204020204" pitchFamily="34" charset="-122"/>
                <a:sym typeface="+mn-ea"/>
              </a:rPr>
              <a:t>查看（图</a:t>
            </a:r>
            <a:r>
              <a:rPr lang="en-US" altLang="zh-CN" sz="1800" dirty="0">
                <a:solidFill>
                  <a:srgbClr val="000000"/>
                </a:solidFill>
                <a:latin typeface="微软雅黑" panose="020B0503020204020204" pitchFamily="34" charset="-122"/>
                <a:ea typeface="微软雅黑" panose="020B0503020204020204" pitchFamily="34" charset="-122"/>
                <a:sym typeface="+mn-ea"/>
              </a:rPr>
              <a:t>4</a:t>
            </a:r>
            <a:r>
              <a:rPr lang="en-US" altLang="en-US" sz="1800" dirty="0">
                <a:solidFill>
                  <a:srgbClr val="000000"/>
                </a:solidFill>
                <a:latin typeface="微软雅黑" panose="020B0503020204020204" pitchFamily="34" charset="-122"/>
                <a:ea typeface="微软雅黑" panose="020B0503020204020204" pitchFamily="34" charset="-122"/>
                <a:sym typeface="+mn-ea"/>
              </a:rPr>
              <a:t>）</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66565" name="组合 1"/>
          <p:cNvGrpSpPr/>
          <p:nvPr/>
        </p:nvGrpSpPr>
        <p:grpSpPr>
          <a:xfrm>
            <a:off x="134938" y="2382838"/>
            <a:ext cx="4440237" cy="4130675"/>
            <a:chOff x="5521" y="3843"/>
            <a:chExt cx="8312" cy="6506"/>
          </a:xfrm>
        </p:grpSpPr>
        <p:grpSp>
          <p:nvGrpSpPr>
            <p:cNvPr id="66572" name="组合 29"/>
            <p:cNvGrpSpPr/>
            <p:nvPr/>
          </p:nvGrpSpPr>
          <p:grpSpPr>
            <a:xfrm>
              <a:off x="5521" y="3843"/>
              <a:ext cx="8177" cy="6402"/>
              <a:chOff x="4281641" y="2449600"/>
              <a:chExt cx="5084505" cy="3981033"/>
            </a:xfrm>
          </p:grpSpPr>
          <p:pic>
            <p:nvPicPr>
              <p:cNvPr id="66579" name="图片 25"/>
              <p:cNvPicPr>
                <a:picLocks noChangeAspect="1"/>
              </p:cNvPicPr>
              <p:nvPr/>
            </p:nvPicPr>
            <p:blipFill>
              <a:blip r:embed="rId2"/>
              <a:stretch>
                <a:fillRect/>
              </a:stretch>
            </p:blipFill>
            <p:spPr>
              <a:xfrm>
                <a:off x="6811701" y="2449600"/>
                <a:ext cx="2554445" cy="3981033"/>
              </a:xfrm>
              <a:prstGeom prst="rect">
                <a:avLst/>
              </a:prstGeom>
              <a:noFill/>
              <a:ln w="9525">
                <a:noFill/>
              </a:ln>
            </p:spPr>
          </p:pic>
          <p:pic>
            <p:nvPicPr>
              <p:cNvPr id="66580" name="图片 27"/>
              <p:cNvPicPr>
                <a:picLocks noChangeAspect="1"/>
              </p:cNvPicPr>
              <p:nvPr/>
            </p:nvPicPr>
            <p:blipFill>
              <a:blip r:embed="rId3"/>
              <a:stretch>
                <a:fillRect/>
              </a:stretch>
            </p:blipFill>
            <p:spPr>
              <a:xfrm>
                <a:off x="4281641" y="2449600"/>
                <a:ext cx="5084505" cy="396274"/>
              </a:xfrm>
              <a:prstGeom prst="rect">
                <a:avLst/>
              </a:prstGeom>
              <a:noFill/>
              <a:ln w="9525">
                <a:noFill/>
              </a:ln>
            </p:spPr>
          </p:pic>
          <p:sp>
            <p:nvSpPr>
              <p:cNvPr id="66581" name="矩形 28"/>
              <p:cNvSpPr/>
              <p:nvPr/>
            </p:nvSpPr>
            <p:spPr>
              <a:xfrm>
                <a:off x="4281641" y="2449600"/>
                <a:ext cx="5084505" cy="3981033"/>
              </a:xfrm>
              <a:prstGeom prst="rect">
                <a:avLst/>
              </a:prstGeom>
              <a:noFill/>
              <a:ln w="12700" cap="flat" cmpd="sng">
                <a:solidFill>
                  <a:schemeClr val="tx1"/>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grpSp>
        <p:sp>
          <p:nvSpPr>
            <p:cNvPr id="66573" name="矩形 30"/>
            <p:cNvSpPr/>
            <p:nvPr/>
          </p:nvSpPr>
          <p:spPr>
            <a:xfrm>
              <a:off x="5530" y="4161"/>
              <a:ext cx="6597" cy="33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6574" name="文本框 31"/>
            <p:cNvSpPr txBox="1"/>
            <p:nvPr/>
          </p:nvSpPr>
          <p:spPr>
            <a:xfrm>
              <a:off x="12029" y="4011"/>
              <a:ext cx="1804" cy="43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en-US" altLang="en-US" sz="1200" dirty="0">
                  <a:solidFill>
                    <a:srgbClr val="3333CC"/>
                  </a:solidFill>
                  <a:latin typeface="微软雅黑" panose="020B0503020204020204" pitchFamily="34" charset="-122"/>
                  <a:ea typeface="微软雅黑" panose="020B0503020204020204" pitchFamily="34" charset="-122"/>
                </a:rPr>
                <a:t>微</a:t>
              </a:r>
              <a:r>
                <a:rPr lang="zh-CN" altLang="en-US" sz="1200" dirty="0">
                  <a:solidFill>
                    <a:srgbClr val="3333CC"/>
                  </a:solidFill>
                  <a:latin typeface="微软雅黑" panose="020B0503020204020204" pitchFamily="34" charset="-122"/>
                  <a:ea typeface="微软雅黑" panose="020B0503020204020204" pitchFamily="34" charset="-122"/>
                </a:rPr>
                <a:t>测井文件</a:t>
              </a:r>
              <a:endParaRPr lang="zh-CN" altLang="en-US" sz="1200" dirty="0">
                <a:solidFill>
                  <a:srgbClr val="3333CC"/>
                </a:solidFill>
                <a:latin typeface="微软雅黑" panose="020B0503020204020204" pitchFamily="34" charset="-122"/>
                <a:ea typeface="微软雅黑" panose="020B0503020204020204" pitchFamily="34" charset="-122"/>
              </a:endParaRPr>
            </a:p>
          </p:txBody>
        </p:sp>
        <p:sp>
          <p:nvSpPr>
            <p:cNvPr id="66575" name="矩形 33"/>
            <p:cNvSpPr/>
            <p:nvPr/>
          </p:nvSpPr>
          <p:spPr>
            <a:xfrm>
              <a:off x="9610" y="6458"/>
              <a:ext cx="1860" cy="2183"/>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6576" name="矩形 34"/>
            <p:cNvSpPr/>
            <p:nvPr/>
          </p:nvSpPr>
          <p:spPr>
            <a:xfrm>
              <a:off x="9610" y="9624"/>
              <a:ext cx="2021" cy="31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6577" name="矩形 7"/>
            <p:cNvSpPr/>
            <p:nvPr/>
          </p:nvSpPr>
          <p:spPr>
            <a:xfrm>
              <a:off x="6811" y="9624"/>
              <a:ext cx="3560" cy="7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3</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66578" name="矩形 15"/>
            <p:cNvSpPr/>
            <p:nvPr/>
          </p:nvSpPr>
          <p:spPr>
            <a:xfrm>
              <a:off x="9616" y="5656"/>
              <a:ext cx="1854" cy="733"/>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pic>
        <p:nvPicPr>
          <p:cNvPr id="66566" name="图片 3"/>
          <p:cNvPicPr>
            <a:picLocks noChangeAspect="1"/>
          </p:cNvPicPr>
          <p:nvPr/>
        </p:nvPicPr>
        <p:blipFill>
          <a:blip r:embed="rId4"/>
          <a:stretch>
            <a:fillRect/>
          </a:stretch>
        </p:blipFill>
        <p:spPr>
          <a:xfrm>
            <a:off x="4502150" y="2584450"/>
            <a:ext cx="1352550" cy="962025"/>
          </a:xfrm>
          <a:prstGeom prst="rect">
            <a:avLst/>
          </a:prstGeom>
          <a:noFill/>
          <a:ln w="9525">
            <a:noFill/>
          </a:ln>
        </p:spPr>
      </p:pic>
      <p:sp>
        <p:nvSpPr>
          <p:cNvPr id="66568" name="矩形 5"/>
          <p:cNvSpPr/>
          <p:nvPr/>
        </p:nvSpPr>
        <p:spPr>
          <a:xfrm>
            <a:off x="7502525" y="2887663"/>
            <a:ext cx="3527425" cy="271780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6569" name="矩形 6"/>
          <p:cNvSpPr/>
          <p:nvPr/>
        </p:nvSpPr>
        <p:spPr>
          <a:xfrm>
            <a:off x="2317750" y="2887663"/>
            <a:ext cx="993775" cy="601662"/>
          </a:xfrm>
          <a:prstGeom prst="rect">
            <a:avLst/>
          </a:prstGeom>
          <a:noFill/>
          <a:ln w="28575" cap="flat" cmpd="sng">
            <a:solidFill>
              <a:schemeClr val="accent2"/>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6570" name="矩形 7"/>
          <p:cNvSpPr/>
          <p:nvPr/>
        </p:nvSpPr>
        <p:spPr>
          <a:xfrm>
            <a:off x="4930775" y="2878138"/>
            <a:ext cx="809625" cy="15716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6571" name="矩形 7"/>
          <p:cNvSpPr/>
          <p:nvPr/>
        </p:nvSpPr>
        <p:spPr>
          <a:xfrm>
            <a:off x="7385050" y="5851525"/>
            <a:ext cx="1901825"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4</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四</a:t>
            </a:r>
            <a:r>
              <a:rPr lang="en-US" altLang="zh-CN" sz="2600" dirty="0">
                <a:solidFill>
                  <a:srgbClr val="000000"/>
                </a:solidFill>
              </a:rPr>
              <a:t>.</a:t>
            </a:r>
            <a:r>
              <a:rPr lang="zh-CN" altLang="zh-CN" sz="2600" dirty="0">
                <a:solidFill>
                  <a:srgbClr val="000000"/>
                </a:solidFill>
              </a:rPr>
              <a:t>微测井约束反演</a:t>
            </a:r>
            <a:endParaRPr lang="zh-CN" altLang="zh-CN" sz="2600" dirty="0">
              <a:solidFill>
                <a:srgbClr val="000000"/>
              </a:solidFill>
            </a:endParaRPr>
          </a:p>
        </p:txBody>
      </p:sp>
      <p:sp>
        <p:nvSpPr>
          <p:cNvPr id="67587" name="文本框 1"/>
          <p:cNvSpPr txBox="1"/>
          <p:nvPr/>
        </p:nvSpPr>
        <p:spPr>
          <a:xfrm>
            <a:off x="406400" y="1339850"/>
            <a:ext cx="11325225" cy="7556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③微测井数据正确加载后，在</a:t>
            </a:r>
            <a:r>
              <a:rPr lang="en-US" altLang="zh-CN" sz="1800" dirty="0">
                <a:solidFill>
                  <a:srgbClr val="000000"/>
                </a:solidFill>
                <a:latin typeface="微软雅黑" panose="020B0503020204020204" pitchFamily="34" charset="-122"/>
                <a:ea typeface="微软雅黑" panose="020B0503020204020204" pitchFamily="34" charset="-122"/>
                <a:sym typeface="+mn-ea"/>
              </a:rPr>
              <a:t>TomoModel</a:t>
            </a:r>
            <a:r>
              <a:rPr lang="zh-CN" altLang="en-US" sz="1800" dirty="0">
                <a:solidFill>
                  <a:srgbClr val="000000"/>
                </a:solidFill>
                <a:latin typeface="微软雅黑" panose="020B0503020204020204" pitchFamily="34" charset="-122"/>
                <a:ea typeface="微软雅黑" panose="020B0503020204020204" pitchFamily="34" charset="-122"/>
                <a:sym typeface="+mn-ea"/>
              </a:rPr>
              <a:t>节点下选择要约束的速度模型名，右键</a:t>
            </a:r>
            <a:r>
              <a:rPr lang="en-US" altLang="zh-CN" sz="1800" dirty="0">
                <a:solidFill>
                  <a:srgbClr val="000000"/>
                </a:solidFill>
                <a:latin typeface="微软雅黑" panose="020B0503020204020204" pitchFamily="34" charset="-122"/>
                <a:ea typeface="微软雅黑" panose="020B0503020204020204" pitchFamily="34" charset="-122"/>
                <a:sym typeface="+mn-ea"/>
              </a:rPr>
              <a:t>Constraint Model</a:t>
            </a:r>
            <a:r>
              <a:rPr lang="zh-CN" altLang="en-US" sz="1800" dirty="0">
                <a:solidFill>
                  <a:srgbClr val="000000"/>
                </a:solidFill>
                <a:latin typeface="微软雅黑" panose="020B0503020204020204" pitchFamily="34" charset="-122"/>
                <a:ea typeface="微软雅黑" panose="020B0503020204020204" pitchFamily="34" charset="-122"/>
                <a:sym typeface="+mn-ea"/>
              </a:rPr>
              <a:t>（如图</a:t>
            </a:r>
            <a:r>
              <a:rPr lang="en-US" altLang="zh-CN" sz="1800" dirty="0">
                <a:solidFill>
                  <a:srgbClr val="000000"/>
                </a:solidFill>
                <a:latin typeface="微软雅黑" panose="020B0503020204020204" pitchFamily="34" charset="-122"/>
                <a:ea typeface="微软雅黑" panose="020B0503020204020204" pitchFamily="34" charset="-122"/>
                <a:sym typeface="+mn-ea"/>
              </a:rPr>
              <a:t>5</a:t>
            </a:r>
            <a:r>
              <a:rPr lang="zh-CN" altLang="en-US" sz="1800" dirty="0">
                <a:solidFill>
                  <a:srgbClr val="000000"/>
                </a:solidFill>
                <a:latin typeface="微软雅黑" panose="020B0503020204020204" pitchFamily="34" charset="-122"/>
                <a:ea typeface="微软雅黑" panose="020B0503020204020204" pitchFamily="34" charset="-122"/>
                <a:sym typeface="+mn-ea"/>
              </a:rPr>
              <a:t>），在弹出的对话框中选择</a:t>
            </a:r>
            <a:r>
              <a:rPr lang="en-US" altLang="zh-CN" sz="1800" dirty="0">
                <a:solidFill>
                  <a:srgbClr val="000000"/>
                </a:solidFill>
                <a:latin typeface="微软雅黑" panose="020B0503020204020204" pitchFamily="34" charset="-122"/>
                <a:ea typeface="微软雅黑" panose="020B0503020204020204" pitchFamily="34" charset="-122"/>
                <a:sym typeface="+mn-ea"/>
              </a:rPr>
              <a:t>Near-surface Model</a:t>
            </a:r>
            <a:r>
              <a:rPr lang="zh-CN" altLang="en-US" sz="1800" dirty="0">
                <a:solidFill>
                  <a:srgbClr val="000000"/>
                </a:solidFill>
                <a:latin typeface="微软雅黑" panose="020B0503020204020204" pitchFamily="34" charset="-122"/>
                <a:ea typeface="微软雅黑" panose="020B0503020204020204" pitchFamily="34" charset="-122"/>
                <a:sym typeface="+mn-ea"/>
              </a:rPr>
              <a:t>（如图</a:t>
            </a:r>
            <a:r>
              <a:rPr lang="en-US" altLang="zh-CN" sz="1800" dirty="0">
                <a:solidFill>
                  <a:srgbClr val="000000"/>
                </a:solidFill>
                <a:latin typeface="微软雅黑" panose="020B0503020204020204" pitchFamily="34" charset="-122"/>
                <a:ea typeface="微软雅黑" panose="020B0503020204020204" pitchFamily="34" charset="-122"/>
                <a:sym typeface="+mn-ea"/>
              </a:rPr>
              <a:t>6</a:t>
            </a:r>
            <a:r>
              <a:rPr lang="zh-CN" altLang="en-US" sz="1800" dirty="0">
                <a:solidFill>
                  <a:srgbClr val="000000"/>
                </a:solidFill>
                <a:latin typeface="微软雅黑" panose="020B0503020204020204" pitchFamily="34" charset="-122"/>
                <a:ea typeface="微软雅黑" panose="020B0503020204020204" pitchFamily="34" charset="-122"/>
                <a:sym typeface="+mn-ea"/>
              </a:rPr>
              <a:t>）。</a:t>
            </a:r>
            <a:endParaRPr lang="zh-CN" altLang="en-US" sz="1800" dirty="0">
              <a:solidFill>
                <a:srgbClr val="000000"/>
              </a:solidFill>
              <a:latin typeface="微软雅黑" panose="020B0503020204020204" pitchFamily="34" charset="-122"/>
              <a:ea typeface="微软雅黑" panose="020B0503020204020204" pitchFamily="34" charset="-122"/>
            </a:endParaRPr>
          </a:p>
        </p:txBody>
      </p:sp>
      <p:sp>
        <p:nvSpPr>
          <p:cNvPr id="67588" name="矩形 7"/>
          <p:cNvSpPr/>
          <p:nvPr/>
        </p:nvSpPr>
        <p:spPr>
          <a:xfrm>
            <a:off x="7793038" y="5964238"/>
            <a:ext cx="2262187"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6</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67589" name="组合 3"/>
          <p:cNvGrpSpPr/>
          <p:nvPr/>
        </p:nvGrpSpPr>
        <p:grpSpPr>
          <a:xfrm>
            <a:off x="630238" y="2527300"/>
            <a:ext cx="6315075" cy="3436938"/>
            <a:chOff x="220980" y="2076886"/>
            <a:chExt cx="6316027" cy="3438021"/>
          </a:xfrm>
        </p:grpSpPr>
        <p:pic>
          <p:nvPicPr>
            <p:cNvPr id="67594" name="图片 1"/>
            <p:cNvPicPr>
              <a:picLocks noChangeAspect="1"/>
            </p:cNvPicPr>
            <p:nvPr/>
          </p:nvPicPr>
          <p:blipFill>
            <a:blip r:embed="rId1"/>
            <a:stretch>
              <a:fillRect/>
            </a:stretch>
          </p:blipFill>
          <p:spPr>
            <a:xfrm>
              <a:off x="220980" y="2076886"/>
              <a:ext cx="6230921" cy="3438021"/>
            </a:xfrm>
            <a:prstGeom prst="rect">
              <a:avLst/>
            </a:prstGeom>
            <a:noFill/>
            <a:ln w="9525">
              <a:noFill/>
            </a:ln>
          </p:spPr>
        </p:pic>
        <p:sp>
          <p:nvSpPr>
            <p:cNvPr id="67595" name="矩形 5"/>
            <p:cNvSpPr/>
            <p:nvPr/>
          </p:nvSpPr>
          <p:spPr>
            <a:xfrm>
              <a:off x="5254114" y="5005158"/>
              <a:ext cx="1282893" cy="19532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sp>
        <p:nvSpPr>
          <p:cNvPr id="67590" name="矩形 7"/>
          <p:cNvSpPr/>
          <p:nvPr/>
        </p:nvSpPr>
        <p:spPr>
          <a:xfrm>
            <a:off x="2205038" y="5651500"/>
            <a:ext cx="2262187"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5</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p:txBody>
      </p:sp>
      <p:pic>
        <p:nvPicPr>
          <p:cNvPr id="67591" name="图片 4"/>
          <p:cNvPicPr>
            <a:picLocks noChangeAspect="1"/>
          </p:cNvPicPr>
          <p:nvPr/>
        </p:nvPicPr>
        <p:blipFill>
          <a:blip r:embed="rId2"/>
          <a:stretch>
            <a:fillRect/>
          </a:stretch>
        </p:blipFill>
        <p:spPr>
          <a:xfrm>
            <a:off x="7793038" y="2325688"/>
            <a:ext cx="2124075" cy="3638550"/>
          </a:xfrm>
          <a:prstGeom prst="rect">
            <a:avLst/>
          </a:prstGeom>
          <a:noFill/>
          <a:ln w="9525">
            <a:noFill/>
          </a:ln>
        </p:spPr>
      </p:pic>
      <p:sp>
        <p:nvSpPr>
          <p:cNvPr id="67592" name="矩形 9"/>
          <p:cNvSpPr/>
          <p:nvPr/>
        </p:nvSpPr>
        <p:spPr>
          <a:xfrm>
            <a:off x="7939088" y="3224213"/>
            <a:ext cx="1282700" cy="19526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四</a:t>
            </a:r>
            <a:r>
              <a:rPr lang="en-US" altLang="zh-CN" sz="2600" dirty="0">
                <a:solidFill>
                  <a:srgbClr val="000000"/>
                </a:solidFill>
              </a:rPr>
              <a:t>.</a:t>
            </a:r>
            <a:r>
              <a:rPr lang="zh-CN" altLang="zh-CN" sz="2600" dirty="0">
                <a:solidFill>
                  <a:srgbClr val="000000"/>
                </a:solidFill>
              </a:rPr>
              <a:t>微测井约束反演</a:t>
            </a:r>
            <a:endParaRPr lang="zh-CN" altLang="zh-CN" sz="2600" dirty="0">
              <a:solidFill>
                <a:srgbClr val="000000"/>
              </a:solidFill>
            </a:endParaRPr>
          </a:p>
        </p:txBody>
      </p:sp>
      <p:sp>
        <p:nvSpPr>
          <p:cNvPr id="68611" name="文本框 1"/>
          <p:cNvSpPr txBox="1"/>
          <p:nvPr/>
        </p:nvSpPr>
        <p:spPr>
          <a:xfrm>
            <a:off x="406400" y="1339850"/>
            <a:ext cx="11150600" cy="7556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④在弹出的对话框中，填写约束因子，根据需要命名约束后的初始模型以及产生的约束文件（如图</a:t>
            </a:r>
            <a:r>
              <a:rPr lang="en-US" altLang="zh-CN" sz="1800" dirty="0">
                <a:solidFill>
                  <a:srgbClr val="000000"/>
                </a:solidFill>
                <a:latin typeface="微软雅黑" panose="020B0503020204020204" pitchFamily="34" charset="-122"/>
                <a:ea typeface="微软雅黑" panose="020B0503020204020204" pitchFamily="34" charset="-122"/>
                <a:sym typeface="+mn-ea"/>
              </a:rPr>
              <a:t>7</a:t>
            </a:r>
            <a:r>
              <a:rPr lang="en-US" altLang="en-US" sz="1800" dirty="0">
                <a:solidFill>
                  <a:srgbClr val="000000"/>
                </a:solidFill>
                <a:latin typeface="微软雅黑" panose="020B0503020204020204" pitchFamily="34" charset="-122"/>
                <a:ea typeface="微软雅黑" panose="020B0503020204020204" pitchFamily="34" charset="-122"/>
                <a:sym typeface="+mn-ea"/>
              </a:rPr>
              <a:t>）。</a:t>
            </a:r>
            <a:r>
              <a:rPr lang="en-US" altLang="zh-CN" sz="1800" dirty="0">
                <a:solidFill>
                  <a:srgbClr val="000000"/>
                </a:solidFill>
                <a:latin typeface="微软雅黑" panose="020B0503020204020204" pitchFamily="34" charset="-122"/>
                <a:ea typeface="微软雅黑" panose="020B0503020204020204" pitchFamily="34" charset="-122"/>
                <a:sym typeface="+mn-ea"/>
              </a:rPr>
              <a:t>FASTomo</a:t>
            </a:r>
            <a:r>
              <a:rPr lang="en-US" altLang="en-US" sz="1800" dirty="0">
                <a:solidFill>
                  <a:srgbClr val="000000"/>
                </a:solidFill>
                <a:latin typeface="微软雅黑" panose="020B0503020204020204" pitchFamily="34" charset="-122"/>
                <a:ea typeface="微软雅黑" panose="020B0503020204020204" pitchFamily="34" charset="-122"/>
                <a:sym typeface="+mn-ea"/>
              </a:rPr>
              <a:t>模块填写如图</a:t>
            </a:r>
            <a:r>
              <a:rPr lang="en-US" altLang="zh-CN" sz="1800" dirty="0">
                <a:solidFill>
                  <a:srgbClr val="000000"/>
                </a:solidFill>
                <a:latin typeface="微软雅黑" panose="020B0503020204020204" pitchFamily="34" charset="-122"/>
                <a:ea typeface="微软雅黑" panose="020B0503020204020204" pitchFamily="34" charset="-122"/>
                <a:sym typeface="+mn-ea"/>
              </a:rPr>
              <a:t>8</a:t>
            </a:r>
            <a:r>
              <a:rPr lang="en-US" altLang="en-US" sz="1800" dirty="0">
                <a:solidFill>
                  <a:srgbClr val="000000"/>
                </a:solidFill>
                <a:latin typeface="微软雅黑" panose="020B0503020204020204" pitchFamily="34" charset="-122"/>
                <a:ea typeface="微软雅黑" panose="020B0503020204020204" pitchFamily="34" charset="-122"/>
                <a:sym typeface="+mn-ea"/>
              </a:rPr>
              <a:t>。</a:t>
            </a:r>
            <a:endParaRPr lang="zh-CN" altLang="en-US" sz="1800" dirty="0">
              <a:solidFill>
                <a:srgbClr val="000000"/>
              </a:solidFill>
              <a:latin typeface="微软雅黑" panose="020B0503020204020204" pitchFamily="34" charset="-122"/>
              <a:ea typeface="微软雅黑" panose="020B0503020204020204" pitchFamily="34" charset="-122"/>
            </a:endParaRPr>
          </a:p>
        </p:txBody>
      </p:sp>
      <p:grpSp>
        <p:nvGrpSpPr>
          <p:cNvPr id="68612" name="组合 10"/>
          <p:cNvGrpSpPr/>
          <p:nvPr/>
        </p:nvGrpSpPr>
        <p:grpSpPr>
          <a:xfrm>
            <a:off x="555625" y="2441575"/>
            <a:ext cx="5751513" cy="3705225"/>
            <a:chOff x="302187" y="2564369"/>
            <a:chExt cx="6800319" cy="3704852"/>
          </a:xfrm>
        </p:grpSpPr>
        <p:sp>
          <p:nvSpPr>
            <p:cNvPr id="68621" name="矩形 7"/>
            <p:cNvSpPr/>
            <p:nvPr/>
          </p:nvSpPr>
          <p:spPr>
            <a:xfrm>
              <a:off x="1657371" y="5808892"/>
              <a:ext cx="2259891" cy="460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7</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p:txBody>
        </p:sp>
        <p:pic>
          <p:nvPicPr>
            <p:cNvPr id="68622" name="图片 6"/>
            <p:cNvPicPr>
              <a:picLocks noChangeAspect="1"/>
            </p:cNvPicPr>
            <p:nvPr/>
          </p:nvPicPr>
          <p:blipFill>
            <a:blip r:embed="rId1"/>
            <a:stretch>
              <a:fillRect/>
            </a:stretch>
          </p:blipFill>
          <p:spPr>
            <a:xfrm>
              <a:off x="407034" y="2564369"/>
              <a:ext cx="4887007" cy="2619741"/>
            </a:xfrm>
            <a:prstGeom prst="rect">
              <a:avLst/>
            </a:prstGeom>
            <a:noFill/>
            <a:ln w="9525">
              <a:noFill/>
            </a:ln>
          </p:spPr>
        </p:pic>
        <p:sp>
          <p:nvSpPr>
            <p:cNvPr id="68623" name="矩形 12"/>
            <p:cNvSpPr/>
            <p:nvPr/>
          </p:nvSpPr>
          <p:spPr>
            <a:xfrm>
              <a:off x="407298" y="3165971"/>
              <a:ext cx="2156657" cy="26508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600" dirty="0">
                <a:solidFill>
                  <a:srgbClr val="000000"/>
                </a:solidFill>
              </a:endParaRPr>
            </a:p>
          </p:txBody>
        </p:sp>
        <p:sp>
          <p:nvSpPr>
            <p:cNvPr id="68624" name="矩形 13"/>
            <p:cNvSpPr/>
            <p:nvPr/>
          </p:nvSpPr>
          <p:spPr>
            <a:xfrm>
              <a:off x="463608" y="3567568"/>
              <a:ext cx="1741843" cy="253974"/>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600" dirty="0">
                <a:solidFill>
                  <a:srgbClr val="000000"/>
                </a:solidFill>
              </a:endParaRPr>
            </a:p>
          </p:txBody>
        </p:sp>
        <p:sp>
          <p:nvSpPr>
            <p:cNvPr id="68625" name="矩形 15"/>
            <p:cNvSpPr/>
            <p:nvPr/>
          </p:nvSpPr>
          <p:spPr>
            <a:xfrm>
              <a:off x="463608" y="3981864"/>
              <a:ext cx="4647416" cy="27143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600" dirty="0">
                <a:solidFill>
                  <a:srgbClr val="000000"/>
                </a:solidFill>
              </a:endParaRPr>
            </a:p>
          </p:txBody>
        </p:sp>
        <p:sp>
          <p:nvSpPr>
            <p:cNvPr id="68626" name="矩形 16"/>
            <p:cNvSpPr/>
            <p:nvPr/>
          </p:nvSpPr>
          <p:spPr>
            <a:xfrm>
              <a:off x="463608" y="4288220"/>
              <a:ext cx="4647416" cy="273023"/>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600" dirty="0">
                <a:solidFill>
                  <a:srgbClr val="000000"/>
                </a:solidFill>
              </a:endParaRPr>
            </a:p>
          </p:txBody>
        </p:sp>
        <p:sp>
          <p:nvSpPr>
            <p:cNvPr id="68627" name="文本框 17"/>
            <p:cNvSpPr txBox="1"/>
            <p:nvPr/>
          </p:nvSpPr>
          <p:spPr>
            <a:xfrm>
              <a:off x="302187" y="2889774"/>
              <a:ext cx="4504765" cy="27460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solidFill>
                    <a:srgbClr val="3333CC"/>
                  </a:solidFill>
                  <a:latin typeface="微软雅黑" panose="020B0503020204020204" pitchFamily="34" charset="-122"/>
                  <a:ea typeface="微软雅黑" panose="020B0503020204020204" pitchFamily="34" charset="-122"/>
                </a:rPr>
                <a:t>约束因子：井数据权重</a:t>
              </a:r>
              <a:r>
                <a:rPr lang="en-US" altLang="zh-CN" sz="1200" dirty="0">
                  <a:solidFill>
                    <a:srgbClr val="3333CC"/>
                  </a:solidFill>
                  <a:latin typeface="微软雅黑" panose="020B0503020204020204" pitchFamily="34" charset="-122"/>
                  <a:ea typeface="微软雅黑" panose="020B0503020204020204" pitchFamily="34" charset="-122"/>
                </a:rPr>
                <a:t>0.6</a:t>
              </a:r>
              <a:r>
                <a:rPr lang="zh-CN" altLang="en-US" sz="1200" dirty="0">
                  <a:solidFill>
                    <a:srgbClr val="3333CC"/>
                  </a:solidFill>
                  <a:latin typeface="微软雅黑" panose="020B0503020204020204" pitchFamily="34" charset="-122"/>
                  <a:ea typeface="微软雅黑" panose="020B0503020204020204" pitchFamily="34" charset="-122"/>
                </a:rPr>
                <a:t>，初始模型权重</a:t>
              </a:r>
              <a:r>
                <a:rPr lang="en-US" altLang="zh-CN" sz="1200" dirty="0">
                  <a:solidFill>
                    <a:srgbClr val="3333CC"/>
                  </a:solidFill>
                  <a:latin typeface="微软雅黑" panose="020B0503020204020204" pitchFamily="34" charset="-122"/>
                  <a:ea typeface="微软雅黑" panose="020B0503020204020204" pitchFamily="34" charset="-122"/>
                </a:rPr>
                <a:t>0.4</a:t>
              </a:r>
              <a:endParaRPr lang="en-US" altLang="zh-CN" sz="1200" dirty="0">
                <a:solidFill>
                  <a:srgbClr val="3333CC"/>
                </a:solidFill>
                <a:latin typeface="微软雅黑" panose="020B0503020204020204" pitchFamily="34" charset="-122"/>
                <a:ea typeface="微软雅黑" panose="020B0503020204020204" pitchFamily="34" charset="-122"/>
              </a:endParaRPr>
            </a:p>
          </p:txBody>
        </p:sp>
        <p:sp>
          <p:nvSpPr>
            <p:cNvPr id="68628" name="文本框 18"/>
            <p:cNvSpPr txBox="1"/>
            <p:nvPr/>
          </p:nvSpPr>
          <p:spPr>
            <a:xfrm>
              <a:off x="2205450" y="3558044"/>
              <a:ext cx="2781692" cy="27619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solidFill>
                    <a:srgbClr val="3333CC"/>
                  </a:solidFill>
                  <a:latin typeface="微软雅黑" panose="020B0503020204020204" pitchFamily="34" charset="-122"/>
                  <a:ea typeface="微软雅黑" panose="020B0503020204020204" pitchFamily="34" charset="-122"/>
                </a:rPr>
                <a:t>第一层厚度小于</a:t>
              </a:r>
              <a:r>
                <a:rPr lang="en-US" altLang="zh-CN" sz="1200" dirty="0">
                  <a:solidFill>
                    <a:srgbClr val="3333CC"/>
                  </a:solidFill>
                  <a:latin typeface="微软雅黑" panose="020B0503020204020204" pitchFamily="34" charset="-122"/>
                  <a:ea typeface="微软雅黑" panose="020B0503020204020204" pitchFamily="34" charset="-122"/>
                </a:rPr>
                <a:t>6m</a:t>
              </a:r>
              <a:r>
                <a:rPr lang="zh-CN" altLang="en-US" sz="1200" dirty="0">
                  <a:solidFill>
                    <a:srgbClr val="3333CC"/>
                  </a:solidFill>
                  <a:latin typeface="微软雅黑" panose="020B0503020204020204" pitchFamily="34" charset="-122"/>
                  <a:ea typeface="微软雅黑" panose="020B0503020204020204" pitchFamily="34" charset="-122"/>
                </a:rPr>
                <a:t>不参与计算</a:t>
              </a:r>
              <a:endParaRPr lang="zh-CN" altLang="en-US" sz="1200" dirty="0">
                <a:solidFill>
                  <a:srgbClr val="3333CC"/>
                </a:solidFill>
                <a:latin typeface="微软雅黑" panose="020B0503020204020204" pitchFamily="34" charset="-122"/>
                <a:ea typeface="微软雅黑" panose="020B0503020204020204" pitchFamily="34" charset="-122"/>
              </a:endParaRPr>
            </a:p>
          </p:txBody>
        </p:sp>
        <p:sp>
          <p:nvSpPr>
            <p:cNvPr id="68629" name="文本框 20"/>
            <p:cNvSpPr txBox="1"/>
            <p:nvPr/>
          </p:nvSpPr>
          <p:spPr>
            <a:xfrm>
              <a:off x="5043452" y="4254887"/>
              <a:ext cx="998556" cy="27619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solidFill>
                    <a:srgbClr val="3333CC"/>
                  </a:solidFill>
                  <a:latin typeface="微软雅黑" panose="020B0503020204020204" pitchFamily="34" charset="-122"/>
                  <a:ea typeface="微软雅黑" panose="020B0503020204020204" pitchFamily="34" charset="-122"/>
                </a:rPr>
                <a:t>约束文件</a:t>
              </a:r>
              <a:endParaRPr lang="zh-CN" altLang="en-US" sz="1200" dirty="0">
                <a:solidFill>
                  <a:srgbClr val="3333CC"/>
                </a:solidFill>
                <a:latin typeface="微软雅黑" panose="020B0503020204020204" pitchFamily="34" charset="-122"/>
                <a:ea typeface="微软雅黑" panose="020B0503020204020204" pitchFamily="34" charset="-122"/>
              </a:endParaRPr>
            </a:p>
          </p:txBody>
        </p:sp>
        <p:sp>
          <p:nvSpPr>
            <p:cNvPr id="68630" name="文本框 19"/>
            <p:cNvSpPr txBox="1"/>
            <p:nvPr/>
          </p:nvSpPr>
          <p:spPr>
            <a:xfrm>
              <a:off x="4987143" y="3945355"/>
              <a:ext cx="2115363" cy="27619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200" dirty="0">
                  <a:solidFill>
                    <a:srgbClr val="3333CC"/>
                  </a:solidFill>
                  <a:latin typeface="微软雅黑" panose="020B0503020204020204" pitchFamily="34" charset="-122"/>
                  <a:ea typeface="微软雅黑" panose="020B0503020204020204" pitchFamily="34" charset="-122"/>
                </a:rPr>
                <a:t>约束后的初始速度模型</a:t>
              </a:r>
              <a:endParaRPr lang="zh-CN" altLang="en-US" sz="1200" dirty="0">
                <a:solidFill>
                  <a:srgbClr val="3333CC"/>
                </a:solidFill>
                <a:latin typeface="微软雅黑" panose="020B0503020204020204" pitchFamily="34" charset="-122"/>
                <a:ea typeface="微软雅黑" panose="020B0503020204020204" pitchFamily="34" charset="-122"/>
              </a:endParaRPr>
            </a:p>
          </p:txBody>
        </p:sp>
      </p:grpSp>
      <p:grpSp>
        <p:nvGrpSpPr>
          <p:cNvPr id="68613" name="组合 11"/>
          <p:cNvGrpSpPr/>
          <p:nvPr/>
        </p:nvGrpSpPr>
        <p:grpSpPr>
          <a:xfrm>
            <a:off x="6681788" y="2011363"/>
            <a:ext cx="5654675" cy="4195762"/>
            <a:chOff x="6397292" y="2001399"/>
            <a:chExt cx="5654779" cy="4194902"/>
          </a:xfrm>
        </p:grpSpPr>
        <p:pic>
          <p:nvPicPr>
            <p:cNvPr id="68615" name="图片 8"/>
            <p:cNvPicPr>
              <a:picLocks noChangeAspect="1"/>
            </p:cNvPicPr>
            <p:nvPr/>
          </p:nvPicPr>
          <p:blipFill>
            <a:blip r:embed="rId2"/>
            <a:stretch>
              <a:fillRect/>
            </a:stretch>
          </p:blipFill>
          <p:spPr>
            <a:xfrm>
              <a:off x="6397292" y="2430014"/>
              <a:ext cx="4876363" cy="3328607"/>
            </a:xfrm>
            <a:prstGeom prst="rect">
              <a:avLst/>
            </a:prstGeom>
            <a:noFill/>
            <a:ln w="9525">
              <a:noFill/>
            </a:ln>
          </p:spPr>
        </p:pic>
        <p:sp>
          <p:nvSpPr>
            <p:cNvPr id="68616" name="矩形 7"/>
            <p:cNvSpPr/>
            <p:nvPr/>
          </p:nvSpPr>
          <p:spPr>
            <a:xfrm>
              <a:off x="8388054" y="5736020"/>
              <a:ext cx="2260642" cy="46028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图</a:t>
              </a:r>
              <a:r>
                <a:rPr lang="en-US" altLang="zh-CN" sz="1200" dirty="0">
                  <a:solidFill>
                    <a:srgbClr val="000000"/>
                  </a:solidFill>
                  <a:latin typeface="微软雅黑" panose="020B0503020204020204" pitchFamily="34" charset="-122"/>
                  <a:ea typeface="微软雅黑" panose="020B0503020204020204" pitchFamily="34" charset="-122"/>
                  <a:sym typeface="+mn-ea"/>
                </a:rPr>
                <a:t>8</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sp>
          <p:nvSpPr>
            <p:cNvPr id="68617" name="文本框 21"/>
            <p:cNvSpPr txBox="1"/>
            <p:nvPr/>
          </p:nvSpPr>
          <p:spPr>
            <a:xfrm>
              <a:off x="9280245" y="2001399"/>
              <a:ext cx="2533697" cy="52376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初始模型不必填约束后的初始速度模型，约束前的即可</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68618" name="矩形 23"/>
            <p:cNvSpPr/>
            <p:nvPr/>
          </p:nvSpPr>
          <p:spPr>
            <a:xfrm>
              <a:off x="8734135" y="2925135"/>
              <a:ext cx="2270167" cy="12221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8619" name="矩形 24"/>
            <p:cNvSpPr/>
            <p:nvPr/>
          </p:nvSpPr>
          <p:spPr>
            <a:xfrm>
              <a:off x="8734135" y="3172734"/>
              <a:ext cx="2540047" cy="138084"/>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68620" name="文本框 26"/>
            <p:cNvSpPr txBox="1"/>
            <p:nvPr/>
          </p:nvSpPr>
          <p:spPr>
            <a:xfrm>
              <a:off x="9518374" y="3331451"/>
              <a:ext cx="2533697" cy="30632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填写图</a:t>
              </a:r>
              <a:r>
                <a:rPr lang="en-US" altLang="zh-CN" sz="1400" dirty="0">
                  <a:solidFill>
                    <a:srgbClr val="3333CC"/>
                  </a:solidFill>
                  <a:latin typeface="微软雅黑" panose="020B0503020204020204" pitchFamily="34" charset="-122"/>
                  <a:ea typeface="微软雅黑" panose="020B0503020204020204" pitchFamily="34" charset="-122"/>
                </a:rPr>
                <a:t>7</a:t>
              </a:r>
              <a:r>
                <a:rPr lang="zh-CN" altLang="en-US" sz="1400" dirty="0">
                  <a:solidFill>
                    <a:srgbClr val="3333CC"/>
                  </a:solidFill>
                  <a:latin typeface="微软雅黑" panose="020B0503020204020204" pitchFamily="34" charset="-122"/>
                  <a:ea typeface="微软雅黑" panose="020B0503020204020204" pitchFamily="34" charset="-122"/>
                </a:rPr>
                <a:t>中的约束文件</a:t>
              </a:r>
              <a:endParaRPr lang="zh-CN" altLang="en-US" sz="1400" dirty="0">
                <a:solidFill>
                  <a:srgbClr val="3333CC"/>
                </a:solidFill>
                <a:latin typeface="微软雅黑" panose="020B0503020204020204" pitchFamily="34" charset="-122"/>
                <a:ea typeface="微软雅黑" panose="020B0503020204020204" pitchFamily="34" charset="-122"/>
              </a:endParaRPr>
            </a:p>
          </p:txBody>
        </p:sp>
      </p:gr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Box 2"/>
          <p:cNvSpPr txBox="1"/>
          <p:nvPr/>
        </p:nvSpPr>
        <p:spPr>
          <a:xfrm>
            <a:off x="1171575" y="1312863"/>
            <a:ext cx="9053513" cy="400050"/>
          </a:xfrm>
          <a:prstGeom prst="rect">
            <a:avLst/>
          </a:prstGeom>
          <a:noFill/>
          <a:ln w="9525">
            <a:noFill/>
          </a:ln>
        </p:spPr>
        <p:txBody>
          <a:bodyPr lIns="0" tIns="0" rIns="0" bIns="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Clr>
                <a:srgbClr val="C00000"/>
              </a:buClr>
              <a:buFont typeface="Wingdings" panose="05000000000000000000" pitchFamily="2" charset="2"/>
              <a:buNone/>
            </a:pPr>
            <a:r>
              <a:rPr lang="zh-CN" altLang="zh-CN" sz="2000" dirty="0">
                <a:solidFill>
                  <a:srgbClr val="000000"/>
                </a:solidFill>
                <a:sym typeface="Webdings" panose="05030102010509060703" pitchFamily="18" charset="2"/>
              </a:rPr>
              <a:t>微测井约束反演后速度对比，横向趋势有明显改善，过井速度精度进一步提升。</a:t>
            </a:r>
            <a:endParaRPr lang="zh-CN" altLang="zh-CN" sz="2000" b="1" dirty="0">
              <a:solidFill>
                <a:srgbClr val="000000"/>
              </a:solidFill>
              <a:sym typeface="Webdings" panose="05030102010509060703" pitchFamily="18" charset="2"/>
            </a:endParaRPr>
          </a:p>
        </p:txBody>
      </p:sp>
      <p:grpSp>
        <p:nvGrpSpPr>
          <p:cNvPr id="69635" name="组合 25"/>
          <p:cNvGrpSpPr/>
          <p:nvPr/>
        </p:nvGrpSpPr>
        <p:grpSpPr>
          <a:xfrm>
            <a:off x="287338" y="1803400"/>
            <a:ext cx="11791950" cy="5011738"/>
            <a:chOff x="453" y="2137"/>
            <a:chExt cx="18569" cy="8602"/>
          </a:xfrm>
        </p:grpSpPr>
        <p:pic>
          <p:nvPicPr>
            <p:cNvPr id="69638" name="内容占位符 3"/>
            <p:cNvPicPr>
              <a:picLocks noChangeAspect="1"/>
            </p:cNvPicPr>
            <p:nvPr/>
          </p:nvPicPr>
          <p:blipFill>
            <a:blip r:embed="rId1"/>
            <a:srcRect l="34744" t="28323" r="22566" b="15176"/>
            <a:stretch>
              <a:fillRect/>
            </a:stretch>
          </p:blipFill>
          <p:spPr>
            <a:xfrm>
              <a:off x="12888" y="2158"/>
              <a:ext cx="6134" cy="3846"/>
            </a:xfrm>
            <a:prstGeom prst="rect">
              <a:avLst/>
            </a:prstGeom>
            <a:noFill/>
            <a:ln w="9525">
              <a:noFill/>
            </a:ln>
          </p:spPr>
        </p:pic>
        <p:grpSp>
          <p:nvGrpSpPr>
            <p:cNvPr id="69639" name="组合 33"/>
            <p:cNvGrpSpPr/>
            <p:nvPr/>
          </p:nvGrpSpPr>
          <p:grpSpPr>
            <a:xfrm>
              <a:off x="757" y="2165"/>
              <a:ext cx="5429" cy="3865"/>
              <a:chOff x="528" y="2225"/>
              <a:chExt cx="5388" cy="3872"/>
            </a:xfrm>
          </p:grpSpPr>
          <p:pic>
            <p:nvPicPr>
              <p:cNvPr id="69659" name="内容占位符 3"/>
              <p:cNvPicPr>
                <a:picLocks noChangeAspect="1"/>
              </p:cNvPicPr>
              <p:nvPr/>
            </p:nvPicPr>
            <p:blipFill>
              <a:blip r:embed="rId2"/>
              <a:srcRect l="34744" t="28323" r="22566" b="15176"/>
              <a:stretch>
                <a:fillRect/>
              </a:stretch>
            </p:blipFill>
            <p:spPr>
              <a:xfrm>
                <a:off x="528" y="2225"/>
                <a:ext cx="5388" cy="3872"/>
              </a:xfrm>
              <a:prstGeom prst="rect">
                <a:avLst/>
              </a:prstGeom>
              <a:noFill/>
              <a:ln w="9525">
                <a:noFill/>
              </a:ln>
            </p:spPr>
          </p:pic>
          <p:pic>
            <p:nvPicPr>
              <p:cNvPr id="69660" name="图片 35"/>
              <p:cNvPicPr>
                <a:picLocks noChangeAspect="1"/>
              </p:cNvPicPr>
              <p:nvPr/>
            </p:nvPicPr>
            <p:blipFill>
              <a:blip r:embed="rId3"/>
              <a:srcRect l="40347" t="48074" r="43211" b="26842"/>
              <a:stretch>
                <a:fillRect/>
              </a:stretch>
            </p:blipFill>
            <p:spPr>
              <a:xfrm>
                <a:off x="794" y="2453"/>
                <a:ext cx="4428" cy="3391"/>
              </a:xfrm>
              <a:prstGeom prst="rect">
                <a:avLst/>
              </a:prstGeom>
              <a:noFill/>
              <a:ln w="9525">
                <a:noFill/>
              </a:ln>
            </p:spPr>
          </p:pic>
        </p:grpSp>
        <p:pic>
          <p:nvPicPr>
            <p:cNvPr id="69640" name="图片 3"/>
            <p:cNvPicPr>
              <a:picLocks noChangeAspect="1"/>
            </p:cNvPicPr>
            <p:nvPr/>
          </p:nvPicPr>
          <p:blipFill>
            <a:blip r:embed="rId4"/>
            <a:srcRect b="5692"/>
            <a:stretch>
              <a:fillRect/>
            </a:stretch>
          </p:blipFill>
          <p:spPr>
            <a:xfrm>
              <a:off x="6776" y="2137"/>
              <a:ext cx="6065" cy="3914"/>
            </a:xfrm>
            <a:prstGeom prst="rect">
              <a:avLst/>
            </a:prstGeom>
            <a:noFill/>
            <a:ln w="9525">
              <a:noFill/>
            </a:ln>
          </p:spPr>
        </p:pic>
        <p:pic>
          <p:nvPicPr>
            <p:cNvPr id="69641" name="图片 1"/>
            <p:cNvPicPr>
              <a:picLocks noChangeAspect="1"/>
            </p:cNvPicPr>
            <p:nvPr/>
          </p:nvPicPr>
          <p:blipFill>
            <a:blip r:embed="rId5"/>
            <a:stretch>
              <a:fillRect/>
            </a:stretch>
          </p:blipFill>
          <p:spPr>
            <a:xfrm>
              <a:off x="9782" y="6420"/>
              <a:ext cx="8791" cy="3789"/>
            </a:xfrm>
            <a:prstGeom prst="rect">
              <a:avLst/>
            </a:prstGeom>
            <a:noFill/>
            <a:ln w="9525">
              <a:noFill/>
            </a:ln>
          </p:spPr>
        </p:pic>
        <p:cxnSp>
          <p:nvCxnSpPr>
            <p:cNvPr id="69642" name="直接箭头连接符 5"/>
            <p:cNvCxnSpPr/>
            <p:nvPr/>
          </p:nvCxnSpPr>
          <p:spPr>
            <a:xfrm flipH="1" flipV="1">
              <a:off x="17198" y="3875"/>
              <a:ext cx="138" cy="436"/>
            </a:xfrm>
            <a:prstGeom prst="straightConnector1">
              <a:avLst/>
            </a:prstGeom>
            <a:ln w="25400" cap="flat" cmpd="sng">
              <a:solidFill>
                <a:srgbClr val="FF0000"/>
              </a:solidFill>
              <a:prstDash val="solid"/>
              <a:headEnd type="none" w="med" len="med"/>
              <a:tailEnd type="arrow" w="med" len="med"/>
            </a:ln>
          </p:spPr>
        </p:cxnSp>
        <p:cxnSp>
          <p:nvCxnSpPr>
            <p:cNvPr id="69643" name="直接箭头连接符 6"/>
            <p:cNvCxnSpPr/>
            <p:nvPr/>
          </p:nvCxnSpPr>
          <p:spPr>
            <a:xfrm flipH="1" flipV="1">
              <a:off x="10734" y="3876"/>
              <a:ext cx="138" cy="436"/>
            </a:xfrm>
            <a:prstGeom prst="straightConnector1">
              <a:avLst/>
            </a:prstGeom>
            <a:ln w="25400" cap="flat" cmpd="sng">
              <a:solidFill>
                <a:srgbClr val="FF0000"/>
              </a:solidFill>
              <a:prstDash val="solid"/>
              <a:headEnd type="none" w="med" len="med"/>
              <a:tailEnd type="arrow" w="med" len="med"/>
            </a:ln>
          </p:spPr>
        </p:cxnSp>
        <p:cxnSp>
          <p:nvCxnSpPr>
            <p:cNvPr id="69644" name="直接箭头连接符 13"/>
            <p:cNvCxnSpPr/>
            <p:nvPr/>
          </p:nvCxnSpPr>
          <p:spPr>
            <a:xfrm flipH="1" flipV="1">
              <a:off x="16971" y="2792"/>
              <a:ext cx="452" cy="227"/>
            </a:xfrm>
            <a:prstGeom prst="straightConnector1">
              <a:avLst/>
            </a:prstGeom>
            <a:ln w="25400" cap="flat" cmpd="sng">
              <a:solidFill>
                <a:srgbClr val="FF0000"/>
              </a:solidFill>
              <a:prstDash val="solid"/>
              <a:headEnd type="none" w="med" len="med"/>
              <a:tailEnd type="arrow" w="med" len="med"/>
            </a:ln>
          </p:spPr>
        </p:cxnSp>
        <p:cxnSp>
          <p:nvCxnSpPr>
            <p:cNvPr id="69645" name="直接箭头连接符 14"/>
            <p:cNvCxnSpPr/>
            <p:nvPr/>
          </p:nvCxnSpPr>
          <p:spPr>
            <a:xfrm flipH="1" flipV="1">
              <a:off x="10734" y="2792"/>
              <a:ext cx="452" cy="227"/>
            </a:xfrm>
            <a:prstGeom prst="straightConnector1">
              <a:avLst/>
            </a:prstGeom>
            <a:ln w="25400" cap="flat" cmpd="sng">
              <a:solidFill>
                <a:srgbClr val="FF0000"/>
              </a:solidFill>
              <a:prstDash val="solid"/>
              <a:headEnd type="none" w="med" len="med"/>
              <a:tailEnd type="arrow" w="med" len="med"/>
            </a:ln>
          </p:spPr>
        </p:cxnSp>
        <p:cxnSp>
          <p:nvCxnSpPr>
            <p:cNvPr id="69646" name="直接箭头连接符 12"/>
            <p:cNvCxnSpPr/>
            <p:nvPr/>
          </p:nvCxnSpPr>
          <p:spPr>
            <a:xfrm flipH="1" flipV="1">
              <a:off x="14052" y="4152"/>
              <a:ext cx="138" cy="436"/>
            </a:xfrm>
            <a:prstGeom prst="straightConnector1">
              <a:avLst/>
            </a:prstGeom>
            <a:ln w="25400" cap="flat" cmpd="sng">
              <a:solidFill>
                <a:srgbClr val="FF0000"/>
              </a:solidFill>
              <a:prstDash val="solid"/>
              <a:headEnd type="none" w="med" len="med"/>
              <a:tailEnd type="arrow" w="med" len="med"/>
            </a:ln>
          </p:spPr>
        </p:cxnSp>
        <p:sp>
          <p:nvSpPr>
            <p:cNvPr id="16" name="Text Box 8"/>
            <p:cNvSpPr txBox="1">
              <a:spLocks noChangeArrowheads="1"/>
            </p:cNvSpPr>
            <p:nvPr/>
          </p:nvSpPr>
          <p:spPr bwMode="auto">
            <a:xfrm>
              <a:off x="1548" y="6050"/>
              <a:ext cx="2537" cy="578"/>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999999"/>
                    </a:outerShdw>
                  </a:effectLst>
                </a14:hiddenEffects>
              </a:ext>
            </a:extLst>
          </p:spPr>
          <p:txBody>
            <a:bodyPr lIns="91422" tIns="45711" rIns="91422" bIns="45711">
              <a:spAutoFit/>
            </a:bodyPr>
            <a:lstStyle>
              <a:lvl1pPr eaLnBrk="0" hangingPunct="0">
                <a:defRPr sz="800">
                  <a:solidFill>
                    <a:srgbClr val="0000CC"/>
                  </a:solidFill>
                  <a:latin typeface="黑体" panose="02010609060101010101" pitchFamily="49" charset="-122"/>
                  <a:ea typeface="宋体" panose="02010600030101010101" pitchFamily="2" charset="-122"/>
                </a:defRPr>
              </a:lvl1pPr>
              <a:lvl2pPr marL="742950" indent="-285750" eaLnBrk="0" hangingPunct="0">
                <a:defRPr sz="800">
                  <a:solidFill>
                    <a:srgbClr val="0000CC"/>
                  </a:solidFill>
                  <a:latin typeface="黑体" panose="02010609060101010101" pitchFamily="49" charset="-122"/>
                  <a:ea typeface="宋体" panose="02010600030101010101" pitchFamily="2" charset="-122"/>
                </a:defRPr>
              </a:lvl2pPr>
              <a:lvl3pPr marL="1143000" indent="-228600" eaLnBrk="0" hangingPunct="0">
                <a:defRPr sz="800">
                  <a:solidFill>
                    <a:srgbClr val="0000CC"/>
                  </a:solidFill>
                  <a:latin typeface="黑体" panose="02010609060101010101" pitchFamily="49" charset="-122"/>
                  <a:ea typeface="宋体" panose="02010600030101010101" pitchFamily="2" charset="-122"/>
                </a:defRPr>
              </a:lvl3pPr>
              <a:lvl4pPr marL="1600200" indent="-228600" eaLnBrk="0" hangingPunct="0">
                <a:defRPr sz="800">
                  <a:solidFill>
                    <a:srgbClr val="0000CC"/>
                  </a:solidFill>
                  <a:latin typeface="黑体" panose="02010609060101010101" pitchFamily="49" charset="-122"/>
                  <a:ea typeface="宋体" panose="02010600030101010101" pitchFamily="2" charset="-122"/>
                </a:defRPr>
              </a:lvl4pPr>
              <a:lvl5pPr marL="2057400" indent="-228600" eaLnBrk="0" hangingPunct="0">
                <a:defRPr sz="800">
                  <a:solidFill>
                    <a:srgbClr val="0000CC"/>
                  </a:solidFill>
                  <a:latin typeface="黑体" panose="02010609060101010101" pitchFamily="49" charset="-122"/>
                  <a:ea typeface="宋体" panose="02010600030101010101" pitchFamily="2" charset="-122"/>
                </a:defRPr>
              </a:lvl5pPr>
              <a:lvl6pPr marL="25146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6pPr>
              <a:lvl7pPr marL="29718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7pPr>
              <a:lvl8pPr marL="34290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8pPr>
              <a:lvl9pPr marL="38862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微测井</a:t>
              </a:r>
              <a:r>
                <a:rPr kumimoji="0" lang="en-US" alt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V0</a:t>
              </a:r>
              <a:r>
                <a:rPr kumimoji="0" lang="zh-CN" altLang="en-US"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速度图</a:t>
              </a:r>
              <a:endParaRPr kumimoji="0" lang="zh-CN" altLang="en-US"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17" name="Text Box 8"/>
            <p:cNvSpPr txBox="1">
              <a:spLocks noChangeArrowheads="1"/>
            </p:cNvSpPr>
            <p:nvPr/>
          </p:nvSpPr>
          <p:spPr bwMode="auto">
            <a:xfrm>
              <a:off x="8125" y="6050"/>
              <a:ext cx="3442" cy="578"/>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999999"/>
                    </a:outerShdw>
                  </a:effectLst>
                </a14:hiddenEffects>
              </a:ext>
            </a:extLst>
          </p:spPr>
          <p:txBody>
            <a:bodyPr lIns="91422" tIns="45711" rIns="91422" bIns="45711">
              <a:spAutoFit/>
            </a:bodyPr>
            <a:lstStyle>
              <a:lvl1pPr eaLnBrk="0" hangingPunct="0">
                <a:defRPr sz="800">
                  <a:solidFill>
                    <a:srgbClr val="0000CC"/>
                  </a:solidFill>
                  <a:latin typeface="黑体" panose="02010609060101010101" pitchFamily="49" charset="-122"/>
                  <a:ea typeface="宋体" panose="02010600030101010101" pitchFamily="2" charset="-122"/>
                </a:defRPr>
              </a:lvl1pPr>
              <a:lvl2pPr marL="742950" indent="-285750" eaLnBrk="0" hangingPunct="0">
                <a:defRPr sz="800">
                  <a:solidFill>
                    <a:srgbClr val="0000CC"/>
                  </a:solidFill>
                  <a:latin typeface="黑体" panose="02010609060101010101" pitchFamily="49" charset="-122"/>
                  <a:ea typeface="宋体" panose="02010600030101010101" pitchFamily="2" charset="-122"/>
                </a:defRPr>
              </a:lvl2pPr>
              <a:lvl3pPr marL="1143000" indent="-228600" eaLnBrk="0" hangingPunct="0">
                <a:defRPr sz="800">
                  <a:solidFill>
                    <a:srgbClr val="0000CC"/>
                  </a:solidFill>
                  <a:latin typeface="黑体" panose="02010609060101010101" pitchFamily="49" charset="-122"/>
                  <a:ea typeface="宋体" panose="02010600030101010101" pitchFamily="2" charset="-122"/>
                </a:defRPr>
              </a:lvl3pPr>
              <a:lvl4pPr marL="1600200" indent="-228600" eaLnBrk="0" hangingPunct="0">
                <a:defRPr sz="800">
                  <a:solidFill>
                    <a:srgbClr val="0000CC"/>
                  </a:solidFill>
                  <a:latin typeface="黑体" panose="02010609060101010101" pitchFamily="49" charset="-122"/>
                  <a:ea typeface="宋体" panose="02010600030101010101" pitchFamily="2" charset="-122"/>
                </a:defRPr>
              </a:lvl4pPr>
              <a:lvl5pPr marL="2057400" indent="-228600" eaLnBrk="0" hangingPunct="0">
                <a:defRPr sz="800">
                  <a:solidFill>
                    <a:srgbClr val="0000CC"/>
                  </a:solidFill>
                  <a:latin typeface="黑体" panose="02010609060101010101" pitchFamily="49" charset="-122"/>
                  <a:ea typeface="宋体" panose="02010600030101010101" pitchFamily="2" charset="-122"/>
                </a:defRPr>
              </a:lvl5pPr>
              <a:lvl6pPr marL="25146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6pPr>
              <a:lvl7pPr marL="29718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7pPr>
              <a:lvl8pPr marL="34290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8pPr>
              <a:lvl9pPr marL="38862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未约束反演表层速度</a:t>
              </a:r>
              <a:endPar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18" name="Text Box 8"/>
            <p:cNvSpPr txBox="1">
              <a:spLocks noChangeArrowheads="1"/>
            </p:cNvSpPr>
            <p:nvPr/>
          </p:nvSpPr>
          <p:spPr bwMode="auto">
            <a:xfrm>
              <a:off x="14162" y="5968"/>
              <a:ext cx="3442" cy="57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999999"/>
                    </a:outerShdw>
                  </a:effectLst>
                </a14:hiddenEffects>
              </a:ext>
            </a:extLst>
          </p:spPr>
          <p:txBody>
            <a:bodyPr lIns="91422" tIns="45711" rIns="91422" bIns="45711">
              <a:spAutoFit/>
            </a:bodyPr>
            <a:lstStyle>
              <a:lvl1pPr eaLnBrk="0" hangingPunct="0">
                <a:defRPr sz="800">
                  <a:solidFill>
                    <a:srgbClr val="0000CC"/>
                  </a:solidFill>
                  <a:latin typeface="黑体" panose="02010609060101010101" pitchFamily="49" charset="-122"/>
                  <a:ea typeface="宋体" panose="02010600030101010101" pitchFamily="2" charset="-122"/>
                </a:defRPr>
              </a:lvl1pPr>
              <a:lvl2pPr marL="742950" indent="-285750" eaLnBrk="0" hangingPunct="0">
                <a:defRPr sz="800">
                  <a:solidFill>
                    <a:srgbClr val="0000CC"/>
                  </a:solidFill>
                  <a:latin typeface="黑体" panose="02010609060101010101" pitchFamily="49" charset="-122"/>
                  <a:ea typeface="宋体" panose="02010600030101010101" pitchFamily="2" charset="-122"/>
                </a:defRPr>
              </a:lvl2pPr>
              <a:lvl3pPr marL="1143000" indent="-228600" eaLnBrk="0" hangingPunct="0">
                <a:defRPr sz="800">
                  <a:solidFill>
                    <a:srgbClr val="0000CC"/>
                  </a:solidFill>
                  <a:latin typeface="黑体" panose="02010609060101010101" pitchFamily="49" charset="-122"/>
                  <a:ea typeface="宋体" panose="02010600030101010101" pitchFamily="2" charset="-122"/>
                </a:defRPr>
              </a:lvl3pPr>
              <a:lvl4pPr marL="1600200" indent="-228600" eaLnBrk="0" hangingPunct="0">
                <a:defRPr sz="800">
                  <a:solidFill>
                    <a:srgbClr val="0000CC"/>
                  </a:solidFill>
                  <a:latin typeface="黑体" panose="02010609060101010101" pitchFamily="49" charset="-122"/>
                  <a:ea typeface="宋体" panose="02010600030101010101" pitchFamily="2" charset="-122"/>
                </a:defRPr>
              </a:lvl4pPr>
              <a:lvl5pPr marL="2057400" indent="-228600" eaLnBrk="0" hangingPunct="0">
                <a:defRPr sz="800">
                  <a:solidFill>
                    <a:srgbClr val="0000CC"/>
                  </a:solidFill>
                  <a:latin typeface="黑体" panose="02010609060101010101" pitchFamily="49" charset="-122"/>
                  <a:ea typeface="宋体" panose="02010600030101010101" pitchFamily="2" charset="-122"/>
                </a:defRPr>
              </a:lvl5pPr>
              <a:lvl6pPr marL="25146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6pPr>
              <a:lvl7pPr marL="29718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7pPr>
              <a:lvl8pPr marL="34290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8pPr>
              <a:lvl9pPr marL="38862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约束反演表层速度</a:t>
              </a:r>
              <a:endPar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cxnSp>
          <p:nvCxnSpPr>
            <p:cNvPr id="69650" name="直接连接符 19"/>
            <p:cNvCxnSpPr/>
            <p:nvPr/>
          </p:nvCxnSpPr>
          <p:spPr>
            <a:xfrm flipH="1">
              <a:off x="15156" y="2338"/>
              <a:ext cx="24" cy="3402"/>
            </a:xfrm>
            <a:prstGeom prst="line">
              <a:avLst/>
            </a:prstGeom>
            <a:ln w="25400" cap="flat" cmpd="sng">
              <a:solidFill>
                <a:srgbClr val="FF0000"/>
              </a:solidFill>
              <a:prstDash val="solid"/>
              <a:headEnd type="none" w="med" len="med"/>
              <a:tailEnd type="none" w="med" len="med"/>
            </a:ln>
          </p:spPr>
        </p:cxnSp>
        <p:sp>
          <p:nvSpPr>
            <p:cNvPr id="21" name="Text Box 8"/>
            <p:cNvSpPr txBox="1">
              <a:spLocks noChangeArrowheads="1"/>
            </p:cNvSpPr>
            <p:nvPr/>
          </p:nvSpPr>
          <p:spPr bwMode="auto">
            <a:xfrm>
              <a:off x="3818" y="10164"/>
              <a:ext cx="3440" cy="57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999999"/>
                    </a:outerShdw>
                  </a:effectLst>
                </a14:hiddenEffects>
              </a:ext>
            </a:extLst>
          </p:spPr>
          <p:txBody>
            <a:bodyPr lIns="91422" tIns="45711" rIns="91422" bIns="45711">
              <a:spAutoFit/>
            </a:bodyPr>
            <a:lstStyle>
              <a:lvl1pPr eaLnBrk="0" hangingPunct="0">
                <a:defRPr sz="800">
                  <a:solidFill>
                    <a:srgbClr val="0000CC"/>
                  </a:solidFill>
                  <a:latin typeface="黑体" panose="02010609060101010101" pitchFamily="49" charset="-122"/>
                  <a:ea typeface="宋体" panose="02010600030101010101" pitchFamily="2" charset="-122"/>
                </a:defRPr>
              </a:lvl1pPr>
              <a:lvl2pPr marL="742950" indent="-285750" eaLnBrk="0" hangingPunct="0">
                <a:defRPr sz="800">
                  <a:solidFill>
                    <a:srgbClr val="0000CC"/>
                  </a:solidFill>
                  <a:latin typeface="黑体" panose="02010609060101010101" pitchFamily="49" charset="-122"/>
                  <a:ea typeface="宋体" panose="02010600030101010101" pitchFamily="2" charset="-122"/>
                </a:defRPr>
              </a:lvl2pPr>
              <a:lvl3pPr marL="1143000" indent="-228600" eaLnBrk="0" hangingPunct="0">
                <a:defRPr sz="800">
                  <a:solidFill>
                    <a:srgbClr val="0000CC"/>
                  </a:solidFill>
                  <a:latin typeface="黑体" panose="02010609060101010101" pitchFamily="49" charset="-122"/>
                  <a:ea typeface="宋体" panose="02010600030101010101" pitchFamily="2" charset="-122"/>
                </a:defRPr>
              </a:lvl3pPr>
              <a:lvl4pPr marL="1600200" indent="-228600" eaLnBrk="0" hangingPunct="0">
                <a:defRPr sz="800">
                  <a:solidFill>
                    <a:srgbClr val="0000CC"/>
                  </a:solidFill>
                  <a:latin typeface="黑体" panose="02010609060101010101" pitchFamily="49" charset="-122"/>
                  <a:ea typeface="宋体" panose="02010600030101010101" pitchFamily="2" charset="-122"/>
                </a:defRPr>
              </a:lvl4pPr>
              <a:lvl5pPr marL="2057400" indent="-228600" eaLnBrk="0" hangingPunct="0">
                <a:defRPr sz="800">
                  <a:solidFill>
                    <a:srgbClr val="0000CC"/>
                  </a:solidFill>
                  <a:latin typeface="黑体" panose="02010609060101010101" pitchFamily="49" charset="-122"/>
                  <a:ea typeface="宋体" panose="02010600030101010101" pitchFamily="2" charset="-122"/>
                </a:defRPr>
              </a:lvl5pPr>
              <a:lvl6pPr marL="25146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6pPr>
              <a:lvl7pPr marL="29718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7pPr>
              <a:lvl8pPr marL="34290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8pPr>
              <a:lvl9pPr marL="38862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未约束反演速度剖面</a:t>
              </a:r>
              <a:endPar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22" name="Text Box 8"/>
            <p:cNvSpPr txBox="1">
              <a:spLocks noChangeArrowheads="1"/>
            </p:cNvSpPr>
            <p:nvPr/>
          </p:nvSpPr>
          <p:spPr bwMode="auto">
            <a:xfrm>
              <a:off x="12662" y="10164"/>
              <a:ext cx="3440" cy="57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17961" dir="2700000" algn="ctr" rotWithShape="0">
                      <a:srgbClr val="999999"/>
                    </a:outerShdw>
                  </a:effectLst>
                </a14:hiddenEffects>
              </a:ext>
            </a:extLst>
          </p:spPr>
          <p:txBody>
            <a:bodyPr lIns="91422" tIns="45711" rIns="91422" bIns="45711">
              <a:spAutoFit/>
            </a:bodyPr>
            <a:lstStyle>
              <a:lvl1pPr eaLnBrk="0" hangingPunct="0">
                <a:defRPr sz="800">
                  <a:solidFill>
                    <a:srgbClr val="0000CC"/>
                  </a:solidFill>
                  <a:latin typeface="黑体" panose="02010609060101010101" pitchFamily="49" charset="-122"/>
                  <a:ea typeface="宋体" panose="02010600030101010101" pitchFamily="2" charset="-122"/>
                </a:defRPr>
              </a:lvl1pPr>
              <a:lvl2pPr marL="742950" indent="-285750" eaLnBrk="0" hangingPunct="0">
                <a:defRPr sz="800">
                  <a:solidFill>
                    <a:srgbClr val="0000CC"/>
                  </a:solidFill>
                  <a:latin typeface="黑体" panose="02010609060101010101" pitchFamily="49" charset="-122"/>
                  <a:ea typeface="宋体" panose="02010600030101010101" pitchFamily="2" charset="-122"/>
                </a:defRPr>
              </a:lvl2pPr>
              <a:lvl3pPr marL="1143000" indent="-228600" eaLnBrk="0" hangingPunct="0">
                <a:defRPr sz="800">
                  <a:solidFill>
                    <a:srgbClr val="0000CC"/>
                  </a:solidFill>
                  <a:latin typeface="黑体" panose="02010609060101010101" pitchFamily="49" charset="-122"/>
                  <a:ea typeface="宋体" panose="02010600030101010101" pitchFamily="2" charset="-122"/>
                </a:defRPr>
              </a:lvl3pPr>
              <a:lvl4pPr marL="1600200" indent="-228600" eaLnBrk="0" hangingPunct="0">
                <a:defRPr sz="800">
                  <a:solidFill>
                    <a:srgbClr val="0000CC"/>
                  </a:solidFill>
                  <a:latin typeface="黑体" panose="02010609060101010101" pitchFamily="49" charset="-122"/>
                  <a:ea typeface="宋体" panose="02010600030101010101" pitchFamily="2" charset="-122"/>
                </a:defRPr>
              </a:lvl4pPr>
              <a:lvl5pPr marL="2057400" indent="-228600" eaLnBrk="0" hangingPunct="0">
                <a:defRPr sz="800">
                  <a:solidFill>
                    <a:srgbClr val="0000CC"/>
                  </a:solidFill>
                  <a:latin typeface="黑体" panose="02010609060101010101" pitchFamily="49" charset="-122"/>
                  <a:ea typeface="宋体" panose="02010600030101010101" pitchFamily="2" charset="-122"/>
                </a:defRPr>
              </a:lvl5pPr>
              <a:lvl6pPr marL="25146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6pPr>
              <a:lvl7pPr marL="29718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7pPr>
              <a:lvl8pPr marL="34290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8pPr>
              <a:lvl9pPr marL="3886200" indent="-228600" eaLnBrk="0" fontAlgn="base" hangingPunct="0">
                <a:spcBef>
                  <a:spcPct val="0"/>
                </a:spcBef>
                <a:spcAft>
                  <a:spcPct val="0"/>
                </a:spcAft>
                <a:defRPr sz="800">
                  <a:solidFill>
                    <a:srgbClr val="0000CC"/>
                  </a:solidFill>
                  <a:latin typeface="黑体" panose="02010609060101010101" pitchFamily="49" charset="-122"/>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约束后反演速度剖面</a:t>
              </a:r>
              <a:endParaRPr kumimoji="0" lang="zh-CN" sz="1600" b="0" i="0" u="none" strike="noStrike" kern="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pic>
          <p:nvPicPr>
            <p:cNvPr id="69653" name="图片 24"/>
            <p:cNvPicPr>
              <a:picLocks noChangeAspect="1"/>
            </p:cNvPicPr>
            <p:nvPr/>
          </p:nvPicPr>
          <p:blipFill>
            <a:blip r:embed="rId6"/>
            <a:stretch>
              <a:fillRect/>
            </a:stretch>
          </p:blipFill>
          <p:spPr>
            <a:xfrm>
              <a:off x="453" y="6581"/>
              <a:ext cx="9056" cy="3636"/>
            </a:xfrm>
            <a:prstGeom prst="rect">
              <a:avLst/>
            </a:prstGeom>
            <a:noFill/>
            <a:ln w="9525">
              <a:noFill/>
            </a:ln>
          </p:spPr>
        </p:pic>
        <p:cxnSp>
          <p:nvCxnSpPr>
            <p:cNvPr id="69654" name="直接箭头连接符 23"/>
            <p:cNvCxnSpPr/>
            <p:nvPr/>
          </p:nvCxnSpPr>
          <p:spPr>
            <a:xfrm flipH="1" flipV="1">
              <a:off x="8025" y="4152"/>
              <a:ext cx="138" cy="436"/>
            </a:xfrm>
            <a:prstGeom prst="straightConnector1">
              <a:avLst/>
            </a:prstGeom>
            <a:ln w="25400" cap="flat" cmpd="sng">
              <a:solidFill>
                <a:srgbClr val="FF0000"/>
              </a:solidFill>
              <a:prstDash val="solid"/>
              <a:headEnd type="none" w="med" len="med"/>
              <a:tailEnd type="arrow" w="med" len="med"/>
            </a:ln>
          </p:spPr>
        </p:cxnSp>
        <p:pic>
          <p:nvPicPr>
            <p:cNvPr id="69655" name="图片 4"/>
            <p:cNvPicPr>
              <a:picLocks noChangeAspect="1"/>
            </p:cNvPicPr>
            <p:nvPr/>
          </p:nvPicPr>
          <p:blipFill>
            <a:blip r:embed="rId7"/>
            <a:stretch>
              <a:fillRect/>
            </a:stretch>
          </p:blipFill>
          <p:spPr>
            <a:xfrm>
              <a:off x="12841" y="6558"/>
              <a:ext cx="5954" cy="3602"/>
            </a:xfrm>
            <a:prstGeom prst="rect">
              <a:avLst/>
            </a:prstGeom>
            <a:noFill/>
            <a:ln w="9525">
              <a:noFill/>
            </a:ln>
          </p:spPr>
        </p:pic>
        <p:pic>
          <p:nvPicPr>
            <p:cNvPr id="69656" name="图片 7"/>
            <p:cNvPicPr>
              <a:picLocks noChangeAspect="1"/>
            </p:cNvPicPr>
            <p:nvPr/>
          </p:nvPicPr>
          <p:blipFill>
            <a:blip r:embed="rId8"/>
            <a:stretch>
              <a:fillRect/>
            </a:stretch>
          </p:blipFill>
          <p:spPr>
            <a:xfrm>
              <a:off x="3554" y="6641"/>
              <a:ext cx="5941" cy="3559"/>
            </a:xfrm>
            <a:prstGeom prst="rect">
              <a:avLst/>
            </a:prstGeom>
            <a:noFill/>
            <a:ln w="9525">
              <a:noFill/>
            </a:ln>
          </p:spPr>
        </p:pic>
        <p:sp>
          <p:nvSpPr>
            <p:cNvPr id="69657" name="椭圆 8"/>
            <p:cNvSpPr/>
            <p:nvPr/>
          </p:nvSpPr>
          <p:spPr>
            <a:xfrm>
              <a:off x="4763" y="7163"/>
              <a:ext cx="120" cy="120"/>
            </a:xfrm>
            <a:prstGeom prst="ellipse">
              <a:avLst/>
            </a:prstGeom>
            <a:solidFill>
              <a:schemeClr val="tx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b="1" dirty="0">
                <a:latin typeface="Arial" panose="020B0604020202020204" pitchFamily="34" charset="0"/>
                <a:ea typeface="宋体" panose="02010600030101010101" pitchFamily="2" charset="-122"/>
              </a:endParaRPr>
            </a:p>
          </p:txBody>
        </p:sp>
        <p:sp>
          <p:nvSpPr>
            <p:cNvPr id="69658" name="椭圆 9"/>
            <p:cNvSpPr/>
            <p:nvPr/>
          </p:nvSpPr>
          <p:spPr>
            <a:xfrm>
              <a:off x="14070" y="7101"/>
              <a:ext cx="120" cy="120"/>
            </a:xfrm>
            <a:prstGeom prst="ellipse">
              <a:avLst/>
            </a:prstGeom>
            <a:solidFill>
              <a:schemeClr val="tx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endParaRPr lang="zh-CN" altLang="en-US" sz="1800" b="1" dirty="0">
                <a:latin typeface="Arial" panose="020B0604020202020204" pitchFamily="34" charset="0"/>
                <a:ea typeface="宋体" panose="02010600030101010101" pitchFamily="2" charset="-122"/>
              </a:endParaRPr>
            </a:p>
          </p:txBody>
        </p:sp>
      </p:grpSp>
      <p:sp>
        <p:nvSpPr>
          <p:cNvPr id="6963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四</a:t>
            </a:r>
            <a:r>
              <a:rPr lang="en-US" altLang="zh-CN" sz="2600" dirty="0">
                <a:solidFill>
                  <a:srgbClr val="000000"/>
                </a:solidFill>
              </a:rPr>
              <a:t>.</a:t>
            </a:r>
            <a:r>
              <a:rPr lang="zh-CN" altLang="zh-CN" sz="2600" dirty="0">
                <a:solidFill>
                  <a:srgbClr val="000000"/>
                </a:solidFill>
              </a:rPr>
              <a:t>微测井约束反演</a:t>
            </a:r>
            <a:endParaRPr lang="zh-CN" altLang="zh-CN" sz="2600" dirty="0">
              <a:solidFill>
                <a:srgbClr val="000000"/>
              </a:solidFill>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841115" y="2277110"/>
            <a:ext cx="8088630" cy="4362885"/>
            <a:chOff x="7784" y="2711"/>
            <a:chExt cx="10036" cy="7816"/>
          </a:xfrm>
        </p:grpSpPr>
        <p:pic>
          <p:nvPicPr>
            <p:cNvPr id="9" name="图片 8"/>
            <p:cNvPicPr/>
            <p:nvPr/>
          </p:nvPicPr>
          <p:blipFill>
            <a:blip r:embed="rId1" cstate="print"/>
            <a:srcRect l="14677" t="16996" r="41459" b="6403"/>
            <a:stretch>
              <a:fillRect/>
            </a:stretch>
          </p:blipFill>
          <p:spPr>
            <a:xfrm>
              <a:off x="12930" y="6425"/>
              <a:ext cx="4890" cy="3680"/>
            </a:xfrm>
            <a:prstGeom prst="rect">
              <a:avLst/>
            </a:prstGeom>
          </p:spPr>
        </p:pic>
        <p:pic>
          <p:nvPicPr>
            <p:cNvPr id="7" name="图片 6"/>
            <p:cNvPicPr/>
            <p:nvPr/>
          </p:nvPicPr>
          <p:blipFill>
            <a:blip r:embed="rId2" cstate="print"/>
            <a:srcRect l="14677" t="16996" r="41459" b="6403"/>
            <a:stretch>
              <a:fillRect/>
            </a:stretch>
          </p:blipFill>
          <p:spPr>
            <a:xfrm>
              <a:off x="12930" y="2711"/>
              <a:ext cx="4890" cy="3680"/>
            </a:xfrm>
            <a:prstGeom prst="rect">
              <a:avLst/>
            </a:prstGeom>
          </p:spPr>
        </p:pic>
        <p:sp>
          <p:nvSpPr>
            <p:cNvPr id="11" name="文本框 10"/>
            <p:cNvSpPr txBox="1"/>
            <p:nvPr/>
          </p:nvSpPr>
          <p:spPr>
            <a:xfrm>
              <a:off x="14151" y="6163"/>
              <a:ext cx="2450" cy="549"/>
            </a:xfrm>
            <a:prstGeom prst="rect">
              <a:avLst/>
            </a:prstGeom>
            <a:noFill/>
          </p:spPr>
          <p:txBody>
            <a:bodyPr wrap="square" rtlCol="0">
              <a:spAutoFit/>
            </a:bodyPr>
            <a:lstStyle/>
            <a:p>
              <a:pPr lvl="0" algn="ctr">
                <a:buClrTx/>
                <a:buSzTx/>
                <a:buFontTx/>
              </a:pPr>
              <a:r>
                <a:rPr lang="zh-CN" altLang="en-US" sz="1400" dirty="0">
                  <a:solidFill>
                    <a:srgbClr val="000000"/>
                  </a:solidFill>
                  <a:latin typeface="微软雅黑" panose="020B0503020204020204" pitchFamily="34" charset="-122"/>
                  <a:ea typeface="微软雅黑" panose="020B0503020204020204" pitchFamily="34" charset="-122"/>
                  <a:sym typeface="+mn-ea"/>
                </a:rPr>
                <a:t>第3轮迭代误差平面图</a:t>
              </a:r>
              <a:endParaRPr lang="zh-CN" altLang="en-US" sz="14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3" name="组合 2"/>
            <p:cNvGrpSpPr/>
            <p:nvPr/>
          </p:nvGrpSpPr>
          <p:grpSpPr>
            <a:xfrm>
              <a:off x="7784" y="2711"/>
              <a:ext cx="4890" cy="7789"/>
              <a:chOff x="6104" y="2711"/>
              <a:chExt cx="4890" cy="7789"/>
            </a:xfrm>
          </p:grpSpPr>
          <p:pic>
            <p:nvPicPr>
              <p:cNvPr id="8" name="图片 7"/>
              <p:cNvPicPr/>
              <p:nvPr/>
            </p:nvPicPr>
            <p:blipFill>
              <a:blip r:embed="rId3" cstate="print"/>
              <a:srcRect l="14677" t="16996" r="41459" b="6403"/>
              <a:stretch>
                <a:fillRect/>
              </a:stretch>
            </p:blipFill>
            <p:spPr>
              <a:xfrm>
                <a:off x="6104" y="6425"/>
                <a:ext cx="4890" cy="3680"/>
              </a:xfrm>
              <a:prstGeom prst="rect">
                <a:avLst/>
              </a:prstGeom>
            </p:spPr>
          </p:pic>
          <p:pic>
            <p:nvPicPr>
              <p:cNvPr id="5" name="图片 4"/>
              <p:cNvPicPr/>
              <p:nvPr/>
            </p:nvPicPr>
            <p:blipFill rotWithShape="1">
              <a:blip r:embed="rId4" cstate="print"/>
              <a:srcRect l="14677" t="16996" r="41459" b="6403"/>
              <a:stretch>
                <a:fillRect/>
              </a:stretch>
            </p:blipFill>
            <p:spPr>
              <a:xfrm>
                <a:off x="6104" y="2711"/>
                <a:ext cx="4890" cy="3680"/>
              </a:xfrm>
              <a:prstGeom prst="rect">
                <a:avLst/>
              </a:prstGeom>
            </p:spPr>
          </p:pic>
          <p:sp>
            <p:nvSpPr>
              <p:cNvPr id="10" name="文本框 9"/>
              <p:cNvSpPr txBox="1"/>
              <p:nvPr/>
            </p:nvSpPr>
            <p:spPr>
              <a:xfrm>
                <a:off x="7324" y="6162"/>
                <a:ext cx="2450" cy="549"/>
              </a:xfrm>
              <a:prstGeom prst="rect">
                <a:avLst/>
              </a:prstGeom>
              <a:noFill/>
            </p:spPr>
            <p:txBody>
              <a:bodyPr wrap="square" rtlCol="0">
                <a:spAutoFit/>
              </a:bodyPr>
              <a:lstStyle/>
              <a:p>
                <a:pPr lvl="0" algn="ctr">
                  <a:buClrTx/>
                  <a:buSzTx/>
                  <a:buFontTx/>
                </a:pPr>
                <a:r>
                  <a:rPr lang="zh-CN" altLang="en-US" sz="1400" dirty="0">
                    <a:solidFill>
                      <a:srgbClr val="000000"/>
                    </a:solidFill>
                    <a:latin typeface="微软雅黑" panose="020B0503020204020204" pitchFamily="34" charset="-122"/>
                    <a:ea typeface="微软雅黑" panose="020B0503020204020204" pitchFamily="34" charset="-122"/>
                    <a:sym typeface="+mn-ea"/>
                  </a:rPr>
                  <a:t>第1轮迭代误差平面图</a:t>
                </a:r>
                <a:endParaRPr lang="zh-CN" altLang="en-US" sz="1400" dirty="0">
                  <a:solidFill>
                    <a:srgbClr val="000000"/>
                  </a:solidFill>
                  <a:latin typeface="微软雅黑" panose="020B0503020204020204" pitchFamily="34" charset="-122"/>
                  <a:ea typeface="微软雅黑" panose="020B0503020204020204" pitchFamily="34" charset="-122"/>
                  <a:sym typeface="+mn-ea"/>
                </a:endParaRPr>
              </a:p>
            </p:txBody>
          </p:sp>
          <p:sp>
            <p:nvSpPr>
              <p:cNvPr id="12" name="文本框 11"/>
              <p:cNvSpPr txBox="1"/>
              <p:nvPr/>
            </p:nvSpPr>
            <p:spPr>
              <a:xfrm>
                <a:off x="7324" y="9978"/>
                <a:ext cx="2450" cy="522"/>
              </a:xfrm>
              <a:prstGeom prst="rect">
                <a:avLst/>
              </a:prstGeom>
              <a:noFill/>
            </p:spPr>
            <p:txBody>
              <a:bodyPr wrap="square" rtlCol="0">
                <a:spAutoFit/>
              </a:bodyPr>
              <a:lstStyle/>
              <a:p>
                <a:pPr lvl="0" algn="ctr">
                  <a:buClrTx/>
                  <a:buSzTx/>
                  <a:buFontTx/>
                </a:pPr>
                <a:r>
                  <a:rPr lang="zh-CN" altLang="en-US" sz="1400" dirty="0">
                    <a:solidFill>
                      <a:srgbClr val="000000"/>
                    </a:solidFill>
                    <a:latin typeface="微软雅黑" panose="020B0503020204020204" pitchFamily="34" charset="-122"/>
                    <a:ea typeface="微软雅黑" panose="020B0503020204020204" pitchFamily="34" charset="-122"/>
                    <a:sym typeface="+mn-ea"/>
                  </a:rPr>
                  <a:t>第5轮迭代误差平面图</a:t>
                </a:r>
                <a:endParaRPr lang="zh-CN" altLang="en-US" sz="1400" dirty="0">
                  <a:solidFill>
                    <a:srgbClr val="000000"/>
                  </a:solidFill>
                  <a:latin typeface="微软雅黑" panose="020B0503020204020204" pitchFamily="34" charset="-122"/>
                  <a:ea typeface="微软雅黑" panose="020B0503020204020204" pitchFamily="34" charset="-122"/>
                  <a:sym typeface="+mn-ea"/>
                </a:endParaRPr>
              </a:p>
            </p:txBody>
          </p:sp>
        </p:grpSp>
        <p:sp>
          <p:nvSpPr>
            <p:cNvPr id="13" name="文本框 12"/>
            <p:cNvSpPr txBox="1"/>
            <p:nvPr/>
          </p:nvSpPr>
          <p:spPr>
            <a:xfrm>
              <a:off x="14229" y="9978"/>
              <a:ext cx="2450" cy="549"/>
            </a:xfrm>
            <a:prstGeom prst="rect">
              <a:avLst/>
            </a:prstGeom>
            <a:noFill/>
          </p:spPr>
          <p:txBody>
            <a:bodyPr wrap="square" rtlCol="0">
              <a:spAutoFit/>
            </a:bodyPr>
            <a:lstStyle/>
            <a:p>
              <a:pPr lvl="0" algn="ctr">
                <a:buClrTx/>
                <a:buSzTx/>
                <a:buFontTx/>
              </a:pPr>
              <a:r>
                <a:rPr lang="zh-CN" altLang="en-US" sz="1400" dirty="0">
                  <a:solidFill>
                    <a:srgbClr val="000000"/>
                  </a:solidFill>
                  <a:latin typeface="微软雅黑" panose="020B0503020204020204" pitchFamily="34" charset="-122"/>
                  <a:ea typeface="微软雅黑" panose="020B0503020204020204" pitchFamily="34" charset="-122"/>
                  <a:sym typeface="+mn-ea"/>
                </a:rPr>
                <a:t>第8轮迭代误差平面图</a:t>
              </a:r>
              <a:endParaRPr lang="zh-CN" altLang="en-US" sz="1400" dirty="0">
                <a:solidFill>
                  <a:srgbClr val="000000"/>
                </a:solidFill>
                <a:latin typeface="微软雅黑" panose="020B0503020204020204" pitchFamily="34" charset="-122"/>
                <a:ea typeface="微软雅黑" panose="020B0503020204020204" pitchFamily="34" charset="-122"/>
                <a:sym typeface="+mn-ea"/>
              </a:endParaRPr>
            </a:p>
          </p:txBody>
        </p:sp>
      </p:grpSp>
      <p:sp>
        <p:nvSpPr>
          <p:cNvPr id="2" name="文本框 4"/>
          <p:cNvSpPr txBox="1"/>
          <p:nvPr/>
        </p:nvSpPr>
        <p:spPr>
          <a:xfrm>
            <a:off x="724535" y="1243330"/>
            <a:ext cx="11097895" cy="1014730"/>
          </a:xfrm>
          <a:prstGeom prst="rect">
            <a:avLst/>
          </a:prstGeom>
          <a:noFill/>
          <a:ln w="9525">
            <a:noFill/>
          </a:ln>
        </p:spPr>
        <p:txBody>
          <a:bodyPr wrap="square" anchor="t" anchorCtr="0">
            <a:spAutoFit/>
          </a:bodyPr>
          <a:lstStyle/>
          <a:p>
            <a:pPr>
              <a:lnSpc>
                <a:spcPct val="150000"/>
              </a:lnSpc>
            </a:pPr>
            <a:r>
              <a:rPr lang="en-US" altLang="zh-CN" sz="2000">
                <a:latin typeface="微软雅黑" panose="020B0503020204020204" pitchFamily="34" charset="-122"/>
                <a:ea typeface="微软雅黑" panose="020B0503020204020204" pitchFamily="34" charset="-122"/>
                <a:sym typeface="+mn-ea"/>
              </a:rPr>
              <a:t>      </a:t>
            </a:r>
            <a:r>
              <a:rPr lang="zh-CN" altLang="en-US" sz="2000">
                <a:latin typeface="微软雅黑" panose="020B0503020204020204" pitchFamily="34" charset="-122"/>
                <a:ea typeface="微软雅黑" panose="020B0503020204020204" pitchFamily="34" charset="-122"/>
                <a:sym typeface="+mn-ea"/>
              </a:rPr>
              <a:t>实现层析反演全过程质控功能，实现迭代单炮误差平面绘制，直观显示出工区每轮反演中，各区域单炮的反演收敛情况。</a:t>
            </a:r>
            <a:endParaRPr lang="zh-CN" altLang="en-US" sz="2000">
              <a:latin typeface="微软雅黑" panose="020B0503020204020204" pitchFamily="34" charset="-122"/>
              <a:ea typeface="微软雅黑" panose="020B0503020204020204" pitchFamily="34" charset="-122"/>
              <a:sym typeface="+mn-ea"/>
            </a:endParaRPr>
          </a:p>
        </p:txBody>
      </p:sp>
      <p:grpSp>
        <p:nvGrpSpPr>
          <p:cNvPr id="21" name="组合 20"/>
          <p:cNvGrpSpPr/>
          <p:nvPr/>
        </p:nvGrpSpPr>
        <p:grpSpPr>
          <a:xfrm>
            <a:off x="782320" y="2352675"/>
            <a:ext cx="2916555" cy="2167222"/>
            <a:chOff x="552" y="3585"/>
            <a:chExt cx="4593" cy="3526"/>
          </a:xfrm>
        </p:grpSpPr>
        <p:sp>
          <p:nvSpPr>
            <p:cNvPr id="15" name="文本框 14"/>
            <p:cNvSpPr txBox="1"/>
            <p:nvPr/>
          </p:nvSpPr>
          <p:spPr>
            <a:xfrm>
              <a:off x="553" y="6612"/>
              <a:ext cx="4592" cy="499"/>
            </a:xfrm>
            <a:prstGeom prst="rect">
              <a:avLst/>
            </a:prstGeom>
            <a:noFill/>
          </p:spPr>
          <p:txBody>
            <a:bodyPr wrap="square" rtlCol="0">
              <a:spAutoFit/>
            </a:bodyPr>
            <a:lstStyle/>
            <a:p>
              <a:pPr algn="ctr">
                <a:buClrTx/>
                <a:buSzTx/>
                <a:buFontTx/>
              </a:pPr>
              <a:r>
                <a:rPr lang="zh-CN" altLang="en-US" sz="1400" dirty="0">
                  <a:solidFill>
                    <a:srgbClr val="000000"/>
                  </a:solidFill>
                  <a:latin typeface="微软雅黑" panose="020B0503020204020204" pitchFamily="34" charset="-122"/>
                  <a:ea typeface="微软雅黑" panose="020B0503020204020204" pitchFamily="34" charset="-122"/>
                  <a:sym typeface="+mn-ea"/>
                </a:rPr>
                <a:t>8轮迭代误差曲线功能</a:t>
              </a:r>
              <a:endParaRPr lang="zh-CN" altLang="en-US" sz="14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16" name="组合 15"/>
            <p:cNvGrpSpPr/>
            <p:nvPr/>
          </p:nvGrpSpPr>
          <p:grpSpPr>
            <a:xfrm>
              <a:off x="552" y="3585"/>
              <a:ext cx="4593" cy="3120"/>
              <a:chOff x="552" y="3414"/>
              <a:chExt cx="4593" cy="3284"/>
            </a:xfrm>
          </p:grpSpPr>
          <p:pic>
            <p:nvPicPr>
              <p:cNvPr id="6" name="图片 5"/>
              <p:cNvPicPr>
                <a:picLocks noChangeAspect="1"/>
              </p:cNvPicPr>
              <p:nvPr/>
            </p:nvPicPr>
            <p:blipFill>
              <a:blip r:embed="rId5"/>
              <a:stretch>
                <a:fillRect/>
              </a:stretch>
            </p:blipFill>
            <p:spPr>
              <a:xfrm>
                <a:off x="552" y="4099"/>
                <a:ext cx="4593" cy="2599"/>
              </a:xfrm>
              <a:prstGeom prst="rect">
                <a:avLst/>
              </a:prstGeom>
            </p:spPr>
          </p:pic>
          <p:pic>
            <p:nvPicPr>
              <p:cNvPr id="100" name="图片 99"/>
              <p:cNvPicPr/>
              <p:nvPr/>
            </p:nvPicPr>
            <p:blipFill>
              <a:blip r:embed="rId6"/>
              <a:stretch>
                <a:fillRect/>
              </a:stretch>
            </p:blipFill>
            <p:spPr>
              <a:xfrm>
                <a:off x="553" y="3414"/>
                <a:ext cx="4591" cy="685"/>
              </a:xfrm>
              <a:prstGeom prst="rect">
                <a:avLst/>
              </a:prstGeom>
              <a:noFill/>
              <a:ln w="9525">
                <a:noFill/>
              </a:ln>
            </p:spPr>
          </p:pic>
        </p:grpSp>
        <p:sp>
          <p:nvSpPr>
            <p:cNvPr id="17" name="椭圆 16"/>
            <p:cNvSpPr/>
            <p:nvPr/>
          </p:nvSpPr>
          <p:spPr>
            <a:xfrm>
              <a:off x="1311" y="4960"/>
              <a:ext cx="119" cy="119"/>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sp>
          <p:nvSpPr>
            <p:cNvPr id="18" name="椭圆 17"/>
            <p:cNvSpPr/>
            <p:nvPr/>
          </p:nvSpPr>
          <p:spPr>
            <a:xfrm>
              <a:off x="2183" y="6192"/>
              <a:ext cx="119" cy="119"/>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sp>
          <p:nvSpPr>
            <p:cNvPr id="19" name="椭圆 18"/>
            <p:cNvSpPr/>
            <p:nvPr/>
          </p:nvSpPr>
          <p:spPr>
            <a:xfrm>
              <a:off x="3076" y="6240"/>
              <a:ext cx="119" cy="119"/>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sp>
          <p:nvSpPr>
            <p:cNvPr id="20" name="椭圆 19"/>
            <p:cNvSpPr/>
            <p:nvPr/>
          </p:nvSpPr>
          <p:spPr>
            <a:xfrm>
              <a:off x="4405" y="6240"/>
              <a:ext cx="119" cy="119"/>
            </a:xfrm>
            <a:prstGeom prst="ellipse">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pic>
        <p:nvPicPr>
          <p:cNvPr id="22" name="图片 21"/>
          <p:cNvPicPr/>
          <p:nvPr/>
        </p:nvPicPr>
        <p:blipFill rotWithShape="1">
          <a:blip r:embed="rId7" cstate="print"/>
          <a:srcRect l="14676" t="16764" r="41331" b="6170"/>
          <a:stretch>
            <a:fillRect/>
          </a:stretch>
        </p:blipFill>
        <p:spPr>
          <a:xfrm>
            <a:off x="782320" y="4467225"/>
            <a:ext cx="2916555" cy="1940560"/>
          </a:xfrm>
          <a:prstGeom prst="rect">
            <a:avLst/>
          </a:prstGeom>
        </p:spPr>
      </p:pic>
      <p:sp>
        <p:nvSpPr>
          <p:cNvPr id="23" name="文本框 22"/>
          <p:cNvSpPr txBox="1"/>
          <p:nvPr/>
        </p:nvSpPr>
        <p:spPr>
          <a:xfrm>
            <a:off x="832485" y="6333490"/>
            <a:ext cx="2866390" cy="306705"/>
          </a:xfrm>
          <a:prstGeom prst="rect">
            <a:avLst/>
          </a:prstGeom>
          <a:noFill/>
        </p:spPr>
        <p:txBody>
          <a:bodyPr wrap="square" rtlCol="0">
            <a:spAutoFit/>
          </a:bodyPr>
          <a:lstStyle/>
          <a:p>
            <a:pPr lvl="0" algn="ctr">
              <a:buClrTx/>
              <a:buSzTx/>
              <a:buFontTx/>
            </a:pPr>
            <a:r>
              <a:rPr lang="zh-CN" altLang="en-US" sz="1400" dirty="0">
                <a:solidFill>
                  <a:srgbClr val="000000"/>
                </a:solidFill>
                <a:latin typeface="微软雅黑" panose="020B0503020204020204" pitchFamily="34" charset="-122"/>
                <a:ea typeface="微软雅黑" panose="020B0503020204020204" pitchFamily="34" charset="-122"/>
                <a:sym typeface="+mn-ea"/>
              </a:rPr>
              <a:t>工区高程图</a:t>
            </a:r>
            <a:endParaRPr lang="zh-CN" altLang="en-US" sz="14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6963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五</a:t>
            </a:r>
            <a:r>
              <a:rPr lang="en-US" altLang="zh-CN" sz="2600" dirty="0">
                <a:solidFill>
                  <a:srgbClr val="000000"/>
                </a:solidFill>
              </a:rPr>
              <a:t>.</a:t>
            </a:r>
            <a:r>
              <a:rPr lang="zh-CN" altLang="zh-CN" sz="2600" dirty="0">
                <a:solidFill>
                  <a:srgbClr val="000000"/>
                </a:solidFill>
              </a:rPr>
              <a:t>反演质控</a:t>
            </a:r>
            <a:endParaRPr lang="zh-CN" altLang="zh-CN" sz="2600" dirty="0">
              <a:solidFill>
                <a:srgbClr val="000000"/>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85495" y="1741805"/>
            <a:ext cx="10257790" cy="4595495"/>
            <a:chOff x="-660" y="2298"/>
            <a:chExt cx="19158" cy="8025"/>
          </a:xfrm>
        </p:grpSpPr>
        <p:pic>
          <p:nvPicPr>
            <p:cNvPr id="4" name="图片 3"/>
            <p:cNvPicPr/>
            <p:nvPr/>
          </p:nvPicPr>
          <p:blipFill>
            <a:blip r:embed="rId1"/>
            <a:srcRect l="14677" t="16996" r="41459" b="6403"/>
            <a:stretch>
              <a:fillRect/>
            </a:stretch>
          </p:blipFill>
          <p:spPr>
            <a:xfrm>
              <a:off x="-660" y="2298"/>
              <a:ext cx="8315" cy="8024"/>
            </a:xfrm>
            <a:prstGeom prst="rect">
              <a:avLst/>
            </a:prstGeom>
          </p:spPr>
        </p:pic>
        <p:pic>
          <p:nvPicPr>
            <p:cNvPr id="6" name="图片 5"/>
            <p:cNvPicPr>
              <a:picLocks noChangeAspect="1"/>
            </p:cNvPicPr>
            <p:nvPr/>
          </p:nvPicPr>
          <p:blipFill rotWithShape="1">
            <a:blip r:embed="rId2" cstate="print"/>
            <a:srcRect t="4379"/>
            <a:stretch>
              <a:fillRect/>
            </a:stretch>
          </p:blipFill>
          <p:spPr>
            <a:xfrm>
              <a:off x="8692" y="2616"/>
              <a:ext cx="9806" cy="3584"/>
            </a:xfrm>
            <a:prstGeom prst="rect">
              <a:avLst/>
            </a:prstGeom>
          </p:spPr>
        </p:pic>
        <p:pic>
          <p:nvPicPr>
            <p:cNvPr id="14" name="图片 13"/>
            <p:cNvPicPr>
              <a:picLocks noChangeAspect="1"/>
            </p:cNvPicPr>
            <p:nvPr/>
          </p:nvPicPr>
          <p:blipFill>
            <a:blip r:embed="rId3" cstate="print"/>
            <a:stretch>
              <a:fillRect/>
            </a:stretch>
          </p:blipFill>
          <p:spPr>
            <a:xfrm>
              <a:off x="8692" y="6334"/>
              <a:ext cx="9805" cy="3989"/>
            </a:xfrm>
            <a:prstGeom prst="rect">
              <a:avLst/>
            </a:prstGeom>
          </p:spPr>
        </p:pic>
      </p:grpSp>
      <p:pic>
        <p:nvPicPr>
          <p:cNvPr id="15" name="图片 14"/>
          <p:cNvPicPr>
            <a:picLocks noChangeAspect="1"/>
          </p:cNvPicPr>
          <p:nvPr/>
        </p:nvPicPr>
        <p:blipFill>
          <a:blip r:embed="rId4"/>
          <a:srcRect r="69262" b="95829"/>
          <a:stretch>
            <a:fillRect/>
          </a:stretch>
        </p:blipFill>
        <p:spPr>
          <a:xfrm>
            <a:off x="6447790" y="1798320"/>
            <a:ext cx="4005580" cy="237490"/>
          </a:xfrm>
          <a:prstGeom prst="rect">
            <a:avLst/>
          </a:prstGeom>
        </p:spPr>
      </p:pic>
      <p:pic>
        <p:nvPicPr>
          <p:cNvPr id="16" name="图片 15"/>
          <p:cNvPicPr>
            <a:picLocks noChangeAspect="1"/>
          </p:cNvPicPr>
          <p:nvPr/>
        </p:nvPicPr>
        <p:blipFill>
          <a:blip r:embed="rId4"/>
          <a:srcRect r="69262" b="95829"/>
          <a:stretch>
            <a:fillRect/>
          </a:stretch>
        </p:blipFill>
        <p:spPr>
          <a:xfrm>
            <a:off x="6590665" y="4053205"/>
            <a:ext cx="4005580" cy="207645"/>
          </a:xfrm>
          <a:prstGeom prst="rect">
            <a:avLst/>
          </a:prstGeom>
        </p:spPr>
      </p:pic>
      <p:sp>
        <p:nvSpPr>
          <p:cNvPr id="13" name="文本框 12"/>
          <p:cNvSpPr txBox="1"/>
          <p:nvPr/>
        </p:nvSpPr>
        <p:spPr>
          <a:xfrm>
            <a:off x="785495" y="6299200"/>
            <a:ext cx="4451985"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最后一轮的</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迭代误差平面图</a:t>
            </a:r>
            <a:endPar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 name="椭圆 1"/>
          <p:cNvSpPr/>
          <p:nvPr/>
        </p:nvSpPr>
        <p:spPr>
          <a:xfrm flipH="1" flipV="1">
            <a:off x="3395345" y="4318000"/>
            <a:ext cx="76200" cy="76200"/>
          </a:xfrm>
          <a:prstGeom prst="ellipse">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H="1" flipV="1">
            <a:off x="3173095" y="3760470"/>
            <a:ext cx="76200" cy="76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
          <p:cNvSpPr txBox="1"/>
          <p:nvPr/>
        </p:nvSpPr>
        <p:spPr>
          <a:xfrm>
            <a:off x="865823" y="1288098"/>
            <a:ext cx="9580880" cy="553085"/>
          </a:xfrm>
          <a:prstGeom prst="rect">
            <a:avLst/>
          </a:prstGeom>
          <a:noFill/>
          <a:ln w="9525">
            <a:noFill/>
          </a:ln>
        </p:spPr>
        <p:txBody>
          <a:bodyPr wrap="none" anchor="t" anchorCtr="0">
            <a:spAutoFit/>
          </a:bodyPr>
          <a:lstStyle/>
          <a:p>
            <a:pPr algn="l">
              <a:lnSpc>
                <a:spcPct val="150000"/>
              </a:lnSpc>
            </a:pPr>
            <a:r>
              <a:rPr lang="zh-CN" altLang="en-US" sz="2000">
                <a:latin typeface="微软雅黑" panose="020B0503020204020204" pitchFamily="34" charset="-122"/>
                <a:ea typeface="微软雅黑" panose="020B0503020204020204" pitchFamily="34" charset="-122"/>
                <a:sym typeface="+mn-ea"/>
              </a:rPr>
              <a:t>联动初至炮点，能快速定位不同误差区域的单炮初至质量，以及与正演初至吻合度。</a:t>
            </a:r>
            <a:endParaRPr lang="zh-CN" altLang="en-US" sz="2000">
              <a:latin typeface="微软雅黑" panose="020B0503020204020204" pitchFamily="34" charset="-122"/>
              <a:ea typeface="微软雅黑" panose="020B0503020204020204" pitchFamily="34" charset="-122"/>
              <a:sym typeface="+mn-ea"/>
            </a:endParaRPr>
          </a:p>
        </p:txBody>
      </p:sp>
      <p:sp>
        <p:nvSpPr>
          <p:cNvPr id="10" name="文本框 9"/>
          <p:cNvSpPr txBox="1"/>
          <p:nvPr/>
        </p:nvSpPr>
        <p:spPr>
          <a:xfrm>
            <a:off x="5990590" y="2001520"/>
            <a:ext cx="2536825" cy="553085"/>
          </a:xfrm>
          <a:prstGeom prst="rect">
            <a:avLst/>
          </a:prstGeom>
          <a:noFill/>
          <a:ln w="9525">
            <a:noFill/>
          </a:ln>
        </p:spPr>
        <p:txBody>
          <a:bodyPr wrap="square" anchor="t" anchorCtr="0">
            <a:spAutoFit/>
          </a:bodyPr>
          <a:lstStyle/>
          <a:p>
            <a:pPr marL="171450" indent="-171450" algn="l">
              <a:buFont typeface="Wingdings" panose="05000000000000000000" charset="0"/>
              <a:buChar char="l"/>
            </a:pPr>
            <a:r>
              <a:rPr lang="zh-CN" altLang="en-US" sz="1000" b="1">
                <a:solidFill>
                  <a:schemeClr val="accent2"/>
                </a:solidFill>
                <a:latin typeface="微软雅黑" panose="020B0503020204020204" pitchFamily="34" charset="-122"/>
                <a:ea typeface="微软雅黑" panose="020B0503020204020204" pitchFamily="34" charset="-122"/>
              </a:rPr>
              <a:t>较小误差位置的单炮初至叠合对比图</a:t>
            </a:r>
            <a:endParaRPr lang="zh-CN" altLang="en-US" sz="1000" b="1">
              <a:solidFill>
                <a:schemeClr val="accent2"/>
              </a:solidFill>
              <a:latin typeface="微软雅黑" panose="020B0503020204020204" pitchFamily="34" charset="-122"/>
              <a:ea typeface="微软雅黑" panose="020B0503020204020204" pitchFamily="34" charset="-122"/>
            </a:endParaRPr>
          </a:p>
          <a:p>
            <a:pPr indent="0" algn="l">
              <a:buFont typeface="Wingdings" panose="05000000000000000000" charset="0"/>
              <a:buNone/>
            </a:pPr>
            <a:endParaRPr lang="en-US" altLang="zh-CN" sz="1000" b="1">
              <a:solidFill>
                <a:schemeClr val="accent2"/>
              </a:solidFill>
              <a:latin typeface="微软雅黑" panose="020B0503020204020204" pitchFamily="34" charset="-122"/>
              <a:ea typeface="微软雅黑" panose="020B0503020204020204" pitchFamily="34" charset="-122"/>
            </a:endParaRPr>
          </a:p>
          <a:p>
            <a:pPr indent="0" algn="l">
              <a:buFont typeface="Wingdings" panose="05000000000000000000" charset="0"/>
              <a:buNone/>
            </a:pPr>
            <a:r>
              <a:rPr lang="en-US" altLang="zh-CN" sz="1000" b="1">
                <a:solidFill>
                  <a:schemeClr val="accent2"/>
                </a:solidFill>
                <a:latin typeface="微软雅黑" panose="020B0503020204020204" pitchFamily="34" charset="-122"/>
                <a:ea typeface="微软雅黑" panose="020B0503020204020204" pitchFamily="34" charset="-122"/>
              </a:rPr>
              <a:t>    RMS=6.4ms</a:t>
            </a:r>
            <a:endParaRPr lang="en-US" altLang="zh-CN" sz="1000" b="1">
              <a:solidFill>
                <a:schemeClr val="accent2"/>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5984875" y="4229100"/>
            <a:ext cx="2536825" cy="553085"/>
          </a:xfrm>
          <a:prstGeom prst="rect">
            <a:avLst/>
          </a:prstGeom>
          <a:noFill/>
          <a:ln w="9525">
            <a:noFill/>
          </a:ln>
        </p:spPr>
        <p:txBody>
          <a:bodyPr wrap="square" anchor="t" anchorCtr="0">
            <a:spAutoFit/>
          </a:bodyPr>
          <a:lstStyle/>
          <a:p>
            <a:pPr marL="171450" indent="-171450" algn="l">
              <a:buFont typeface="Wingdings" panose="05000000000000000000" charset="0"/>
              <a:buChar char="l"/>
            </a:pPr>
            <a:r>
              <a:rPr lang="zh-CN" altLang="en-US" sz="1000" b="1">
                <a:solidFill>
                  <a:srgbClr val="FF0000"/>
                </a:solidFill>
                <a:latin typeface="微软雅黑" panose="020B0503020204020204" pitchFamily="34" charset="-122"/>
                <a:ea typeface="微软雅黑" panose="020B0503020204020204" pitchFamily="34" charset="-122"/>
              </a:rPr>
              <a:t>较大误差位置的单炮初至叠合对比图</a:t>
            </a:r>
            <a:endParaRPr lang="zh-CN" altLang="en-US" sz="1000" b="1">
              <a:solidFill>
                <a:srgbClr val="FF0000"/>
              </a:solidFill>
              <a:latin typeface="微软雅黑" panose="020B0503020204020204" pitchFamily="34" charset="-122"/>
              <a:ea typeface="微软雅黑" panose="020B0503020204020204" pitchFamily="34" charset="-122"/>
            </a:endParaRPr>
          </a:p>
          <a:p>
            <a:pPr indent="0" algn="l">
              <a:buFont typeface="Wingdings" panose="05000000000000000000" charset="0"/>
              <a:buNone/>
            </a:pPr>
            <a:endParaRPr lang="en-US" altLang="zh-CN" sz="1000" b="1">
              <a:solidFill>
                <a:schemeClr val="accent2"/>
              </a:solidFill>
              <a:latin typeface="微软雅黑" panose="020B0503020204020204" pitchFamily="34" charset="-122"/>
              <a:ea typeface="微软雅黑" panose="020B0503020204020204" pitchFamily="34" charset="-122"/>
              <a:sym typeface="+mn-ea"/>
            </a:endParaRPr>
          </a:p>
          <a:p>
            <a:pPr indent="0" algn="l">
              <a:buFont typeface="Wingdings" panose="05000000000000000000" charset="0"/>
              <a:buNone/>
            </a:pPr>
            <a:r>
              <a:rPr lang="en-US" altLang="zh-CN" sz="1000" b="1">
                <a:solidFill>
                  <a:schemeClr val="accent2"/>
                </a:solidFill>
                <a:latin typeface="微软雅黑" panose="020B0503020204020204" pitchFamily="34" charset="-122"/>
                <a:ea typeface="微软雅黑" panose="020B0503020204020204" pitchFamily="34" charset="-122"/>
                <a:sym typeface="+mn-ea"/>
              </a:rPr>
              <a:t>    </a:t>
            </a:r>
            <a:r>
              <a:rPr lang="zh-CN" altLang="en-US" sz="1000" b="1">
                <a:solidFill>
                  <a:srgbClr val="FF0000"/>
                </a:solidFill>
                <a:latin typeface="微软雅黑" panose="020B0503020204020204" pitchFamily="34" charset="-122"/>
                <a:ea typeface="微软雅黑" panose="020B0503020204020204" pitchFamily="34" charset="-122"/>
                <a:sym typeface="+mn-ea"/>
              </a:rPr>
              <a:t>RMS=13.7ms</a:t>
            </a:r>
            <a:endParaRPr lang="zh-CN" altLang="en-US" sz="1000" b="1">
              <a:solidFill>
                <a:srgbClr val="FF0000"/>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0951210" y="3836670"/>
            <a:ext cx="1202690" cy="398780"/>
          </a:xfrm>
          <a:prstGeom prst="rect">
            <a:avLst/>
          </a:prstGeom>
          <a:noFill/>
          <a:ln w="9525">
            <a:noFill/>
          </a:ln>
        </p:spPr>
        <p:txBody>
          <a:bodyPr wrap="square" anchor="t" anchorCtr="0">
            <a:spAutoFit/>
          </a:bodyPr>
          <a:lstStyle/>
          <a:p>
            <a:pPr indent="0" algn="l">
              <a:buFont typeface="Wingdings" panose="05000000000000000000" charset="0"/>
              <a:buNone/>
            </a:pPr>
            <a:r>
              <a:rPr lang="en-US" altLang="zh-CN" sz="1000" b="1">
                <a:solidFill>
                  <a:srgbClr val="FF0000"/>
                </a:solidFill>
                <a:latin typeface="微软雅黑" panose="020B0503020204020204" pitchFamily="34" charset="-122"/>
                <a:ea typeface="微软雅黑" panose="020B0503020204020204" pitchFamily="34" charset="-122"/>
              </a:rPr>
              <a:t>—— </a:t>
            </a:r>
            <a:r>
              <a:rPr lang="zh-CN" altLang="en-US" sz="1000" b="1">
                <a:solidFill>
                  <a:srgbClr val="FF0000"/>
                </a:solidFill>
                <a:latin typeface="微软雅黑" panose="020B0503020204020204" pitchFamily="34" charset="-122"/>
                <a:ea typeface="微软雅黑" panose="020B0503020204020204" pitchFamily="34" charset="-122"/>
              </a:rPr>
              <a:t>拾取初至</a:t>
            </a:r>
            <a:endParaRPr lang="zh-CN" altLang="en-US" sz="1000" b="1">
              <a:solidFill>
                <a:srgbClr val="FF0000"/>
              </a:solidFill>
              <a:latin typeface="微软雅黑" panose="020B0503020204020204" pitchFamily="34" charset="-122"/>
              <a:ea typeface="微软雅黑" panose="020B0503020204020204" pitchFamily="34" charset="-122"/>
            </a:endParaRPr>
          </a:p>
          <a:p>
            <a:pPr indent="0" algn="l">
              <a:buFont typeface="Wingdings" panose="05000000000000000000" charset="0"/>
              <a:buNone/>
            </a:pPr>
            <a:r>
              <a:rPr lang="en-US" altLang="zh-CN" sz="1000" b="1">
                <a:solidFill>
                  <a:srgbClr val="0000FF"/>
                </a:solidFill>
                <a:latin typeface="微软雅黑" panose="020B0503020204020204" pitchFamily="34" charset="-122"/>
                <a:ea typeface="微软雅黑" panose="020B0503020204020204" pitchFamily="34" charset="-122"/>
              </a:rPr>
              <a:t>—— </a:t>
            </a:r>
            <a:r>
              <a:rPr lang="zh-CN" altLang="en-US" sz="1000" b="1">
                <a:solidFill>
                  <a:srgbClr val="0000FF"/>
                </a:solidFill>
                <a:latin typeface="微软雅黑" panose="020B0503020204020204" pitchFamily="34" charset="-122"/>
                <a:ea typeface="微软雅黑" panose="020B0503020204020204" pitchFamily="34" charset="-122"/>
              </a:rPr>
              <a:t>正演初至</a:t>
            </a:r>
            <a:endParaRPr lang="zh-CN" altLang="en-US" sz="1000" b="1">
              <a:solidFill>
                <a:srgbClr val="0000FF"/>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522210" y="6299200"/>
            <a:ext cx="2263140"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初至叠合显示图</a:t>
            </a:r>
            <a:endPar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6963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五</a:t>
            </a:r>
            <a:r>
              <a:rPr lang="en-US" altLang="zh-CN" sz="2600" dirty="0">
                <a:solidFill>
                  <a:srgbClr val="000000"/>
                </a:solidFill>
              </a:rPr>
              <a:t>.</a:t>
            </a:r>
            <a:r>
              <a:rPr lang="zh-CN" altLang="zh-CN" sz="2600" dirty="0">
                <a:solidFill>
                  <a:srgbClr val="000000"/>
                </a:solidFill>
              </a:rPr>
              <a:t>反演质控</a:t>
            </a:r>
            <a:endParaRPr lang="zh-CN" altLang="zh-CN" sz="2600" dirty="0">
              <a:solidFill>
                <a:srgbClr val="000000"/>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六</a:t>
            </a:r>
            <a:r>
              <a:rPr lang="en-US" altLang="zh-CN" sz="2600" dirty="0">
                <a:solidFill>
                  <a:srgbClr val="000000"/>
                </a:solidFill>
              </a:rPr>
              <a:t>.</a:t>
            </a:r>
            <a:r>
              <a:rPr lang="zh-CN" altLang="zh-CN" sz="2600" dirty="0">
                <a:solidFill>
                  <a:srgbClr val="000000"/>
                </a:solidFill>
              </a:rPr>
              <a:t>作业发送</a:t>
            </a:r>
            <a:endParaRPr lang="zh-CN" altLang="zh-CN" sz="2600" dirty="0">
              <a:solidFill>
                <a:srgbClr val="000000"/>
              </a:solidFill>
            </a:endParaRPr>
          </a:p>
        </p:txBody>
      </p:sp>
      <p:grpSp>
        <p:nvGrpSpPr>
          <p:cNvPr id="71683" name="组合 3"/>
          <p:cNvGrpSpPr/>
          <p:nvPr/>
        </p:nvGrpSpPr>
        <p:grpSpPr>
          <a:xfrm>
            <a:off x="747713" y="1953895"/>
            <a:ext cx="4548187" cy="3675063"/>
            <a:chOff x="1330" y="3532"/>
            <a:chExt cx="4939" cy="3091"/>
          </a:xfrm>
        </p:grpSpPr>
        <p:pic>
          <p:nvPicPr>
            <p:cNvPr id="71697" name="图片 13"/>
            <p:cNvPicPr>
              <a:picLocks noChangeAspect="1"/>
            </p:cNvPicPr>
            <p:nvPr/>
          </p:nvPicPr>
          <p:blipFill>
            <a:blip r:embed="rId1"/>
            <a:stretch>
              <a:fillRect/>
            </a:stretch>
          </p:blipFill>
          <p:spPr>
            <a:xfrm>
              <a:off x="1330" y="3805"/>
              <a:ext cx="4939" cy="2818"/>
            </a:xfrm>
            <a:prstGeom prst="rect">
              <a:avLst/>
            </a:prstGeom>
            <a:noFill/>
            <a:ln w="9525">
              <a:noFill/>
            </a:ln>
          </p:spPr>
        </p:pic>
        <p:sp>
          <p:nvSpPr>
            <p:cNvPr id="71698" name="矩形 16"/>
            <p:cNvSpPr/>
            <p:nvPr/>
          </p:nvSpPr>
          <p:spPr>
            <a:xfrm>
              <a:off x="1330" y="3805"/>
              <a:ext cx="646" cy="361"/>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71699" name="矩形 4"/>
            <p:cNvSpPr/>
            <p:nvPr/>
          </p:nvSpPr>
          <p:spPr>
            <a:xfrm>
              <a:off x="1976" y="3532"/>
              <a:ext cx="3263" cy="25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点击此按钮发送作业</a:t>
              </a:r>
              <a:endParaRPr lang="en-US" altLang="zh-CN" sz="1400" b="1" dirty="0">
                <a:solidFill>
                  <a:srgbClr val="3333CC"/>
                </a:solidFill>
                <a:latin typeface="微软雅黑" panose="020B0503020204020204" pitchFamily="34" charset="-122"/>
                <a:ea typeface="微软雅黑" panose="020B0503020204020204" pitchFamily="34" charset="-122"/>
              </a:endParaRPr>
            </a:p>
          </p:txBody>
        </p:sp>
      </p:grpSp>
      <p:grpSp>
        <p:nvGrpSpPr>
          <p:cNvPr id="71684" name="组合 2"/>
          <p:cNvGrpSpPr/>
          <p:nvPr/>
        </p:nvGrpSpPr>
        <p:grpSpPr>
          <a:xfrm>
            <a:off x="6265863" y="2238058"/>
            <a:ext cx="4745037" cy="3352800"/>
            <a:chOff x="10441" y="4079"/>
            <a:chExt cx="4939" cy="3717"/>
          </a:xfrm>
        </p:grpSpPr>
        <p:pic>
          <p:nvPicPr>
            <p:cNvPr id="71687" name="图片 15"/>
            <p:cNvPicPr>
              <a:picLocks noChangeAspect="1"/>
            </p:cNvPicPr>
            <p:nvPr/>
          </p:nvPicPr>
          <p:blipFill>
            <a:blip r:embed="rId2"/>
            <a:stretch>
              <a:fillRect/>
            </a:stretch>
          </p:blipFill>
          <p:spPr>
            <a:xfrm>
              <a:off x="10441" y="4166"/>
              <a:ext cx="4925" cy="3630"/>
            </a:xfrm>
            <a:prstGeom prst="rect">
              <a:avLst/>
            </a:prstGeom>
            <a:noFill/>
            <a:ln w="9525">
              <a:noFill/>
            </a:ln>
          </p:spPr>
        </p:pic>
        <p:grpSp>
          <p:nvGrpSpPr>
            <p:cNvPr id="71688" name="组合 1"/>
            <p:cNvGrpSpPr/>
            <p:nvPr/>
          </p:nvGrpSpPr>
          <p:grpSpPr>
            <a:xfrm>
              <a:off x="10989" y="4079"/>
              <a:ext cx="4391" cy="3678"/>
              <a:chOff x="5017876" y="3774991"/>
              <a:chExt cx="2787857" cy="2335333"/>
            </a:xfrm>
          </p:grpSpPr>
          <p:sp>
            <p:nvSpPr>
              <p:cNvPr id="71689" name="矩形 5"/>
              <p:cNvSpPr/>
              <p:nvPr/>
            </p:nvSpPr>
            <p:spPr>
              <a:xfrm>
                <a:off x="5017876" y="3957110"/>
                <a:ext cx="634802" cy="103607"/>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71690" name="矩形 6"/>
              <p:cNvSpPr/>
              <p:nvPr/>
            </p:nvSpPr>
            <p:spPr>
              <a:xfrm>
                <a:off x="5633411" y="3774991"/>
                <a:ext cx="2071833" cy="215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选择此项发调度作业</a:t>
                </a:r>
                <a:endParaRPr lang="en-US" altLang="zh-CN" sz="1400" b="1" dirty="0">
                  <a:solidFill>
                    <a:srgbClr val="3333CC"/>
                  </a:solidFill>
                  <a:latin typeface="微软雅黑" panose="020B0503020204020204" pitchFamily="34" charset="-122"/>
                  <a:ea typeface="微软雅黑" panose="020B0503020204020204" pitchFamily="34" charset="-122"/>
                </a:endParaRPr>
              </a:p>
            </p:txBody>
          </p:sp>
          <p:sp>
            <p:nvSpPr>
              <p:cNvPr id="71691" name="矩形 7"/>
              <p:cNvSpPr/>
              <p:nvPr/>
            </p:nvSpPr>
            <p:spPr>
              <a:xfrm>
                <a:off x="5558349" y="5894404"/>
                <a:ext cx="1658647" cy="2159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每个节点进程数填</a:t>
                </a:r>
                <a:r>
                  <a:rPr lang="en-US" altLang="zh-CN" sz="1400" b="1" smtClean="0">
                    <a:solidFill>
                      <a:srgbClr val="FF0000"/>
                    </a:solidFill>
                    <a:sym typeface="+mn-ea"/>
                  </a:rPr>
                  <a:t>1</a:t>
                </a:r>
                <a:endParaRPr lang="en-US" altLang="zh-CN" sz="1400" b="1" dirty="0">
                  <a:solidFill>
                    <a:srgbClr val="3333CC"/>
                  </a:solidFill>
                  <a:latin typeface="微软雅黑" panose="020B0503020204020204" pitchFamily="34" charset="-122"/>
                  <a:ea typeface="微软雅黑" panose="020B0503020204020204" pitchFamily="34" charset="-122"/>
                </a:endParaRPr>
              </a:p>
            </p:txBody>
          </p:sp>
          <p:sp>
            <p:nvSpPr>
              <p:cNvPr id="71692" name="矩形 8"/>
              <p:cNvSpPr/>
              <p:nvPr/>
            </p:nvSpPr>
            <p:spPr>
              <a:xfrm>
                <a:off x="5816503" y="4150616"/>
                <a:ext cx="1038868" cy="215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总节点数</a:t>
                </a:r>
                <a:endParaRPr lang="en-US" altLang="zh-CN" sz="1400" b="1" dirty="0">
                  <a:solidFill>
                    <a:srgbClr val="3333CC"/>
                  </a:solidFill>
                  <a:latin typeface="微软雅黑" panose="020B0503020204020204" pitchFamily="34" charset="-122"/>
                  <a:ea typeface="微软雅黑" panose="020B0503020204020204" pitchFamily="34" charset="-122"/>
                </a:endParaRPr>
              </a:p>
            </p:txBody>
          </p:sp>
          <p:sp>
            <p:nvSpPr>
              <p:cNvPr id="71693" name="矩形 9"/>
              <p:cNvSpPr/>
              <p:nvPr/>
            </p:nvSpPr>
            <p:spPr>
              <a:xfrm>
                <a:off x="5124976" y="5789551"/>
                <a:ext cx="634802" cy="103607"/>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71694" name="矩形 10"/>
              <p:cNvSpPr/>
              <p:nvPr/>
            </p:nvSpPr>
            <p:spPr>
              <a:xfrm>
                <a:off x="5207762" y="5676233"/>
                <a:ext cx="634802" cy="103607"/>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71695" name="矩形 11"/>
              <p:cNvSpPr/>
              <p:nvPr/>
            </p:nvSpPr>
            <p:spPr>
              <a:xfrm>
                <a:off x="5185429" y="4178727"/>
                <a:ext cx="634802" cy="103607"/>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71696" name="矩形 12"/>
              <p:cNvSpPr/>
              <p:nvPr/>
            </p:nvSpPr>
            <p:spPr>
              <a:xfrm>
                <a:off x="5802149" y="5510682"/>
                <a:ext cx="2003584" cy="2159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b="1" dirty="0">
                    <a:solidFill>
                      <a:srgbClr val="3333CC"/>
                    </a:solidFill>
                    <a:latin typeface="微软雅黑" panose="020B0503020204020204" pitchFamily="34" charset="-122"/>
                    <a:ea typeface="微软雅黑" panose="020B0503020204020204" pitchFamily="34" charset="-122"/>
                  </a:rPr>
                  <a:t>选</a:t>
                </a:r>
                <a:r>
                  <a:rPr lang="en-US" altLang="zh-CN" sz="1400" b="1" dirty="0">
                    <a:solidFill>
                      <a:srgbClr val="3333CC"/>
                    </a:solidFill>
                    <a:latin typeface="微软雅黑" panose="020B0503020204020204" pitchFamily="34" charset="-122"/>
                    <a:ea typeface="微软雅黑" panose="020B0503020204020204" pitchFamily="34" charset="-122"/>
                  </a:rPr>
                  <a:t>NO</a:t>
                </a:r>
                <a:r>
                  <a:rPr lang="zh-CN" altLang="en-US" sz="1400" b="1" dirty="0">
                    <a:solidFill>
                      <a:srgbClr val="3333CC"/>
                    </a:solidFill>
                    <a:latin typeface="微软雅黑" panose="020B0503020204020204" pitchFamily="34" charset="-122"/>
                    <a:ea typeface="微软雅黑" panose="020B0503020204020204" pitchFamily="34" charset="-122"/>
                  </a:rPr>
                  <a:t>，不独占节点</a:t>
                </a:r>
                <a:endParaRPr lang="en-US" altLang="zh-CN" sz="1400" b="1" dirty="0">
                  <a:solidFill>
                    <a:srgbClr val="3333CC"/>
                  </a:solidFill>
                  <a:latin typeface="微软雅黑" panose="020B0503020204020204" pitchFamily="34" charset="-122"/>
                  <a:ea typeface="微软雅黑" panose="020B0503020204020204" pitchFamily="34" charset="-122"/>
                </a:endParaRPr>
              </a:p>
            </p:txBody>
          </p:sp>
        </p:grpSp>
      </p:grpSp>
      <p:sp>
        <p:nvSpPr>
          <p:cNvPr id="71685" name="文本框 1"/>
          <p:cNvSpPr txBox="1"/>
          <p:nvPr/>
        </p:nvSpPr>
        <p:spPr>
          <a:xfrm>
            <a:off x="406400" y="1339850"/>
            <a:ext cx="11198225" cy="4235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①在作业监控界面发送远程作业，需注意以下参数细节。</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六</a:t>
            </a:r>
            <a:r>
              <a:rPr lang="en-US" altLang="zh-CN" sz="2600" dirty="0">
                <a:solidFill>
                  <a:srgbClr val="000000"/>
                </a:solidFill>
              </a:rPr>
              <a:t>.</a:t>
            </a:r>
            <a:r>
              <a:rPr lang="zh-CN" altLang="zh-CN" sz="2600" dirty="0">
                <a:solidFill>
                  <a:srgbClr val="000000"/>
                </a:solidFill>
              </a:rPr>
              <a:t>作业发送</a:t>
            </a:r>
            <a:endParaRPr lang="zh-CN" altLang="zh-CN" sz="2600" dirty="0">
              <a:solidFill>
                <a:srgbClr val="000000"/>
              </a:solidFill>
            </a:endParaRPr>
          </a:p>
        </p:txBody>
      </p:sp>
      <p:pic>
        <p:nvPicPr>
          <p:cNvPr id="72707" name="图片 1"/>
          <p:cNvPicPr>
            <a:picLocks noChangeAspect="1"/>
          </p:cNvPicPr>
          <p:nvPr/>
        </p:nvPicPr>
        <p:blipFill>
          <a:blip r:embed="rId1"/>
          <a:stretch>
            <a:fillRect/>
          </a:stretch>
        </p:blipFill>
        <p:spPr>
          <a:xfrm>
            <a:off x="200025" y="1330325"/>
            <a:ext cx="11791950" cy="1646238"/>
          </a:xfrm>
          <a:prstGeom prst="rect">
            <a:avLst/>
          </a:prstGeom>
          <a:noFill/>
          <a:ln w="9525">
            <a:noFill/>
          </a:ln>
        </p:spPr>
      </p:pic>
      <p:sp>
        <p:nvSpPr>
          <p:cNvPr id="72708" name="矩形 7"/>
          <p:cNvSpPr/>
          <p:nvPr/>
        </p:nvSpPr>
        <p:spPr>
          <a:xfrm>
            <a:off x="4821238" y="2317750"/>
            <a:ext cx="191135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作业运行完成状态</a:t>
            </a:r>
            <a:endParaRPr lang="zh-CN" altLang="en-US" sz="1200" dirty="0">
              <a:solidFill>
                <a:srgbClr val="000000"/>
              </a:solidFill>
              <a:latin typeface="微软雅黑" panose="020B0503020204020204" pitchFamily="34" charset="-122"/>
              <a:ea typeface="微软雅黑" panose="020B0503020204020204" pitchFamily="34" charset="-122"/>
              <a:sym typeface="+mn-ea"/>
            </a:endParaRPr>
          </a:p>
        </p:txBody>
      </p:sp>
      <p:pic>
        <p:nvPicPr>
          <p:cNvPr id="72709" name="图片 2"/>
          <p:cNvPicPr>
            <a:picLocks noChangeAspect="1"/>
          </p:cNvPicPr>
          <p:nvPr/>
        </p:nvPicPr>
        <p:blipFill>
          <a:blip r:embed="rId2"/>
          <a:srcRect t="5141"/>
          <a:stretch>
            <a:fillRect/>
          </a:stretch>
        </p:blipFill>
        <p:spPr>
          <a:xfrm>
            <a:off x="2646363" y="2878138"/>
            <a:ext cx="6897687" cy="3438525"/>
          </a:xfrm>
          <a:prstGeom prst="rect">
            <a:avLst/>
          </a:prstGeom>
          <a:noFill/>
          <a:ln w="9525">
            <a:noFill/>
          </a:ln>
        </p:spPr>
      </p:pic>
      <p:sp>
        <p:nvSpPr>
          <p:cNvPr id="72710" name="矩形 3"/>
          <p:cNvSpPr/>
          <p:nvPr/>
        </p:nvSpPr>
        <p:spPr>
          <a:xfrm>
            <a:off x="4819650" y="6029325"/>
            <a:ext cx="1912938"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sym typeface="+mn-ea"/>
              </a:rPr>
              <a:t>作业运行完成的</a:t>
            </a:r>
            <a:r>
              <a:rPr lang="en-US" altLang="zh-CN" sz="1200" dirty="0">
                <a:solidFill>
                  <a:srgbClr val="000000"/>
                </a:solidFill>
                <a:latin typeface="微软雅黑" panose="020B0503020204020204" pitchFamily="34" charset="-122"/>
                <a:ea typeface="微软雅黑" panose="020B0503020204020204" pitchFamily="34" charset="-122"/>
                <a:sym typeface="+mn-ea"/>
              </a:rPr>
              <a:t>log</a:t>
            </a:r>
            <a:endParaRPr lang="en-US" altLang="zh-CN" sz="1200" dirty="0">
              <a:solidFill>
                <a:srgbClr val="000000"/>
              </a:solidFill>
              <a:latin typeface="微软雅黑" panose="020B0503020204020204" pitchFamily="34" charset="-122"/>
              <a:ea typeface="微软雅黑" panose="020B0503020204020204" pitchFamily="34" charset="-122"/>
              <a:sym typeface="+mn-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545465" y="1821180"/>
            <a:ext cx="5702300" cy="368300"/>
          </a:xfrm>
          <a:prstGeom prst="rect">
            <a:avLst/>
          </a:prstGeom>
          <a:noFill/>
          <a:ln w="9525">
            <a:noFill/>
          </a:ln>
        </p:spPr>
        <p:txBody>
          <a:bodyPr wrap="square">
            <a:spAutoFit/>
          </a:bodyPr>
          <a:p>
            <a:r>
              <a:rPr lang="en-US" altLang="zh-CN" sz="16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linux</a:t>
            </a:r>
            <a:r>
              <a:rPr lang="zh-CN" altLang="en-US" sz="16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终端命令监控节点运行状态：</a:t>
            </a:r>
            <a:r>
              <a:rPr lang="en-US" sz="16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gperfmon  hostfile</a:t>
            </a:r>
            <a:r>
              <a:rPr lang="en-US" sz="1800">
                <a:solidFill>
                  <a:srgbClr val="000000"/>
                </a:solidFill>
                <a:latin typeface="Times New Roman" panose="02020603050405020304" pitchFamily="18" charset="0"/>
                <a:ea typeface="宋体" panose="02010600030101010101" pitchFamily="2" charset="-122"/>
              </a:rPr>
              <a:t> </a:t>
            </a:r>
            <a:endParaRPr lang="en-US" altLang="en-US" sz="1800">
              <a:solidFill>
                <a:srgbClr val="000000"/>
              </a:solidFill>
              <a:latin typeface="Times New Roman" panose="02020603050405020304" pitchFamily="18" charset="0"/>
              <a:ea typeface="宋体" panose="02010600030101010101" pitchFamily="2" charset="-122"/>
            </a:endParaRPr>
          </a:p>
        </p:txBody>
      </p:sp>
      <p:sp>
        <p:nvSpPr>
          <p:cNvPr id="71682"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六</a:t>
            </a:r>
            <a:r>
              <a:rPr lang="en-US" altLang="zh-CN" sz="2600" dirty="0">
                <a:solidFill>
                  <a:srgbClr val="000000"/>
                </a:solidFill>
              </a:rPr>
              <a:t>.</a:t>
            </a:r>
            <a:r>
              <a:rPr lang="zh-CN" altLang="zh-CN" sz="2600" dirty="0">
                <a:solidFill>
                  <a:srgbClr val="000000"/>
                </a:solidFill>
              </a:rPr>
              <a:t>作业发送</a:t>
            </a:r>
            <a:endParaRPr lang="zh-CN" altLang="zh-CN" sz="2600" dirty="0">
              <a:solidFill>
                <a:srgbClr val="000000"/>
              </a:solidFill>
            </a:endParaRPr>
          </a:p>
        </p:txBody>
      </p:sp>
      <p:sp>
        <p:nvSpPr>
          <p:cNvPr id="71685" name="文本框 1"/>
          <p:cNvSpPr txBox="1"/>
          <p:nvPr/>
        </p:nvSpPr>
        <p:spPr>
          <a:xfrm>
            <a:off x="406400" y="1339850"/>
            <a:ext cx="11198225" cy="42354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②在作业监控界面发送远程作业，需注意以下参数细节。</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3" name="组合 2"/>
          <p:cNvGrpSpPr/>
          <p:nvPr/>
        </p:nvGrpSpPr>
        <p:grpSpPr>
          <a:xfrm>
            <a:off x="477520" y="2620010"/>
            <a:ext cx="5353050" cy="1964055"/>
            <a:chOff x="640" y="3469"/>
            <a:chExt cx="9342" cy="3562"/>
          </a:xfrm>
        </p:grpSpPr>
        <p:pic>
          <p:nvPicPr>
            <p:cNvPr id="10" name="图片 4"/>
            <p:cNvPicPr>
              <a:picLocks noChangeAspect="1"/>
            </p:cNvPicPr>
            <p:nvPr/>
          </p:nvPicPr>
          <p:blipFill>
            <a:blip r:embed="rId1"/>
            <a:stretch>
              <a:fillRect/>
            </a:stretch>
          </p:blipFill>
          <p:spPr>
            <a:xfrm>
              <a:off x="640" y="3469"/>
              <a:ext cx="6201" cy="3545"/>
            </a:xfrm>
            <a:prstGeom prst="rect">
              <a:avLst/>
            </a:prstGeom>
          </p:spPr>
        </p:pic>
        <p:pic>
          <p:nvPicPr>
            <p:cNvPr id="9" name="图片 5"/>
            <p:cNvPicPr>
              <a:picLocks noChangeAspect="1"/>
            </p:cNvPicPr>
            <p:nvPr/>
          </p:nvPicPr>
          <p:blipFill>
            <a:blip r:embed="rId2"/>
            <a:stretch>
              <a:fillRect/>
            </a:stretch>
          </p:blipFill>
          <p:spPr>
            <a:xfrm>
              <a:off x="6978" y="3499"/>
              <a:ext cx="3005" cy="3532"/>
            </a:xfrm>
            <a:prstGeom prst="rect">
              <a:avLst/>
            </a:prstGeom>
          </p:spPr>
        </p:pic>
      </p:grpSp>
      <p:grpSp>
        <p:nvGrpSpPr>
          <p:cNvPr id="7" name="组合 6"/>
          <p:cNvGrpSpPr/>
          <p:nvPr/>
        </p:nvGrpSpPr>
        <p:grpSpPr>
          <a:xfrm>
            <a:off x="6426200" y="1216025"/>
            <a:ext cx="11198225" cy="1534160"/>
            <a:chOff x="640" y="6644"/>
            <a:chExt cx="17635" cy="2416"/>
          </a:xfrm>
        </p:grpSpPr>
        <p:sp>
          <p:nvSpPr>
            <p:cNvPr id="2" name="文本框 1"/>
            <p:cNvSpPr txBox="1"/>
            <p:nvPr/>
          </p:nvSpPr>
          <p:spPr>
            <a:xfrm>
              <a:off x="640" y="6644"/>
              <a:ext cx="17635" cy="66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latin typeface="微软雅黑" panose="020B0503020204020204" pitchFamily="34" charset="-122"/>
                  <a:ea typeface="微软雅黑" panose="020B0503020204020204" pitchFamily="34" charset="-122"/>
                  <a:sym typeface="+mn-ea"/>
                </a:rPr>
                <a:t>③</a:t>
              </a:r>
              <a:r>
                <a:rPr lang="zh-CN" altLang="en-US" sz="1800" dirty="0">
                  <a:solidFill>
                    <a:srgbClr val="000000"/>
                  </a:solidFill>
                  <a:latin typeface="微软雅黑" panose="020B0503020204020204" pitchFamily="34" charset="-122"/>
                  <a:ea typeface="微软雅黑" panose="020B0503020204020204" pitchFamily="34" charset="-122"/>
                  <a:sym typeface="+mn-ea"/>
                </a:rPr>
                <a:t>用命令行终端发送作业。</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640" y="7280"/>
              <a:ext cx="9529" cy="580"/>
            </a:xfrm>
            <a:prstGeom prst="rect">
              <a:avLst/>
            </a:prstGeom>
            <a:noFill/>
            <a:ln w="9525">
              <a:noFill/>
            </a:ln>
          </p:spPr>
          <p:txBody>
            <a:bodyPr wrap="square">
              <a:spAutoFit/>
            </a:bodyPr>
            <a:p>
              <a:r>
                <a:rPr lang="en-US" altLang="zh-CN" sz="1800">
                  <a:solidFill>
                    <a:srgbClr val="000000"/>
                  </a:solidFill>
                  <a:latin typeface="Times New Roman" panose="02020603050405020304" pitchFamily="18" charset="0"/>
                  <a:ea typeface="黑体" panose="02010609060101010101" pitchFamily="49" charset="-122"/>
                </a:rPr>
                <a:t>linux</a:t>
              </a:r>
              <a:r>
                <a:rPr lang="zh-CN" altLang="en-US" sz="1800">
                  <a:solidFill>
                    <a:srgbClr val="000000"/>
                  </a:solidFill>
                  <a:latin typeface="Times New Roman" panose="02020603050405020304" pitchFamily="18" charset="0"/>
                  <a:ea typeface="黑体" panose="02010609060101010101" pitchFamily="49" charset="-122"/>
                </a:rPr>
                <a:t>终端输入：</a:t>
              </a:r>
              <a:r>
                <a:rPr lang="en-US" sz="1800">
                  <a:solidFill>
                    <a:srgbClr val="000000"/>
                  </a:solidFill>
                  <a:latin typeface="Times New Roman" panose="02020603050405020304" pitchFamily="18" charset="0"/>
                  <a:ea typeface="黑体" panose="02010609060101010101" pitchFamily="49" charset="-122"/>
                </a:rPr>
                <a:t>psjob FASTomojobfile  n   hostfile &gt;log&amp;</a:t>
              </a:r>
              <a:endParaRPr lang="en-US" altLang="en-US" sz="1800">
                <a:solidFill>
                  <a:srgbClr val="000000"/>
                </a:solidFill>
                <a:latin typeface="Times New Roman" panose="02020603050405020304" pitchFamily="18" charset="0"/>
                <a:ea typeface="黑体" panose="02010609060101010101" pitchFamily="49" charset="-122"/>
              </a:endParaRPr>
            </a:p>
          </p:txBody>
        </p:sp>
        <p:sp>
          <p:nvSpPr>
            <p:cNvPr id="5" name="文本框 4"/>
            <p:cNvSpPr txBox="1"/>
            <p:nvPr/>
          </p:nvSpPr>
          <p:spPr>
            <a:xfrm>
              <a:off x="640" y="7844"/>
              <a:ext cx="17635" cy="66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en-US" altLang="en-US" sz="1800" dirty="0">
                  <a:solidFill>
                    <a:srgbClr val="000000"/>
                  </a:solidFill>
                  <a:latin typeface="微软雅黑" panose="020B0503020204020204" pitchFamily="34" charset="-122"/>
                  <a:ea typeface="微软雅黑" panose="020B0503020204020204" pitchFamily="34" charset="-122"/>
                  <a:sym typeface="+mn-ea"/>
                </a:rPr>
                <a:t>④</a:t>
              </a:r>
              <a:r>
                <a:rPr lang="zh-CN" altLang="en-US" sz="1800" dirty="0">
                  <a:solidFill>
                    <a:srgbClr val="000000"/>
                  </a:solidFill>
                  <a:latin typeface="微软雅黑" panose="020B0503020204020204" pitchFamily="34" charset="-122"/>
                  <a:ea typeface="微软雅黑" panose="020B0503020204020204" pitchFamily="34" charset="-122"/>
                  <a:sym typeface="+mn-ea"/>
                </a:rPr>
                <a:t>作业中止或者中断后进程清理 </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sp>
          <p:nvSpPr>
            <p:cNvPr id="6" name="文本框 5"/>
            <p:cNvSpPr txBox="1"/>
            <p:nvPr/>
          </p:nvSpPr>
          <p:spPr>
            <a:xfrm>
              <a:off x="640" y="8480"/>
              <a:ext cx="9529" cy="580"/>
            </a:xfrm>
            <a:prstGeom prst="rect">
              <a:avLst/>
            </a:prstGeom>
            <a:noFill/>
            <a:ln w="9525">
              <a:noFill/>
            </a:ln>
          </p:spPr>
          <p:txBody>
            <a:bodyPr wrap="square">
              <a:spAutoFit/>
            </a:bodyPr>
            <a:p>
              <a:r>
                <a:rPr lang="en-US" altLang="zh-CN" sz="1800">
                  <a:solidFill>
                    <a:srgbClr val="000000"/>
                  </a:solidFill>
                  <a:latin typeface="Times New Roman" panose="02020603050405020304" pitchFamily="18" charset="0"/>
                  <a:ea typeface="黑体" panose="02010609060101010101" pitchFamily="49" charset="-122"/>
                </a:rPr>
                <a:t>linux</a:t>
              </a:r>
              <a:r>
                <a:rPr lang="zh-CN" altLang="en-US" sz="1800">
                  <a:solidFill>
                    <a:srgbClr val="000000"/>
                  </a:solidFill>
                  <a:latin typeface="Times New Roman" panose="02020603050405020304" pitchFamily="18" charset="0"/>
                  <a:ea typeface="黑体" panose="02010609060101010101" pitchFamily="49" charset="-122"/>
                </a:rPr>
                <a:t>终端输入：</a:t>
              </a:r>
              <a:r>
                <a:rPr lang="en-US" sz="1800">
                  <a:solidFill>
                    <a:srgbClr val="000000"/>
                  </a:solidFill>
                  <a:latin typeface="Times New Roman" panose="02020603050405020304" pitchFamily="18" charset="0"/>
                  <a:ea typeface="黑体" panose="02010609060101010101" pitchFamily="49" charset="-122"/>
                </a:rPr>
                <a:t> killwhatyouwant hostfile pjob</a:t>
              </a:r>
              <a:endParaRPr lang="en-US" sz="1800">
                <a:solidFill>
                  <a:srgbClr val="000000"/>
                </a:solidFill>
                <a:latin typeface="Times New Roman" panose="02020603050405020304" pitchFamily="18" charset="0"/>
                <a:ea typeface="黑体" panose="02010609060101010101" pitchFamily="49" charset="-122"/>
              </a:endParaRPr>
            </a:p>
          </p:txBody>
        </p:sp>
      </p:grpSp>
      <p:pic>
        <p:nvPicPr>
          <p:cNvPr id="114" name="图片 113"/>
          <p:cNvPicPr>
            <a:picLocks noChangeAspect="1"/>
          </p:cNvPicPr>
          <p:nvPr/>
        </p:nvPicPr>
        <p:blipFill rotWithShape="1">
          <a:blip r:embed="rId3">
            <a:extLst>
              <a:ext uri="{28A0092B-C50C-407E-A947-70E740481C1C}">
                <a14:useLocalDpi xmlns:a14="http://schemas.microsoft.com/office/drawing/2010/main" val="0"/>
              </a:ext>
            </a:extLst>
          </a:blip>
          <a:srcRect r="50000"/>
          <a:stretch>
            <a:fillRect/>
          </a:stretch>
        </p:blipFill>
        <p:spPr>
          <a:xfrm>
            <a:off x="6139180" y="2717165"/>
            <a:ext cx="5772785" cy="1889125"/>
          </a:xfrm>
          <a:prstGeom prst="rect">
            <a:avLst/>
          </a:prstGeom>
        </p:spPr>
      </p:pic>
      <p:sp>
        <p:nvSpPr>
          <p:cNvPr id="75789" name="TextBox 3"/>
          <p:cNvSpPr txBox="1"/>
          <p:nvPr/>
        </p:nvSpPr>
        <p:spPr>
          <a:xfrm>
            <a:off x="3065463" y="203200"/>
            <a:ext cx="62865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err="1">
                <a:ln>
                  <a:noFill/>
                </a:ln>
                <a:solidFill>
                  <a:srgbClr val="0000FF"/>
                </a:solidFill>
                <a:effectLst/>
                <a:uLnTx/>
                <a:uFillTx/>
                <a:latin typeface="黑体" panose="02010609060101010101" pitchFamily="49" charset="-122"/>
                <a:ea typeface="黑体" panose="02010609060101010101" pitchFamily="49" charset="-122"/>
                <a:cs typeface="+mn-cs"/>
                <a:sym typeface="+mn-ea"/>
              </a:rPr>
              <a:t>三、应用细节与注意事项</a:t>
            </a:r>
            <a:endPar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七</a:t>
            </a:r>
            <a:r>
              <a:rPr lang="en-US" altLang="zh-CN" sz="2600" dirty="0">
                <a:solidFill>
                  <a:srgbClr val="000000"/>
                </a:solidFill>
              </a:rPr>
              <a:t>.</a:t>
            </a:r>
            <a:r>
              <a:rPr lang="zh-CN" altLang="zh-CN" sz="2600" dirty="0">
                <a:solidFill>
                  <a:srgbClr val="000000"/>
                </a:solidFill>
              </a:rPr>
              <a:t>作业发送</a:t>
            </a:r>
            <a:endParaRPr lang="zh-CN" altLang="zh-CN" sz="2600" dirty="0">
              <a:solidFill>
                <a:srgbClr val="000000"/>
              </a:solidFill>
            </a:endParaRPr>
          </a:p>
        </p:txBody>
      </p:sp>
      <p:grpSp>
        <p:nvGrpSpPr>
          <p:cNvPr id="3" name="组合 2"/>
          <p:cNvGrpSpPr/>
          <p:nvPr/>
        </p:nvGrpSpPr>
        <p:grpSpPr>
          <a:xfrm>
            <a:off x="329883" y="3242310"/>
            <a:ext cx="11550650" cy="3469005"/>
            <a:chOff x="520" y="4446"/>
            <a:chExt cx="18190" cy="6123"/>
          </a:xfrm>
        </p:grpSpPr>
        <p:pic>
          <p:nvPicPr>
            <p:cNvPr id="73730" name="图片 1"/>
            <p:cNvPicPr>
              <a:picLocks noChangeAspect="1"/>
            </p:cNvPicPr>
            <p:nvPr/>
          </p:nvPicPr>
          <p:blipFill>
            <a:blip r:embed="rId1"/>
            <a:srcRect t="64030" r="36691"/>
            <a:stretch>
              <a:fillRect/>
            </a:stretch>
          </p:blipFill>
          <p:spPr>
            <a:xfrm>
              <a:off x="640" y="4446"/>
              <a:ext cx="8047" cy="3888"/>
            </a:xfrm>
            <a:prstGeom prst="rect">
              <a:avLst/>
            </a:prstGeom>
            <a:noFill/>
            <a:ln w="9525">
              <a:noFill/>
            </a:ln>
          </p:spPr>
        </p:pic>
        <p:sp>
          <p:nvSpPr>
            <p:cNvPr id="73732" name="文本框 2"/>
            <p:cNvSpPr txBox="1"/>
            <p:nvPr/>
          </p:nvSpPr>
          <p:spPr>
            <a:xfrm>
              <a:off x="2120" y="8131"/>
              <a:ext cx="2955" cy="64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rPr>
                <a:t>出错情况1</a:t>
              </a:r>
              <a:endParaRPr lang="zh-CN" altLang="en-US" sz="1200" dirty="0">
                <a:solidFill>
                  <a:srgbClr val="000000"/>
                </a:solidFill>
                <a:latin typeface="微软雅黑" panose="020B0503020204020204" pitchFamily="34" charset="-122"/>
                <a:ea typeface="微软雅黑" panose="020B0503020204020204" pitchFamily="34" charset="-122"/>
              </a:endParaRPr>
            </a:p>
          </p:txBody>
        </p:sp>
        <p:cxnSp>
          <p:nvCxnSpPr>
            <p:cNvPr id="73733" name="直接连接符 3"/>
            <p:cNvCxnSpPr/>
            <p:nvPr/>
          </p:nvCxnSpPr>
          <p:spPr>
            <a:xfrm>
              <a:off x="520" y="7529"/>
              <a:ext cx="2860" cy="7"/>
            </a:xfrm>
            <a:prstGeom prst="line">
              <a:avLst/>
            </a:prstGeom>
            <a:ln w="12700" cap="flat" cmpd="sng">
              <a:solidFill>
                <a:srgbClr val="FF0000"/>
              </a:solidFill>
              <a:prstDash val="solid"/>
              <a:miter/>
              <a:headEnd type="none" w="med" len="med"/>
              <a:tailEnd type="none" w="med" len="med"/>
            </a:ln>
          </p:spPr>
        </p:cxnSp>
        <p:sp>
          <p:nvSpPr>
            <p:cNvPr id="73734" name="文本框 4"/>
            <p:cNvSpPr txBox="1"/>
            <p:nvPr/>
          </p:nvSpPr>
          <p:spPr>
            <a:xfrm>
              <a:off x="640" y="8771"/>
              <a:ext cx="8155" cy="179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0"/>
                </a:spcBef>
                <a:buNone/>
              </a:pPr>
              <a:r>
                <a:rPr lang="en-US" altLang="zh-CN" sz="1600" dirty="0">
                  <a:solidFill>
                    <a:srgbClr val="000000"/>
                  </a:solidFill>
                  <a:latin typeface="微软雅黑" panose="020B0503020204020204" pitchFamily="34" charset="-122"/>
                  <a:ea typeface="微软雅黑" panose="020B0503020204020204" pitchFamily="34" charset="-122"/>
                </a:rPr>
                <a:t>9</a:t>
              </a:r>
              <a:r>
                <a:rPr lang="zh-CN" altLang="en-US" sz="1600" dirty="0">
                  <a:solidFill>
                    <a:srgbClr val="000000"/>
                  </a:solidFill>
                  <a:latin typeface="微软雅黑" panose="020B0503020204020204" pitchFamily="34" charset="-122"/>
                  <a:ea typeface="微软雅黑" panose="020B0503020204020204" pitchFamily="34" charset="-122"/>
                </a:rPr>
                <a:t>代表已超出节点内存程序无法继续执行出错。</a:t>
              </a:r>
              <a:endParaRPr lang="zh-CN" altLang="en-US" sz="1600" dirty="0">
                <a:solidFill>
                  <a:srgbClr val="000000"/>
                </a:solidFill>
                <a:latin typeface="微软雅黑" panose="020B0503020204020204" pitchFamily="34" charset="-122"/>
                <a:ea typeface="微软雅黑" panose="020B0503020204020204" pitchFamily="34" charset="-122"/>
              </a:endParaRPr>
            </a:p>
            <a:p>
              <a:pPr marL="0" lvl="0" indent="0" eaLnBrk="1" hangingPunct="1">
                <a:lnSpc>
                  <a:spcPct val="150000"/>
                </a:lnSpc>
                <a:spcBef>
                  <a:spcPct val="0"/>
                </a:spcBef>
                <a:buNone/>
              </a:pPr>
              <a:r>
                <a:rPr lang="zh-CN" altLang="en-US" sz="1600" dirty="0">
                  <a:solidFill>
                    <a:srgbClr val="000000"/>
                  </a:solidFill>
                  <a:latin typeface="微软雅黑" panose="020B0503020204020204" pitchFamily="34" charset="-122"/>
                  <a:ea typeface="微软雅黑" panose="020B0503020204020204" pitchFamily="34" charset="-122"/>
                </a:rPr>
                <a:t>建议确认节点使用情况，避免资源不足的情况。</a:t>
              </a:r>
              <a:endParaRPr lang="zh-CN" altLang="en-US" sz="1600" dirty="0">
                <a:solidFill>
                  <a:srgbClr val="000000"/>
                </a:solidFill>
                <a:latin typeface="微软雅黑" panose="020B0503020204020204" pitchFamily="34" charset="-122"/>
                <a:ea typeface="微软雅黑" panose="020B0503020204020204" pitchFamily="34" charset="-122"/>
              </a:endParaRPr>
            </a:p>
            <a:p>
              <a:pPr marL="0" lvl="0" indent="0" eaLnBrk="1" hangingPunct="1">
                <a:lnSpc>
                  <a:spcPct val="200000"/>
                </a:lnSpc>
                <a:spcBef>
                  <a:spcPct val="0"/>
                </a:spcBef>
                <a:buNone/>
              </a:pPr>
              <a:endParaRPr lang="zh-CN" altLang="en-US" sz="1600" dirty="0">
                <a:solidFill>
                  <a:srgbClr val="000000"/>
                </a:solidFill>
                <a:latin typeface="微软雅黑" panose="020B0503020204020204" pitchFamily="34" charset="-122"/>
                <a:ea typeface="微软雅黑" panose="020B0503020204020204" pitchFamily="34" charset="-122"/>
              </a:endParaRPr>
            </a:p>
          </p:txBody>
        </p:sp>
        <p:pic>
          <p:nvPicPr>
            <p:cNvPr id="73735" name="图片 5"/>
            <p:cNvPicPr>
              <a:picLocks noChangeAspect="1"/>
            </p:cNvPicPr>
            <p:nvPr/>
          </p:nvPicPr>
          <p:blipFill>
            <a:blip r:embed="rId2"/>
            <a:srcRect t="56267" r="67792"/>
            <a:stretch>
              <a:fillRect/>
            </a:stretch>
          </p:blipFill>
          <p:spPr>
            <a:xfrm>
              <a:off x="9127" y="4446"/>
              <a:ext cx="9583" cy="3888"/>
            </a:xfrm>
            <a:prstGeom prst="rect">
              <a:avLst/>
            </a:prstGeom>
            <a:noFill/>
            <a:ln w="9525">
              <a:noFill/>
            </a:ln>
          </p:spPr>
        </p:pic>
        <p:sp>
          <p:nvSpPr>
            <p:cNvPr id="73736" name="文本框 6"/>
            <p:cNvSpPr txBox="1"/>
            <p:nvPr/>
          </p:nvSpPr>
          <p:spPr>
            <a:xfrm>
              <a:off x="12442" y="8334"/>
              <a:ext cx="2955" cy="637"/>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lnSpc>
                  <a:spcPct val="200000"/>
                </a:lnSpc>
                <a:spcBef>
                  <a:spcPct val="0"/>
                </a:spcBef>
                <a:buNone/>
              </a:pPr>
              <a:r>
                <a:rPr lang="zh-CN" altLang="en-US" sz="1200" dirty="0">
                  <a:solidFill>
                    <a:srgbClr val="000000"/>
                  </a:solidFill>
                  <a:latin typeface="微软雅黑" panose="020B0503020204020204" pitchFamily="34" charset="-122"/>
                  <a:ea typeface="微软雅黑" panose="020B0503020204020204" pitchFamily="34" charset="-122"/>
                </a:rPr>
                <a:t>出错情况</a:t>
              </a:r>
              <a:r>
                <a:rPr lang="en-US" altLang="zh-CN" sz="1200" dirty="0">
                  <a:solidFill>
                    <a:srgbClr val="000000"/>
                  </a:solidFill>
                  <a:latin typeface="微软雅黑" panose="020B0503020204020204" pitchFamily="34" charset="-122"/>
                  <a:ea typeface="微软雅黑" panose="020B0503020204020204" pitchFamily="34" charset="-122"/>
                </a:rPr>
                <a:t>2</a:t>
              </a:r>
              <a:endParaRPr lang="en-US" altLang="zh-CN" sz="1200" dirty="0">
                <a:solidFill>
                  <a:srgbClr val="000000"/>
                </a:solidFill>
                <a:latin typeface="微软雅黑" panose="020B0503020204020204" pitchFamily="34" charset="-122"/>
                <a:ea typeface="微软雅黑" panose="020B0503020204020204" pitchFamily="34" charset="-122"/>
              </a:endParaRPr>
            </a:p>
          </p:txBody>
        </p:sp>
        <p:sp>
          <p:nvSpPr>
            <p:cNvPr id="73737" name="文本框 8"/>
            <p:cNvSpPr txBox="1"/>
            <p:nvPr/>
          </p:nvSpPr>
          <p:spPr>
            <a:xfrm>
              <a:off x="9337" y="8761"/>
              <a:ext cx="9372" cy="1798"/>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50000"/>
                </a:lnSpc>
                <a:spcBef>
                  <a:spcPct val="0"/>
                </a:spcBef>
                <a:buNone/>
              </a:pPr>
              <a:r>
                <a:rPr lang="en-US" altLang="zh-CN" sz="1600" dirty="0">
                  <a:solidFill>
                    <a:srgbClr val="000000"/>
                  </a:solidFill>
                  <a:latin typeface="微软雅黑" panose="020B0503020204020204" pitchFamily="34" charset="-122"/>
                  <a:ea typeface="微软雅黑" panose="020B0503020204020204" pitchFamily="34" charset="-122"/>
                </a:rPr>
                <a:t>11</a:t>
              </a:r>
              <a:r>
                <a:rPr lang="zh-CN" altLang="en-US" sz="1600" dirty="0">
                  <a:solidFill>
                    <a:srgbClr val="000000"/>
                  </a:solidFill>
                  <a:latin typeface="微软雅黑" panose="020B0503020204020204" pitchFamily="34" charset="-122"/>
                  <a:ea typeface="微软雅黑" panose="020B0503020204020204" pitchFamily="34" charset="-122"/>
                </a:rPr>
                <a:t>代表程序计算出错。建议确认数据是否正确，坐标、高程、初至和模型是否匹配以及内存溢出等问题。</a:t>
              </a:r>
              <a:endParaRPr lang="zh-CN" altLang="en-US" sz="1600" dirty="0">
                <a:solidFill>
                  <a:srgbClr val="000000"/>
                </a:solidFill>
                <a:latin typeface="微软雅黑" panose="020B0503020204020204" pitchFamily="34" charset="-122"/>
                <a:ea typeface="微软雅黑" panose="020B0503020204020204" pitchFamily="34" charset="-122"/>
              </a:endParaRPr>
            </a:p>
          </p:txBody>
        </p:sp>
        <p:cxnSp>
          <p:nvCxnSpPr>
            <p:cNvPr id="73738" name="直接连接符 9"/>
            <p:cNvCxnSpPr/>
            <p:nvPr/>
          </p:nvCxnSpPr>
          <p:spPr>
            <a:xfrm flipV="1">
              <a:off x="9582" y="8119"/>
              <a:ext cx="3145" cy="12"/>
            </a:xfrm>
            <a:prstGeom prst="line">
              <a:avLst/>
            </a:prstGeom>
            <a:ln w="12700" cap="flat" cmpd="sng">
              <a:solidFill>
                <a:srgbClr val="FF0000"/>
              </a:solidFill>
              <a:prstDash val="solid"/>
              <a:miter/>
              <a:headEnd type="none" w="med" len="med"/>
              <a:tailEnd type="none" w="med" len="med"/>
            </a:ln>
          </p:spPr>
        </p:cxnSp>
      </p:gr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71685" name="文本框 1"/>
          <p:cNvSpPr txBox="1"/>
          <p:nvPr/>
        </p:nvSpPr>
        <p:spPr>
          <a:xfrm>
            <a:off x="406400" y="1339850"/>
            <a:ext cx="11198225" cy="164020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None/>
            </a:pPr>
            <a:r>
              <a:rPr lang="zh-CN" altLang="en-US" sz="1800" dirty="0">
                <a:latin typeface="微软雅黑" panose="020B0503020204020204" pitchFamily="34" charset="-122"/>
                <a:ea typeface="微软雅黑" panose="020B0503020204020204" pitchFamily="34" charset="-122"/>
                <a:sym typeface="+mn-ea"/>
              </a:rPr>
              <a:t>④</a:t>
            </a:r>
            <a:r>
              <a:rPr lang="zh-CN" altLang="en-US" sz="1800" dirty="0">
                <a:solidFill>
                  <a:srgbClr val="000000"/>
                </a:solidFill>
                <a:latin typeface="微软雅黑" panose="020B0503020204020204" pitchFamily="34" charset="-122"/>
                <a:ea typeface="微软雅黑" panose="020B0503020204020204" pitchFamily="34" charset="-122"/>
                <a:sym typeface="+mn-ea"/>
              </a:rPr>
              <a:t>作业出错情况，排查以下几个方面：</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a:p>
            <a:pPr lvl="1">
              <a:lnSpc>
                <a:spcPct val="150000"/>
              </a:lnSpc>
              <a:spcBef>
                <a:spcPct val="0"/>
              </a:spcBef>
              <a:buFont typeface="Wingdings" panose="05000000000000000000" charset="0"/>
              <a:buChar char="Ø"/>
            </a:pPr>
            <a:r>
              <a:rPr lang="zh-CN" altLang="en-US" sz="1225" dirty="0">
                <a:solidFill>
                  <a:schemeClr val="tx1"/>
                </a:solidFill>
                <a:latin typeface="微软雅黑" panose="020B0503020204020204" pitchFamily="34" charset="-122"/>
                <a:ea typeface="微软雅黑" panose="020B0503020204020204" pitchFamily="34" charset="-122"/>
                <a:sym typeface="+mn-ea"/>
              </a:rPr>
              <a:t>检查选择计算的节点通信、环境和临时路径读写权限是否可行</a:t>
            </a:r>
            <a:endParaRPr lang="zh-CN" altLang="en-US" sz="1225" dirty="0">
              <a:solidFill>
                <a:schemeClr val="tx1"/>
              </a:solidFill>
              <a:latin typeface="微软雅黑" panose="020B0503020204020204" pitchFamily="34" charset="-122"/>
              <a:ea typeface="微软雅黑" panose="020B0503020204020204" pitchFamily="34" charset="-122"/>
              <a:sym typeface="+mn-ea"/>
            </a:endParaRPr>
          </a:p>
          <a:p>
            <a:pPr lvl="1">
              <a:lnSpc>
                <a:spcPct val="150000"/>
              </a:lnSpc>
              <a:spcBef>
                <a:spcPct val="0"/>
              </a:spcBef>
              <a:buFont typeface="Wingdings" panose="05000000000000000000" charset="0"/>
              <a:buChar char="Ø"/>
            </a:pPr>
            <a:r>
              <a:rPr lang="zh-CN" altLang="en-US" sz="1225" dirty="0">
                <a:solidFill>
                  <a:schemeClr val="tx1"/>
                </a:solidFill>
                <a:latin typeface="微软雅黑" panose="020B0503020204020204" pitchFamily="34" charset="-122"/>
                <a:ea typeface="微软雅黑" panose="020B0503020204020204" pitchFamily="34" charset="-122"/>
                <a:sym typeface="+mn-ea"/>
              </a:rPr>
              <a:t>选择计算的初至与初始模型是否正确，是否匹配</a:t>
            </a:r>
            <a:endParaRPr lang="zh-CN" altLang="en-US" sz="1225" dirty="0">
              <a:solidFill>
                <a:schemeClr val="tx1"/>
              </a:solidFill>
              <a:latin typeface="微软雅黑" panose="020B0503020204020204" pitchFamily="34" charset="-122"/>
              <a:ea typeface="微软雅黑" panose="020B0503020204020204" pitchFamily="34" charset="-122"/>
              <a:sym typeface="+mn-ea"/>
            </a:endParaRPr>
          </a:p>
          <a:p>
            <a:pPr lvl="1">
              <a:lnSpc>
                <a:spcPct val="150000"/>
              </a:lnSpc>
              <a:spcBef>
                <a:spcPct val="0"/>
              </a:spcBef>
              <a:buFont typeface="Wingdings" panose="05000000000000000000" charset="0"/>
              <a:buChar char="Ø"/>
            </a:pPr>
            <a:r>
              <a:rPr lang="zh-CN" altLang="en-US" sz="1225" dirty="0">
                <a:solidFill>
                  <a:schemeClr val="tx1"/>
                </a:solidFill>
                <a:latin typeface="微软雅黑" panose="020B0503020204020204" pitchFamily="34" charset="-122"/>
                <a:ea typeface="微软雅黑" panose="020B0503020204020204" pitchFamily="34" charset="-122"/>
                <a:sym typeface="+mn-ea"/>
              </a:rPr>
              <a:t>计算过程尽量避免其他大作业冲突</a:t>
            </a:r>
            <a:endParaRPr lang="zh-CN" altLang="en-US" sz="1225" dirty="0">
              <a:solidFill>
                <a:schemeClr val="tx1"/>
              </a:solidFill>
              <a:latin typeface="微软雅黑" panose="020B0503020204020204" pitchFamily="34" charset="-122"/>
              <a:ea typeface="微软雅黑" panose="020B0503020204020204" pitchFamily="34" charset="-122"/>
              <a:sym typeface="+mn-ea"/>
            </a:endParaRPr>
          </a:p>
          <a:p>
            <a:pPr lvl="1">
              <a:lnSpc>
                <a:spcPct val="150000"/>
              </a:lnSpc>
              <a:spcBef>
                <a:spcPct val="0"/>
              </a:spcBef>
              <a:buFont typeface="Wingdings" panose="05000000000000000000" charset="0"/>
              <a:buChar char="Ø"/>
            </a:pPr>
            <a:r>
              <a:rPr lang="zh-CN" altLang="en-US" sz="1225" dirty="0">
                <a:solidFill>
                  <a:schemeClr val="tx1"/>
                </a:solidFill>
                <a:latin typeface="微软雅黑" panose="020B0503020204020204" pitchFamily="34" charset="-122"/>
                <a:ea typeface="微软雅黑" panose="020B0503020204020204" pitchFamily="34" charset="-122"/>
                <a:sym typeface="+mn-ea"/>
              </a:rPr>
              <a:t>计算节点内存有空余空间</a:t>
            </a:r>
            <a:endParaRPr lang="zh-CN" altLang="en-US" sz="1225" dirty="0">
              <a:solidFill>
                <a:schemeClr val="tx1"/>
              </a:solidFill>
              <a:latin typeface="微软雅黑" panose="020B0503020204020204" pitchFamily="34" charset="-122"/>
              <a:ea typeface="微软雅黑" panose="020B0503020204020204" pitchFamily="34" charset="-122"/>
              <a:sym typeface="+mn-ea"/>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文本框 1"/>
          <p:cNvSpPr txBox="1"/>
          <p:nvPr/>
        </p:nvSpPr>
        <p:spPr>
          <a:xfrm>
            <a:off x="330200" y="1339850"/>
            <a:ext cx="11750675" cy="14224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rPr>
              <a:t>①打开</a:t>
            </a:r>
            <a:r>
              <a:rPr lang="en-US" altLang="zh-CN" sz="1800" dirty="0">
                <a:solidFill>
                  <a:srgbClr val="000000"/>
                </a:solidFill>
                <a:latin typeface="微软雅黑" panose="020B0503020204020204" pitchFamily="34" charset="-122"/>
                <a:ea typeface="微软雅黑" panose="020B0503020204020204" pitchFamily="34" charset="-122"/>
              </a:rPr>
              <a:t>Statics</a:t>
            </a:r>
            <a:r>
              <a:rPr lang="zh-CN" altLang="en-US" sz="1800" dirty="0">
                <a:solidFill>
                  <a:srgbClr val="000000"/>
                </a:solidFill>
                <a:latin typeface="微软雅黑" panose="020B0503020204020204" pitchFamily="34" charset="-122"/>
                <a:ea typeface="微软雅黑" panose="020B0503020204020204" pitchFamily="34" charset="-122"/>
              </a:rPr>
              <a:t>软件包，在工区名处右键</a:t>
            </a:r>
            <a:r>
              <a:rPr lang="en-US" altLang="zh-CN" sz="1800" dirty="0">
                <a:solidFill>
                  <a:srgbClr val="000000"/>
                </a:solidFill>
                <a:latin typeface="微软雅黑" panose="020B0503020204020204" pitchFamily="34" charset="-122"/>
                <a:ea typeface="微软雅黑" panose="020B0503020204020204" pitchFamily="34" charset="-122"/>
              </a:rPr>
              <a:t>Refresh</a:t>
            </a:r>
            <a:r>
              <a:rPr lang="zh-CN" altLang="en-US" sz="1800" dirty="0">
                <a:solidFill>
                  <a:srgbClr val="000000"/>
                </a:solidFill>
                <a:latin typeface="微软雅黑" panose="020B0503020204020204" pitchFamily="34" charset="-122"/>
                <a:ea typeface="微软雅黑" panose="020B0503020204020204" pitchFamily="34" charset="-122"/>
              </a:rPr>
              <a:t>刷新。在</a:t>
            </a:r>
            <a:r>
              <a:rPr lang="en-US" altLang="zh-CN" sz="1800" dirty="0">
                <a:solidFill>
                  <a:srgbClr val="000000"/>
                </a:solidFill>
                <a:latin typeface="微软雅黑" panose="020B0503020204020204" pitchFamily="34" charset="-122"/>
                <a:ea typeface="微软雅黑" panose="020B0503020204020204" pitchFamily="34" charset="-122"/>
              </a:rPr>
              <a:t>TomoModel</a:t>
            </a:r>
            <a:r>
              <a:rPr lang="zh-CN" altLang="en-US" sz="1800" dirty="0">
                <a:solidFill>
                  <a:srgbClr val="000000"/>
                </a:solidFill>
                <a:latin typeface="微软雅黑" panose="020B0503020204020204" pitchFamily="34" charset="-122"/>
                <a:ea typeface="微软雅黑" panose="020B0503020204020204" pitchFamily="34" charset="-122"/>
              </a:rPr>
              <a:t>节点右键选择</a:t>
            </a:r>
            <a:r>
              <a:rPr lang="en-US" altLang="zh-CN" sz="1800" dirty="0">
                <a:solidFill>
                  <a:srgbClr val="000000"/>
                </a:solidFill>
                <a:latin typeface="微软雅黑" panose="020B0503020204020204" pitchFamily="34" charset="-122"/>
                <a:ea typeface="微软雅黑" panose="020B0503020204020204" pitchFamily="34" charset="-122"/>
              </a:rPr>
              <a:t>Select Tomography Model</a:t>
            </a:r>
            <a:r>
              <a:rPr lang="zh-CN" altLang="en-US" sz="1800" dirty="0">
                <a:solidFill>
                  <a:srgbClr val="000000"/>
                </a:solidFill>
                <a:latin typeface="微软雅黑" panose="020B0503020204020204" pitchFamily="34" charset="-122"/>
                <a:ea typeface="微软雅黑" panose="020B0503020204020204" pitchFamily="34" charset="-122"/>
              </a:rPr>
              <a:t>（如图</a:t>
            </a:r>
            <a:r>
              <a:rPr lang="en-US" altLang="zh-CN" sz="1800" dirty="0">
                <a:solidFill>
                  <a:srgbClr val="000000"/>
                </a:solidFill>
                <a:latin typeface="微软雅黑" panose="020B0503020204020204" pitchFamily="34" charset="-122"/>
                <a:ea typeface="微软雅黑" panose="020B0503020204020204" pitchFamily="34" charset="-122"/>
              </a:rPr>
              <a:t>1</a:t>
            </a:r>
            <a:r>
              <a:rPr lang="zh-CN" altLang="en-US" sz="1800" dirty="0">
                <a:solidFill>
                  <a:srgbClr val="000000"/>
                </a:solidFill>
                <a:latin typeface="微软雅黑" panose="020B0503020204020204" pitchFamily="34" charset="-122"/>
                <a:ea typeface="微软雅黑" panose="020B0503020204020204" pitchFamily="34" charset="-122"/>
              </a:rPr>
              <a:t>）</a:t>
            </a:r>
            <a:r>
              <a:rPr lang="en-US" altLang="en-US" sz="1800" dirty="0">
                <a:solidFill>
                  <a:srgbClr val="000000"/>
                </a:solidFill>
                <a:latin typeface="微软雅黑" panose="020B0503020204020204" pitchFamily="34" charset="-122"/>
                <a:ea typeface="微软雅黑" panose="020B0503020204020204" pitchFamily="34" charset="-122"/>
              </a:rPr>
              <a:t>，勾选更新的</a:t>
            </a:r>
            <a:r>
              <a:rPr lang="zh-CN" altLang="en-US" sz="1800" dirty="0">
                <a:solidFill>
                  <a:srgbClr val="000000"/>
                </a:solidFill>
                <a:latin typeface="微软雅黑" panose="020B0503020204020204" pitchFamily="34" charset="-122"/>
                <a:ea typeface="微软雅黑" panose="020B0503020204020204" pitchFamily="34" charset="-122"/>
              </a:rPr>
              <a:t>速度模型和射线密度（如图</a:t>
            </a:r>
            <a:r>
              <a:rPr lang="en-US" altLang="zh-CN" sz="1800" dirty="0">
                <a:solidFill>
                  <a:srgbClr val="000000"/>
                </a:solidFill>
                <a:latin typeface="微软雅黑" panose="020B0503020204020204" pitchFamily="34" charset="-122"/>
                <a:ea typeface="微软雅黑" panose="020B0503020204020204" pitchFamily="34" charset="-122"/>
              </a:rPr>
              <a:t>2</a:t>
            </a:r>
            <a:r>
              <a:rPr lang="zh-CN" altLang="en-US" sz="1800" dirty="0">
                <a:solidFill>
                  <a:srgbClr val="000000"/>
                </a:solidFill>
                <a:latin typeface="微软雅黑" panose="020B0503020204020204" pitchFamily="34" charset="-122"/>
                <a:ea typeface="微软雅黑" panose="020B0503020204020204" pitchFamily="34" charset="-122"/>
              </a:rPr>
              <a:t>），勾选后模型即可显示在</a:t>
            </a:r>
            <a:r>
              <a:rPr lang="en-US" altLang="zh-CN" sz="1800" dirty="0">
                <a:solidFill>
                  <a:srgbClr val="000000"/>
                </a:solidFill>
                <a:latin typeface="微软雅黑" panose="020B0503020204020204" pitchFamily="34" charset="-122"/>
                <a:ea typeface="微软雅黑" panose="020B0503020204020204" pitchFamily="34" charset="-122"/>
              </a:rPr>
              <a:t>TomoModel</a:t>
            </a:r>
            <a:r>
              <a:rPr lang="en-US" altLang="en-US" sz="1800" dirty="0">
                <a:solidFill>
                  <a:srgbClr val="000000"/>
                </a:solidFill>
                <a:latin typeface="微软雅黑" panose="020B0503020204020204" pitchFamily="34" charset="-122"/>
                <a:ea typeface="微软雅黑" panose="020B0503020204020204" pitchFamily="34" charset="-122"/>
              </a:rPr>
              <a:t>节点下。点击模型名右键，以</a:t>
            </a:r>
            <a:r>
              <a:rPr lang="en-US" altLang="zh-CN" sz="1800" dirty="0">
                <a:solidFill>
                  <a:srgbClr val="000000"/>
                </a:solidFill>
                <a:latin typeface="微软雅黑" panose="020B0503020204020204" pitchFamily="34" charset="-122"/>
                <a:ea typeface="微软雅黑" panose="020B0503020204020204" pitchFamily="34" charset="-122"/>
              </a:rPr>
              <a:t>2D</a:t>
            </a:r>
            <a:r>
              <a:rPr lang="en-US" altLang="en-US" sz="1800" dirty="0">
                <a:solidFill>
                  <a:srgbClr val="000000"/>
                </a:solidFill>
                <a:latin typeface="微软雅黑" panose="020B0503020204020204" pitchFamily="34" charset="-122"/>
                <a:ea typeface="微软雅黑" panose="020B0503020204020204" pitchFamily="34" charset="-122"/>
              </a:rPr>
              <a:t>的形式打开（如图</a:t>
            </a:r>
            <a:r>
              <a:rPr lang="en-US" altLang="zh-CN" sz="1800" dirty="0">
                <a:solidFill>
                  <a:srgbClr val="000000"/>
                </a:solidFill>
                <a:latin typeface="微软雅黑" panose="020B0503020204020204" pitchFamily="34" charset="-122"/>
                <a:ea typeface="微软雅黑" panose="020B0503020204020204" pitchFamily="34" charset="-122"/>
              </a:rPr>
              <a:t>3</a:t>
            </a:r>
            <a:r>
              <a:rPr lang="en-US" altLang="en-US" sz="1800" dirty="0">
                <a:solidFill>
                  <a:srgbClr val="000000"/>
                </a:solidFill>
                <a:latin typeface="微软雅黑" panose="020B0503020204020204" pitchFamily="34" charset="-122"/>
                <a:ea typeface="微软雅黑" panose="020B0503020204020204" pitchFamily="34" charset="-122"/>
              </a:rPr>
              <a:t>），随后在工具栏中设置高速层顶速度，点击</a:t>
            </a:r>
            <a:r>
              <a:rPr lang="en-US" altLang="zh-CN" sz="1800" dirty="0">
                <a:solidFill>
                  <a:srgbClr val="000000"/>
                </a:solidFill>
                <a:latin typeface="微软雅黑" panose="020B0503020204020204" pitchFamily="34" charset="-122"/>
                <a:ea typeface="微软雅黑" panose="020B0503020204020204" pitchFamily="34" charset="-122"/>
              </a:rPr>
              <a:t>Auto pick</a:t>
            </a:r>
            <a:r>
              <a:rPr lang="en-US" altLang="en-US" sz="1800" dirty="0">
                <a:solidFill>
                  <a:srgbClr val="000000"/>
                </a:solidFill>
                <a:latin typeface="微软雅黑" panose="020B0503020204020204" pitchFamily="34" charset="-122"/>
                <a:ea typeface="微软雅黑" panose="020B0503020204020204" pitchFamily="34" charset="-122"/>
              </a:rPr>
              <a:t>即可自动拾取高速顶（如图</a:t>
            </a:r>
            <a:r>
              <a:rPr lang="en-US" altLang="zh-CN" sz="1800" dirty="0">
                <a:solidFill>
                  <a:srgbClr val="000000"/>
                </a:solidFill>
                <a:latin typeface="微软雅黑" panose="020B0503020204020204" pitchFamily="34" charset="-122"/>
                <a:ea typeface="微软雅黑" panose="020B0503020204020204" pitchFamily="34" charset="-122"/>
              </a:rPr>
              <a:t>4</a:t>
            </a:r>
            <a:r>
              <a:rPr lang="en-US" altLang="en-US" sz="1800" dirty="0">
                <a:solidFill>
                  <a:srgbClr val="000000"/>
                </a:solidFill>
                <a:latin typeface="微软雅黑" panose="020B0503020204020204" pitchFamily="34" charset="-122"/>
                <a:ea typeface="微软雅黑" panose="020B0503020204020204" pitchFamily="34" charset="-122"/>
              </a:rPr>
              <a:t>），点击</a:t>
            </a:r>
            <a:r>
              <a:rPr lang="en-US" altLang="zh-CN" sz="1800" dirty="0">
                <a:solidFill>
                  <a:srgbClr val="000000"/>
                </a:solidFill>
                <a:latin typeface="微软雅黑" panose="020B0503020204020204" pitchFamily="34" charset="-122"/>
                <a:ea typeface="微软雅黑" panose="020B0503020204020204" pitchFamily="34" charset="-122"/>
              </a:rPr>
              <a:t>Smooth plane</a:t>
            </a:r>
            <a:r>
              <a:rPr lang="en-US" altLang="en-US" sz="1800" dirty="0">
                <a:solidFill>
                  <a:srgbClr val="000000"/>
                </a:solidFill>
                <a:latin typeface="微软雅黑" panose="020B0503020204020204" pitchFamily="34" charset="-122"/>
                <a:ea typeface="微软雅黑" panose="020B0503020204020204" pitchFamily="34" charset="-122"/>
              </a:rPr>
              <a:t>可对断点进行平滑</a:t>
            </a:r>
            <a:r>
              <a:rPr lang="en-US" altLang="zh-CN" sz="1800" dirty="0">
                <a:solidFill>
                  <a:srgbClr val="000000"/>
                </a:solidFill>
                <a:latin typeface="微软雅黑" panose="020B0503020204020204" pitchFamily="34" charset="-122"/>
                <a:ea typeface="微软雅黑" panose="020B0503020204020204" pitchFamily="34" charset="-122"/>
              </a:rPr>
              <a:t>(</a:t>
            </a:r>
            <a:r>
              <a:rPr lang="en-US" altLang="en-US" sz="1800" dirty="0">
                <a:solidFill>
                  <a:srgbClr val="000000"/>
                </a:solidFill>
                <a:latin typeface="微软雅黑" panose="020B0503020204020204" pitchFamily="34" charset="-122"/>
                <a:ea typeface="微软雅黑" panose="020B0503020204020204" pitchFamily="34" charset="-122"/>
              </a:rPr>
              <a:t>如图</a:t>
            </a:r>
            <a:r>
              <a:rPr lang="en-US" altLang="zh-CN" sz="1800" dirty="0">
                <a:solidFill>
                  <a:srgbClr val="000000"/>
                </a:solidFill>
                <a:latin typeface="微软雅黑" panose="020B0503020204020204" pitchFamily="34" charset="-122"/>
                <a:ea typeface="微软雅黑" panose="020B0503020204020204" pitchFamily="34" charset="-122"/>
              </a:rPr>
              <a:t>5)</a:t>
            </a:r>
            <a:r>
              <a:rPr lang="en-US" altLang="en-US" sz="1800" dirty="0">
                <a:solidFill>
                  <a:srgbClr val="000000"/>
                </a:solidFill>
                <a:latin typeface="微软雅黑" panose="020B0503020204020204" pitchFamily="34" charset="-122"/>
                <a:ea typeface="微软雅黑" panose="020B0503020204020204" pitchFamily="34" charset="-122"/>
              </a:rPr>
              <a:t>，最后点击</a:t>
            </a:r>
            <a:r>
              <a:rPr lang="en-US" altLang="zh-CN" sz="1800" dirty="0">
                <a:solidFill>
                  <a:srgbClr val="000000"/>
                </a:solidFill>
                <a:latin typeface="微软雅黑" panose="020B0503020204020204" pitchFamily="34" charset="-122"/>
                <a:ea typeface="微软雅黑" panose="020B0503020204020204" pitchFamily="34" charset="-122"/>
              </a:rPr>
              <a:t>Export Inner Layer</a:t>
            </a:r>
            <a:r>
              <a:rPr lang="en-US" altLang="en-US" sz="1800" dirty="0">
                <a:solidFill>
                  <a:srgbClr val="000000"/>
                </a:solidFill>
                <a:latin typeface="微软雅黑" panose="020B0503020204020204" pitchFamily="34" charset="-122"/>
                <a:ea typeface="微软雅黑" panose="020B0503020204020204" pitchFamily="34" charset="-122"/>
              </a:rPr>
              <a:t>保存层位文件（如图</a:t>
            </a:r>
            <a:r>
              <a:rPr lang="en-US" altLang="zh-CN" sz="1800" dirty="0">
                <a:solidFill>
                  <a:srgbClr val="000000"/>
                </a:solidFill>
                <a:latin typeface="微软雅黑" panose="020B0503020204020204" pitchFamily="34" charset="-122"/>
                <a:ea typeface="微软雅黑" panose="020B0503020204020204" pitchFamily="34" charset="-122"/>
              </a:rPr>
              <a:t>6</a:t>
            </a:r>
            <a:r>
              <a:rPr lang="en-US" altLang="en-US" sz="1800" dirty="0">
                <a:solidFill>
                  <a:srgbClr val="000000"/>
                </a:solidFill>
                <a:latin typeface="微软雅黑" panose="020B0503020204020204" pitchFamily="34" charset="-122"/>
                <a:ea typeface="微软雅黑" panose="020B0503020204020204" pitchFamily="34" charset="-122"/>
              </a:rPr>
              <a:t>）。</a:t>
            </a:r>
            <a:endParaRPr lang="zh-CN" altLang="en-US" sz="1800" dirty="0">
              <a:solidFill>
                <a:srgbClr val="000000"/>
              </a:solidFill>
              <a:latin typeface="微软雅黑" panose="020B0503020204020204" pitchFamily="34" charset="-122"/>
              <a:ea typeface="微软雅黑" panose="020B0503020204020204" pitchFamily="34" charset="-122"/>
            </a:endParaRPr>
          </a:p>
        </p:txBody>
      </p:sp>
      <p:sp>
        <p:nvSpPr>
          <p:cNvPr id="74755" name="文本框 9"/>
          <p:cNvSpPr txBox="1"/>
          <p:nvPr/>
        </p:nvSpPr>
        <p:spPr>
          <a:xfrm>
            <a:off x="2197100" y="4341813"/>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74756" name="文本框 27"/>
          <p:cNvSpPr txBox="1"/>
          <p:nvPr/>
        </p:nvSpPr>
        <p:spPr>
          <a:xfrm>
            <a:off x="5976938" y="4883150"/>
            <a:ext cx="598487"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3</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74757" name="组合 2"/>
          <p:cNvGrpSpPr/>
          <p:nvPr/>
        </p:nvGrpSpPr>
        <p:grpSpPr>
          <a:xfrm>
            <a:off x="671513" y="3022600"/>
            <a:ext cx="3436937" cy="1260475"/>
            <a:chOff x="0" y="3406225"/>
            <a:chExt cx="3764206" cy="1304048"/>
          </a:xfrm>
        </p:grpSpPr>
        <p:pic>
          <p:nvPicPr>
            <p:cNvPr id="74778" name="图片 1"/>
            <p:cNvPicPr>
              <a:picLocks noChangeAspect="1"/>
            </p:cNvPicPr>
            <p:nvPr/>
          </p:nvPicPr>
          <p:blipFill>
            <a:blip r:embed="rId1"/>
            <a:stretch>
              <a:fillRect/>
            </a:stretch>
          </p:blipFill>
          <p:spPr>
            <a:xfrm>
              <a:off x="0" y="3406225"/>
              <a:ext cx="3764206" cy="1304048"/>
            </a:xfrm>
            <a:prstGeom prst="rect">
              <a:avLst/>
            </a:prstGeom>
            <a:noFill/>
            <a:ln w="9525">
              <a:noFill/>
            </a:ln>
          </p:spPr>
        </p:pic>
        <p:sp>
          <p:nvSpPr>
            <p:cNvPr id="74779" name="矩形 15"/>
            <p:cNvSpPr/>
            <p:nvPr/>
          </p:nvSpPr>
          <p:spPr>
            <a:xfrm>
              <a:off x="2649723" y="4268474"/>
              <a:ext cx="1107528" cy="101827"/>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endParaRPr lang="zh-CN" altLang="en-US" sz="1800" dirty="0">
                <a:solidFill>
                  <a:srgbClr val="000000"/>
                </a:solidFill>
              </a:endParaRPr>
            </a:p>
          </p:txBody>
        </p:sp>
      </p:grpSp>
      <p:pic>
        <p:nvPicPr>
          <p:cNvPr id="74758" name="图片 3"/>
          <p:cNvPicPr>
            <a:picLocks noChangeAspect="1"/>
          </p:cNvPicPr>
          <p:nvPr/>
        </p:nvPicPr>
        <p:blipFill>
          <a:blip r:embed="rId2"/>
          <a:stretch>
            <a:fillRect/>
          </a:stretch>
        </p:blipFill>
        <p:spPr>
          <a:xfrm>
            <a:off x="4524375" y="2927350"/>
            <a:ext cx="3278188" cy="1955800"/>
          </a:xfrm>
          <a:prstGeom prst="rect">
            <a:avLst/>
          </a:prstGeom>
          <a:noFill/>
          <a:ln w="9525">
            <a:noFill/>
          </a:ln>
        </p:spPr>
      </p:pic>
      <p:pic>
        <p:nvPicPr>
          <p:cNvPr id="74759" name="图片 4"/>
          <p:cNvPicPr>
            <a:picLocks noChangeAspect="1"/>
          </p:cNvPicPr>
          <p:nvPr/>
        </p:nvPicPr>
        <p:blipFill>
          <a:blip r:embed="rId3"/>
          <a:stretch>
            <a:fillRect/>
          </a:stretch>
        </p:blipFill>
        <p:spPr>
          <a:xfrm>
            <a:off x="749300" y="4725988"/>
            <a:ext cx="3495675" cy="1289050"/>
          </a:xfrm>
          <a:prstGeom prst="rect">
            <a:avLst/>
          </a:prstGeom>
          <a:noFill/>
          <a:ln w="9525">
            <a:noFill/>
          </a:ln>
        </p:spPr>
      </p:pic>
      <p:sp>
        <p:nvSpPr>
          <p:cNvPr id="74760" name="文本框 22"/>
          <p:cNvSpPr txBox="1"/>
          <p:nvPr/>
        </p:nvSpPr>
        <p:spPr>
          <a:xfrm>
            <a:off x="2197100" y="6102350"/>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74761" name="组合 23"/>
          <p:cNvGrpSpPr/>
          <p:nvPr/>
        </p:nvGrpSpPr>
        <p:grpSpPr>
          <a:xfrm>
            <a:off x="4695825" y="5129213"/>
            <a:ext cx="3160713" cy="1112837"/>
            <a:chOff x="6456170" y="1589534"/>
            <a:chExt cx="4446215" cy="1564511"/>
          </a:xfrm>
        </p:grpSpPr>
        <p:pic>
          <p:nvPicPr>
            <p:cNvPr id="74776" name="图片 2"/>
            <p:cNvPicPr>
              <a:picLocks noChangeAspect="1"/>
            </p:cNvPicPr>
            <p:nvPr/>
          </p:nvPicPr>
          <p:blipFill>
            <a:blip r:embed="rId4"/>
            <a:srcRect r="41927"/>
            <a:stretch>
              <a:fillRect/>
            </a:stretch>
          </p:blipFill>
          <p:spPr>
            <a:xfrm>
              <a:off x="6456170" y="1589534"/>
              <a:ext cx="4446215" cy="1564511"/>
            </a:xfrm>
            <a:prstGeom prst="rect">
              <a:avLst/>
            </a:prstGeom>
            <a:noFill/>
            <a:ln w="9525">
              <a:noFill/>
            </a:ln>
          </p:spPr>
        </p:pic>
        <p:sp>
          <p:nvSpPr>
            <p:cNvPr id="74777" name="矩形 25"/>
            <p:cNvSpPr/>
            <p:nvPr/>
          </p:nvSpPr>
          <p:spPr>
            <a:xfrm>
              <a:off x="8400415" y="1844675"/>
              <a:ext cx="575945" cy="935990"/>
            </a:xfrm>
            <a:prstGeom prst="rect">
              <a:avLst/>
            </a:prstGeom>
            <a:no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grpSp>
      <p:sp>
        <p:nvSpPr>
          <p:cNvPr id="74762" name="矩形 31"/>
          <p:cNvSpPr/>
          <p:nvPr/>
        </p:nvSpPr>
        <p:spPr>
          <a:xfrm>
            <a:off x="6526213" y="5341938"/>
            <a:ext cx="1276350" cy="16510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endParaRPr lang="zh-CN" altLang="en-US" sz="1800" dirty="0">
              <a:solidFill>
                <a:srgbClr val="000000"/>
              </a:solidFill>
            </a:endParaRPr>
          </a:p>
        </p:txBody>
      </p:sp>
      <p:sp>
        <p:nvSpPr>
          <p:cNvPr id="74763" name="文本框 34"/>
          <p:cNvSpPr txBox="1"/>
          <p:nvPr/>
        </p:nvSpPr>
        <p:spPr>
          <a:xfrm>
            <a:off x="6048375" y="6256338"/>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4</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74764" name="组合 11"/>
          <p:cNvGrpSpPr/>
          <p:nvPr/>
        </p:nvGrpSpPr>
        <p:grpSpPr>
          <a:xfrm>
            <a:off x="8591550" y="3200400"/>
            <a:ext cx="2876550" cy="1525588"/>
            <a:chOff x="8528329" y="2838735"/>
            <a:chExt cx="2876951" cy="1526578"/>
          </a:xfrm>
        </p:grpSpPr>
        <p:sp>
          <p:nvSpPr>
            <p:cNvPr id="74770" name="文本框 28"/>
            <p:cNvSpPr txBox="1"/>
            <p:nvPr/>
          </p:nvSpPr>
          <p:spPr>
            <a:xfrm>
              <a:off x="8588662" y="2838735"/>
              <a:ext cx="1252713" cy="3081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可选平滑半径</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74771" name="文本框 35"/>
            <p:cNvSpPr txBox="1"/>
            <p:nvPr/>
          </p:nvSpPr>
          <p:spPr>
            <a:xfrm>
              <a:off x="9668313" y="4057138"/>
              <a:ext cx="596983" cy="3081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5</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74772" name="组合 10"/>
            <p:cNvGrpSpPr/>
            <p:nvPr/>
          </p:nvGrpSpPr>
          <p:grpSpPr>
            <a:xfrm>
              <a:off x="8528329" y="3161332"/>
              <a:ext cx="2876951" cy="838317"/>
              <a:chOff x="7830305" y="4606796"/>
              <a:chExt cx="2876951" cy="838317"/>
            </a:xfrm>
          </p:grpSpPr>
          <p:pic>
            <p:nvPicPr>
              <p:cNvPr id="74773" name="图片 7"/>
              <p:cNvPicPr>
                <a:picLocks noChangeAspect="1"/>
              </p:cNvPicPr>
              <p:nvPr/>
            </p:nvPicPr>
            <p:blipFill>
              <a:blip r:embed="rId5"/>
              <a:stretch>
                <a:fillRect/>
              </a:stretch>
            </p:blipFill>
            <p:spPr>
              <a:xfrm>
                <a:off x="7830305" y="4606796"/>
                <a:ext cx="2876951" cy="838317"/>
              </a:xfrm>
              <a:prstGeom prst="rect">
                <a:avLst/>
              </a:prstGeom>
              <a:noFill/>
              <a:ln w="9525">
                <a:noFill/>
              </a:ln>
            </p:spPr>
          </p:pic>
          <p:sp>
            <p:nvSpPr>
              <p:cNvPr id="74774" name="矩形 21"/>
              <p:cNvSpPr/>
              <p:nvPr/>
            </p:nvSpPr>
            <p:spPr>
              <a:xfrm>
                <a:off x="9560921" y="4633675"/>
                <a:ext cx="520773" cy="811740"/>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74775" name="矩形 36"/>
              <p:cNvSpPr/>
              <p:nvPr/>
            </p:nvSpPr>
            <p:spPr>
              <a:xfrm>
                <a:off x="7884288" y="4673389"/>
                <a:ext cx="1305107" cy="535334"/>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grpSp>
      </p:grpSp>
      <p:pic>
        <p:nvPicPr>
          <p:cNvPr id="74765" name="图片 12"/>
          <p:cNvPicPr>
            <a:picLocks noChangeAspect="1"/>
          </p:cNvPicPr>
          <p:nvPr/>
        </p:nvPicPr>
        <p:blipFill>
          <a:blip r:embed="rId6"/>
          <a:stretch>
            <a:fillRect/>
          </a:stretch>
        </p:blipFill>
        <p:spPr>
          <a:xfrm>
            <a:off x="8591550" y="4914900"/>
            <a:ext cx="2762250" cy="809625"/>
          </a:xfrm>
          <a:prstGeom prst="rect">
            <a:avLst/>
          </a:prstGeom>
          <a:noFill/>
          <a:ln w="9525">
            <a:noFill/>
          </a:ln>
        </p:spPr>
      </p:pic>
      <p:sp>
        <p:nvSpPr>
          <p:cNvPr id="74766" name="矩形 37"/>
          <p:cNvSpPr/>
          <p:nvPr/>
        </p:nvSpPr>
        <p:spPr>
          <a:xfrm>
            <a:off x="9558338" y="4913313"/>
            <a:ext cx="658812" cy="81121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solidFill>
                <a:srgbClr val="000000"/>
              </a:solidFill>
            </a:endParaRPr>
          </a:p>
        </p:txBody>
      </p:sp>
      <p:sp>
        <p:nvSpPr>
          <p:cNvPr id="74767" name="文本框 38"/>
          <p:cNvSpPr txBox="1"/>
          <p:nvPr/>
        </p:nvSpPr>
        <p:spPr>
          <a:xfrm>
            <a:off x="9756775" y="5861050"/>
            <a:ext cx="598488"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6</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74768"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rPr>
              <a:t>七</a:t>
            </a:r>
            <a:r>
              <a:rPr lang="en-US" altLang="zh-CN" sz="2600" dirty="0">
                <a:solidFill>
                  <a:srgbClr val="000000"/>
                </a:solidFill>
              </a:rPr>
              <a:t>.</a:t>
            </a:r>
            <a:r>
              <a:rPr lang="zh-CN" altLang="en-US" sz="2600" dirty="0">
                <a:solidFill>
                  <a:srgbClr val="000000"/>
                </a:solidFill>
              </a:rPr>
              <a:t>计算静校正量</a:t>
            </a:r>
            <a:endParaRPr lang="zh-CN" altLang="en-US" sz="2600" dirty="0">
              <a:solidFill>
                <a:srgbClr val="000000"/>
              </a:solidFill>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文本框 1"/>
          <p:cNvSpPr txBox="1"/>
          <p:nvPr/>
        </p:nvSpPr>
        <p:spPr>
          <a:xfrm>
            <a:off x="220663" y="838200"/>
            <a:ext cx="62055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七</a:t>
            </a:r>
            <a:r>
              <a:rPr lang="en-US" altLang="zh-CN" sz="2600" dirty="0">
                <a:solidFill>
                  <a:srgbClr val="000000"/>
                </a:solidFill>
              </a:rPr>
              <a:t>.</a:t>
            </a:r>
            <a:r>
              <a:rPr lang="zh-CN" altLang="en-US" sz="2600" dirty="0">
                <a:solidFill>
                  <a:srgbClr val="000000"/>
                </a:solidFill>
              </a:rPr>
              <a:t>计算静校正量</a:t>
            </a:r>
            <a:endParaRPr lang="zh-CN" altLang="en-US" sz="2600" dirty="0">
              <a:solidFill>
                <a:srgbClr val="000000"/>
              </a:solidFill>
            </a:endParaRPr>
          </a:p>
        </p:txBody>
      </p:sp>
      <p:sp>
        <p:nvSpPr>
          <p:cNvPr id="75779" name="文本框 1"/>
          <p:cNvSpPr txBox="1"/>
          <p:nvPr/>
        </p:nvSpPr>
        <p:spPr>
          <a:xfrm>
            <a:off x="330200" y="1339850"/>
            <a:ext cx="10982325" cy="75723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rPr>
              <a:t>①打开</a:t>
            </a:r>
            <a:r>
              <a:rPr lang="en-US" altLang="zh-CN" sz="1800" dirty="0">
                <a:solidFill>
                  <a:srgbClr val="000000"/>
                </a:solidFill>
                <a:latin typeface="微软雅黑" panose="020B0503020204020204" pitchFamily="34" charset="-122"/>
                <a:ea typeface="微软雅黑" panose="020B0503020204020204" pitchFamily="34" charset="-122"/>
              </a:rPr>
              <a:t>Statics</a:t>
            </a:r>
            <a:r>
              <a:rPr lang="zh-CN" altLang="en-US" sz="1800" dirty="0">
                <a:solidFill>
                  <a:srgbClr val="000000"/>
                </a:solidFill>
                <a:latin typeface="微软雅黑" panose="020B0503020204020204" pitchFamily="34" charset="-122"/>
                <a:ea typeface="微软雅黑" panose="020B0503020204020204" pitchFamily="34" charset="-122"/>
              </a:rPr>
              <a:t>软件包，在</a:t>
            </a:r>
            <a:r>
              <a:rPr lang="en-US" altLang="zh-CN" sz="1800" dirty="0">
                <a:solidFill>
                  <a:srgbClr val="000000"/>
                </a:solidFill>
                <a:latin typeface="微软雅黑" panose="020B0503020204020204" pitchFamily="34" charset="-122"/>
                <a:ea typeface="微软雅黑" panose="020B0503020204020204" pitchFamily="34" charset="-122"/>
              </a:rPr>
              <a:t>TomoModel</a:t>
            </a:r>
            <a:r>
              <a:rPr lang="zh-CN" altLang="en-US" sz="1800" dirty="0">
                <a:solidFill>
                  <a:srgbClr val="000000"/>
                </a:solidFill>
                <a:latin typeface="微软雅黑" panose="020B0503020204020204" pitchFamily="34" charset="-122"/>
                <a:ea typeface="微软雅黑" panose="020B0503020204020204" pitchFamily="34" charset="-122"/>
              </a:rPr>
              <a:t>节点下点击要计算层析静校正量的速度模型名，右键</a:t>
            </a:r>
            <a:r>
              <a:rPr lang="en-US" altLang="zh-CN" sz="1800" dirty="0">
                <a:solidFill>
                  <a:srgbClr val="000000"/>
                </a:solidFill>
                <a:latin typeface="微软雅黑" panose="020B0503020204020204" pitchFamily="34" charset="-122"/>
                <a:ea typeface="微软雅黑" panose="020B0503020204020204" pitchFamily="34" charset="-122"/>
              </a:rPr>
              <a:t>Open with—TomoStaticCal</a:t>
            </a:r>
            <a:r>
              <a:rPr lang="zh-CN" altLang="en-US" sz="1800" dirty="0">
                <a:solidFill>
                  <a:srgbClr val="000000"/>
                </a:solidFill>
                <a:latin typeface="微软雅黑" panose="020B0503020204020204" pitchFamily="34" charset="-122"/>
                <a:ea typeface="微软雅黑" panose="020B0503020204020204" pitchFamily="34" charset="-122"/>
              </a:rPr>
              <a:t>（如图</a:t>
            </a:r>
            <a:r>
              <a:rPr lang="en-US" altLang="zh-CN" sz="1800" dirty="0">
                <a:solidFill>
                  <a:srgbClr val="000000"/>
                </a:solidFill>
                <a:latin typeface="微软雅黑" panose="020B0503020204020204" pitchFamily="34" charset="-122"/>
                <a:ea typeface="微软雅黑" panose="020B0503020204020204" pitchFamily="34" charset="-122"/>
              </a:rPr>
              <a:t>1</a:t>
            </a:r>
            <a:r>
              <a:rPr lang="zh-CN" altLang="en-US" sz="1800" dirty="0">
                <a:solidFill>
                  <a:srgbClr val="000000"/>
                </a:solidFill>
                <a:latin typeface="微软雅黑" panose="020B0503020204020204" pitchFamily="34" charset="-122"/>
                <a:ea typeface="微软雅黑" panose="020B0503020204020204" pitchFamily="34" charset="-122"/>
              </a:rPr>
              <a:t>）</a:t>
            </a:r>
            <a:r>
              <a:rPr lang="en-US" altLang="en-US" sz="1800" dirty="0">
                <a:solidFill>
                  <a:srgbClr val="000000"/>
                </a:solidFill>
                <a:latin typeface="微软雅黑" panose="020B0503020204020204" pitchFamily="34" charset="-122"/>
                <a:ea typeface="微软雅黑" panose="020B0503020204020204" pitchFamily="34" charset="-122"/>
              </a:rPr>
              <a:t>。选择高速层顶文件，初至文件，填写基准面和替换速度，点击</a:t>
            </a:r>
            <a:r>
              <a:rPr lang="en-US" altLang="zh-CN" sz="1800" dirty="0">
                <a:solidFill>
                  <a:srgbClr val="000000"/>
                </a:solidFill>
                <a:latin typeface="微软雅黑" panose="020B0503020204020204" pitchFamily="34" charset="-122"/>
                <a:ea typeface="微软雅黑" panose="020B0503020204020204" pitchFamily="34" charset="-122"/>
              </a:rPr>
              <a:t>OK</a:t>
            </a:r>
            <a:r>
              <a:rPr lang="en-US" altLang="en-US" sz="1800" dirty="0">
                <a:solidFill>
                  <a:srgbClr val="000000"/>
                </a:solidFill>
                <a:latin typeface="微软雅黑" panose="020B0503020204020204" pitchFamily="34" charset="-122"/>
                <a:ea typeface="微软雅黑" panose="020B0503020204020204" pitchFamily="34" charset="-122"/>
              </a:rPr>
              <a:t>即可计算。</a:t>
            </a:r>
            <a:endParaRPr lang="zh-CN" altLang="en-US" sz="1800" dirty="0">
              <a:solidFill>
                <a:srgbClr val="000000"/>
              </a:solidFill>
              <a:latin typeface="微软雅黑" panose="020B0503020204020204" pitchFamily="34" charset="-122"/>
              <a:ea typeface="微软雅黑" panose="020B0503020204020204" pitchFamily="34" charset="-122"/>
            </a:endParaRPr>
          </a:p>
        </p:txBody>
      </p:sp>
      <p:sp>
        <p:nvSpPr>
          <p:cNvPr id="75780" name="文本框 27"/>
          <p:cNvSpPr txBox="1"/>
          <p:nvPr/>
        </p:nvSpPr>
        <p:spPr>
          <a:xfrm>
            <a:off x="5976938" y="4883150"/>
            <a:ext cx="598487" cy="3079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3</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75781" name="文本框 34"/>
          <p:cNvSpPr txBox="1"/>
          <p:nvPr/>
        </p:nvSpPr>
        <p:spPr>
          <a:xfrm>
            <a:off x="6796088" y="5276850"/>
            <a:ext cx="598487" cy="3063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2</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75790" name="文本框 9"/>
          <p:cNvSpPr txBox="1"/>
          <p:nvPr/>
        </p:nvSpPr>
        <p:spPr>
          <a:xfrm>
            <a:off x="1823085" y="5276850"/>
            <a:ext cx="546100" cy="30670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000000"/>
                </a:solidFill>
                <a:latin typeface="微软雅黑" panose="020B0503020204020204" pitchFamily="34" charset="-122"/>
                <a:ea typeface="微软雅黑" panose="020B0503020204020204" pitchFamily="34" charset="-122"/>
              </a:rPr>
              <a:t>图</a:t>
            </a:r>
            <a:r>
              <a:rPr lang="en-US" altLang="zh-CN" sz="1400" dirty="0">
                <a:solidFill>
                  <a:srgbClr val="000000"/>
                </a:solidFill>
                <a:latin typeface="微软雅黑" panose="020B0503020204020204" pitchFamily="34" charset="-122"/>
                <a:ea typeface="微软雅黑" panose="020B0503020204020204" pitchFamily="34" charset="-122"/>
              </a:rPr>
              <a:t>1</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nvGrpSpPr>
          <p:cNvPr id="75791" name="组合 8"/>
          <p:cNvGrpSpPr/>
          <p:nvPr/>
        </p:nvGrpSpPr>
        <p:grpSpPr>
          <a:xfrm>
            <a:off x="65405" y="2935605"/>
            <a:ext cx="4060825" cy="1998345"/>
            <a:chOff x="635447" y="3213152"/>
            <a:chExt cx="3723033" cy="1449390"/>
          </a:xfrm>
        </p:grpSpPr>
        <p:pic>
          <p:nvPicPr>
            <p:cNvPr id="75792" name="图片 5"/>
            <p:cNvPicPr>
              <a:picLocks noChangeAspect="1"/>
            </p:cNvPicPr>
            <p:nvPr/>
          </p:nvPicPr>
          <p:blipFill>
            <a:blip r:embed="rId1"/>
            <a:stretch>
              <a:fillRect/>
            </a:stretch>
          </p:blipFill>
          <p:spPr>
            <a:xfrm>
              <a:off x="635447" y="3213152"/>
              <a:ext cx="3723033" cy="1449390"/>
            </a:xfrm>
            <a:prstGeom prst="rect">
              <a:avLst/>
            </a:prstGeom>
            <a:noFill/>
            <a:ln w="9525">
              <a:noFill/>
            </a:ln>
          </p:spPr>
        </p:pic>
        <p:sp>
          <p:nvSpPr>
            <p:cNvPr id="75793" name="矩形 29"/>
            <p:cNvSpPr/>
            <p:nvPr/>
          </p:nvSpPr>
          <p:spPr>
            <a:xfrm>
              <a:off x="3798133" y="3951618"/>
              <a:ext cx="560347" cy="103015"/>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endParaRPr lang="zh-CN" altLang="en-US" sz="1800" dirty="0">
                <a:solidFill>
                  <a:srgbClr val="000000"/>
                </a:solidFill>
              </a:endParaRPr>
            </a:p>
          </p:txBody>
        </p:sp>
      </p:grpSp>
      <p:pic>
        <p:nvPicPr>
          <p:cNvPr id="75783" name="图片 16"/>
          <p:cNvPicPr>
            <a:picLocks noChangeAspect="1"/>
          </p:cNvPicPr>
          <p:nvPr/>
        </p:nvPicPr>
        <p:blipFill>
          <a:blip r:embed="rId2"/>
          <a:stretch>
            <a:fillRect/>
          </a:stretch>
        </p:blipFill>
        <p:spPr>
          <a:xfrm>
            <a:off x="4279900" y="2649538"/>
            <a:ext cx="5032375" cy="2527300"/>
          </a:xfrm>
          <a:prstGeom prst="rect">
            <a:avLst/>
          </a:prstGeom>
          <a:noFill/>
          <a:ln w="9525">
            <a:noFill/>
          </a:ln>
        </p:spPr>
      </p:pic>
      <p:sp>
        <p:nvSpPr>
          <p:cNvPr id="75784" name="矩形 31"/>
          <p:cNvSpPr/>
          <p:nvPr/>
        </p:nvSpPr>
        <p:spPr>
          <a:xfrm>
            <a:off x="4881563" y="3563938"/>
            <a:ext cx="1914525" cy="93662"/>
          </a:xfrm>
          <a:prstGeom prst="rect">
            <a:avLst/>
          </a:prstGeom>
          <a:noFill/>
          <a:ln w="28575" cap="flat" cmpd="sng">
            <a:solidFill>
              <a:srgbClr val="FF0000"/>
            </a:solidFill>
            <a:prstDash val="solid"/>
            <a:miter/>
            <a:headEnd type="none" w="med" len="med"/>
            <a:tailEnd type="none" w="med" len="med"/>
          </a:ln>
        </p:spPr>
        <p:txBody>
          <a:bodyPr anchor="ctr" anchorCtr="0"/>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endParaRPr lang="zh-CN" altLang="en-US" sz="1800" dirty="0">
              <a:solidFill>
                <a:srgbClr val="000000"/>
              </a:solidFill>
            </a:endParaRPr>
          </a:p>
        </p:txBody>
      </p:sp>
      <p:sp>
        <p:nvSpPr>
          <p:cNvPr id="75785" name="文本框 40"/>
          <p:cNvSpPr txBox="1"/>
          <p:nvPr/>
        </p:nvSpPr>
        <p:spPr>
          <a:xfrm>
            <a:off x="523240" y="2107565"/>
            <a:ext cx="7343775" cy="52197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注：保存出来的层位文件有两个，选择不带</a:t>
            </a:r>
            <a:r>
              <a:rPr lang="en-US" altLang="zh-CN" sz="1400" dirty="0">
                <a:solidFill>
                  <a:srgbClr val="3333CC"/>
                </a:solidFill>
                <a:latin typeface="微软雅黑" panose="020B0503020204020204" pitchFamily="34" charset="-122"/>
                <a:ea typeface="微软雅黑" panose="020B0503020204020204" pitchFamily="34" charset="-122"/>
              </a:rPr>
              <a:t>thick</a:t>
            </a:r>
            <a:r>
              <a:rPr lang="zh-CN" altLang="en-US" sz="1400" dirty="0">
                <a:solidFill>
                  <a:srgbClr val="3333CC"/>
                </a:solidFill>
                <a:latin typeface="微软雅黑" panose="020B0503020204020204" pitchFamily="34" charset="-122"/>
                <a:ea typeface="微软雅黑" panose="020B0503020204020204" pitchFamily="34" charset="-122"/>
              </a:rPr>
              <a:t>的文件计算静校正量</a:t>
            </a:r>
            <a:endParaRPr lang="zh-CN" altLang="en-US" sz="1400" dirty="0">
              <a:solidFill>
                <a:srgbClr val="3333CC"/>
              </a:solidFill>
              <a:latin typeface="微软雅黑" panose="020B0503020204020204" pitchFamily="34" charset="-122"/>
              <a:ea typeface="微软雅黑" panose="020B0503020204020204" pitchFamily="34" charset="-122"/>
            </a:endParaRPr>
          </a:p>
          <a:p>
            <a:pPr marL="0" lvl="0" indent="0" eaLnBrk="1" hangingPunct="1">
              <a:spcBef>
                <a:spcPct val="0"/>
              </a:spcBef>
              <a:buNone/>
            </a:pPr>
            <a:r>
              <a:rPr lang="en-US" altLang="zh-CN" sz="1400" dirty="0">
                <a:solidFill>
                  <a:srgbClr val="3333CC"/>
                </a:solidFill>
                <a:latin typeface="微软雅黑" panose="020B0503020204020204" pitchFamily="34" charset="-122"/>
                <a:ea typeface="微软雅黑" panose="020B0503020204020204" pitchFamily="34" charset="-122"/>
              </a:rPr>
              <a:t>       </a:t>
            </a:r>
            <a:r>
              <a:rPr lang="zh-CN" altLang="en-US" sz="1400" dirty="0">
                <a:solidFill>
                  <a:srgbClr val="3333CC"/>
                </a:solidFill>
                <a:latin typeface="微软雅黑" panose="020B0503020204020204" pitchFamily="34" charset="-122"/>
                <a:ea typeface="微软雅黑" panose="020B0503020204020204" pitchFamily="34" charset="-122"/>
              </a:rPr>
              <a:t>选择带</a:t>
            </a:r>
            <a:r>
              <a:rPr lang="en-US" altLang="zh-CN" sz="1400" dirty="0">
                <a:solidFill>
                  <a:srgbClr val="3333CC"/>
                </a:solidFill>
                <a:latin typeface="微软雅黑" panose="020B0503020204020204" pitchFamily="34" charset="-122"/>
                <a:ea typeface="微软雅黑" panose="020B0503020204020204" pitchFamily="34" charset="-122"/>
              </a:rPr>
              <a:t>thick</a:t>
            </a:r>
            <a:r>
              <a:rPr lang="zh-CN" altLang="en-US" sz="1400" dirty="0">
                <a:solidFill>
                  <a:srgbClr val="3333CC"/>
                </a:solidFill>
                <a:latin typeface="微软雅黑" panose="020B0503020204020204" pitchFamily="34" charset="-122"/>
                <a:ea typeface="微软雅黑" panose="020B0503020204020204" pitchFamily="34" charset="-122"/>
              </a:rPr>
              <a:t>的文件用于深度域处理</a:t>
            </a:r>
            <a:endParaRPr lang="zh-CN" altLang="en-US" sz="1400" dirty="0">
              <a:solidFill>
                <a:srgbClr val="3333CC"/>
              </a:solidFill>
              <a:latin typeface="微软雅黑" panose="020B0503020204020204" pitchFamily="34" charset="-122"/>
              <a:ea typeface="微软雅黑" panose="020B0503020204020204" pitchFamily="34" charset="-122"/>
            </a:endParaRPr>
          </a:p>
        </p:txBody>
      </p:sp>
      <p:pic>
        <p:nvPicPr>
          <p:cNvPr id="75786" name="图片 18"/>
          <p:cNvPicPr>
            <a:picLocks noChangeAspect="1"/>
          </p:cNvPicPr>
          <p:nvPr/>
        </p:nvPicPr>
        <p:blipFill>
          <a:blip r:embed="rId3"/>
          <a:srcRect l="10510" r="33723"/>
          <a:stretch>
            <a:fillRect/>
          </a:stretch>
        </p:blipFill>
        <p:spPr>
          <a:xfrm>
            <a:off x="9582150" y="2563813"/>
            <a:ext cx="2239963" cy="2627312"/>
          </a:xfrm>
          <a:prstGeom prst="rect">
            <a:avLst/>
          </a:prstGeom>
          <a:noFill/>
          <a:ln w="9525">
            <a:noFill/>
          </a:ln>
        </p:spPr>
      </p:pic>
      <p:sp>
        <p:nvSpPr>
          <p:cNvPr id="75787" name="矩形 20"/>
          <p:cNvSpPr/>
          <p:nvPr/>
        </p:nvSpPr>
        <p:spPr>
          <a:xfrm>
            <a:off x="9412288" y="5276850"/>
            <a:ext cx="2697162" cy="5238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第一列是高速顶，第二列是高程</a:t>
            </a:r>
            <a:endParaRPr lang="en-US" altLang="zh-CN" sz="1400" dirty="0">
              <a:solidFill>
                <a:srgbClr val="3333CC"/>
              </a:solidFill>
              <a:latin typeface="微软雅黑" panose="020B0503020204020204" pitchFamily="34" charset="-122"/>
              <a:ea typeface="微软雅黑" panose="020B0503020204020204" pitchFamily="34" charset="-122"/>
            </a:endParaRPr>
          </a:p>
          <a:p>
            <a:pPr marL="0" lvl="0" indent="0" algn="ctr" eaLnBrk="1" hangingPunct="1">
              <a:spcBef>
                <a:spcPct val="0"/>
              </a:spcBef>
              <a:buNone/>
            </a:pPr>
            <a:r>
              <a:rPr lang="zh-CN" altLang="en-US" sz="1400" dirty="0">
                <a:solidFill>
                  <a:srgbClr val="3333CC"/>
                </a:solidFill>
                <a:latin typeface="微软雅黑" panose="020B0503020204020204" pitchFamily="34" charset="-122"/>
                <a:ea typeface="微软雅黑" panose="020B0503020204020204" pitchFamily="34" charset="-122"/>
              </a:rPr>
              <a:t>最后两列是</a:t>
            </a:r>
            <a:r>
              <a:rPr lang="en-US" altLang="zh-CN" sz="1400" dirty="0">
                <a:solidFill>
                  <a:srgbClr val="3333CC"/>
                </a:solidFill>
                <a:latin typeface="微软雅黑" panose="020B0503020204020204" pitchFamily="34" charset="-122"/>
                <a:ea typeface="微软雅黑" panose="020B0503020204020204" pitchFamily="34" charset="-122"/>
              </a:rPr>
              <a:t>x</a:t>
            </a:r>
            <a:r>
              <a:rPr lang="zh-CN" altLang="en-US" sz="1400" dirty="0">
                <a:solidFill>
                  <a:srgbClr val="3333CC"/>
                </a:solidFill>
                <a:latin typeface="微软雅黑" panose="020B0503020204020204" pitchFamily="34" charset="-122"/>
                <a:ea typeface="微软雅黑" panose="020B0503020204020204" pitchFamily="34" charset="-122"/>
              </a:rPr>
              <a:t>、</a:t>
            </a:r>
            <a:r>
              <a:rPr lang="en-US" altLang="zh-CN" sz="1400" dirty="0">
                <a:solidFill>
                  <a:srgbClr val="3333CC"/>
                </a:solidFill>
                <a:latin typeface="微软雅黑" panose="020B0503020204020204" pitchFamily="34" charset="-122"/>
                <a:ea typeface="微软雅黑" panose="020B0503020204020204" pitchFamily="34" charset="-122"/>
              </a:rPr>
              <a:t>y</a:t>
            </a:r>
            <a:r>
              <a:rPr lang="zh-CN" altLang="en-US" sz="1400" dirty="0">
                <a:solidFill>
                  <a:srgbClr val="3333CC"/>
                </a:solidFill>
                <a:latin typeface="微软雅黑" panose="020B0503020204020204" pitchFamily="34" charset="-122"/>
                <a:ea typeface="微软雅黑" panose="020B0503020204020204" pitchFamily="34" charset="-122"/>
              </a:rPr>
              <a:t>大地坐标</a:t>
            </a:r>
            <a:endParaRPr lang="zh-CN" altLang="en-US" sz="1400" dirty="0">
              <a:solidFill>
                <a:srgbClr val="3333CC"/>
              </a:solidFill>
              <a:latin typeface="微软雅黑" panose="020B0503020204020204" pitchFamily="34" charset="-122"/>
              <a:ea typeface="微软雅黑" panose="020B0503020204020204" pitchFamily="34" charset="-122"/>
            </a:endParaRPr>
          </a:p>
        </p:txBody>
      </p:sp>
      <p:sp>
        <p:nvSpPr>
          <p:cNvPr id="75788" name="右箭头 26"/>
          <p:cNvSpPr/>
          <p:nvPr/>
        </p:nvSpPr>
        <p:spPr>
          <a:xfrm>
            <a:off x="8993188" y="3840163"/>
            <a:ext cx="512762" cy="127000"/>
          </a:xfrm>
          <a:prstGeom prst="rightArrow">
            <a:avLst>
              <a:gd name="adj1" fmla="val 50000"/>
              <a:gd name="adj2" fmla="val 49851"/>
            </a:avLst>
          </a:prstGeom>
          <a:solidFill>
            <a:srgbClr val="FF0000"/>
          </a:solidFill>
          <a:ln w="28575" cap="flat" cmpd="sng">
            <a:solidFill>
              <a:srgbClr val="FF0000"/>
            </a:solidFill>
            <a:prstDash val="solid"/>
            <a:miter/>
            <a:headEnd type="none" w="med" len="med"/>
            <a:tailEnd type="none" w="med" len="med"/>
          </a:ln>
        </p:spPr>
        <p:txBody>
          <a:bodyPr anchor="ctr" anchorCtr="0">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srcRect l="49936"/>
          <a:stretch>
            <a:fillRect/>
          </a:stretch>
        </p:blipFill>
        <p:spPr>
          <a:xfrm>
            <a:off x="6576695" y="4462145"/>
            <a:ext cx="4580890" cy="2022475"/>
          </a:xfrm>
          <a:prstGeom prst="rect">
            <a:avLst/>
          </a:prstGeom>
        </p:spPr>
      </p:pic>
      <p:pic>
        <p:nvPicPr>
          <p:cNvPr id="2" name="图片 1"/>
          <p:cNvPicPr>
            <a:picLocks noChangeAspect="1"/>
          </p:cNvPicPr>
          <p:nvPr/>
        </p:nvPicPr>
        <p:blipFill>
          <a:blip r:embed="rId2"/>
          <a:srcRect l="50186"/>
          <a:stretch>
            <a:fillRect/>
          </a:stretch>
        </p:blipFill>
        <p:spPr>
          <a:xfrm>
            <a:off x="6576695" y="2355850"/>
            <a:ext cx="4579620" cy="1904365"/>
          </a:xfrm>
          <a:prstGeom prst="rect">
            <a:avLst/>
          </a:prstGeom>
        </p:spPr>
      </p:pic>
      <p:grpSp>
        <p:nvGrpSpPr>
          <p:cNvPr id="28" name="组合 27"/>
          <p:cNvGrpSpPr/>
          <p:nvPr/>
        </p:nvGrpSpPr>
        <p:grpSpPr>
          <a:xfrm>
            <a:off x="948055" y="3191670"/>
            <a:ext cx="10208895" cy="3531075"/>
            <a:chOff x="1493" y="4233"/>
            <a:chExt cx="16077" cy="6354"/>
          </a:xfrm>
        </p:grpSpPr>
        <p:sp>
          <p:nvSpPr>
            <p:cNvPr id="13" name="文本框 12"/>
            <p:cNvSpPr txBox="1"/>
            <p:nvPr/>
          </p:nvSpPr>
          <p:spPr>
            <a:xfrm>
              <a:off x="10356" y="10106"/>
              <a:ext cx="7213" cy="481"/>
            </a:xfrm>
            <a:prstGeom prst="rect">
              <a:avLst/>
            </a:prstGeom>
            <a:noFill/>
          </p:spPr>
          <p:txBody>
            <a:bodyPr wrap="square" rtlCol="0">
              <a:noAutofit/>
            </a:bodyPr>
            <a:p>
              <a:pPr algn="ctr"/>
              <a:r>
                <a:rPr lang="zh-CN" altLang="en-US" sz="1400">
                  <a:latin typeface="+mj-ea"/>
                  <a:ea typeface="+mj-ea"/>
                </a:rPr>
                <a:t>局部修改后的速度层位</a:t>
              </a:r>
              <a:endParaRPr lang="zh-CN" altLang="en-US" sz="1400">
                <a:latin typeface="+mj-ea"/>
                <a:ea typeface="+mj-ea"/>
              </a:endParaRPr>
            </a:p>
          </p:txBody>
        </p:sp>
        <p:sp>
          <p:nvSpPr>
            <p:cNvPr id="14" name="文本框 13"/>
            <p:cNvSpPr txBox="1"/>
            <p:nvPr/>
          </p:nvSpPr>
          <p:spPr>
            <a:xfrm>
              <a:off x="10459" y="6155"/>
              <a:ext cx="7111" cy="481"/>
            </a:xfrm>
            <a:prstGeom prst="rect">
              <a:avLst/>
            </a:prstGeom>
            <a:noFill/>
          </p:spPr>
          <p:txBody>
            <a:bodyPr wrap="square" rtlCol="0">
              <a:noAutofit/>
            </a:bodyPr>
            <a:p>
              <a:pPr algn="ctr"/>
              <a:r>
                <a:rPr lang="zh-CN" altLang="en-US" sz="1400">
                  <a:latin typeface="+mj-ea"/>
                  <a:ea typeface="+mj-ea"/>
                </a:rPr>
                <a:t>修改前的速度层位</a:t>
              </a:r>
              <a:endParaRPr lang="zh-CN" altLang="en-US" sz="1400">
                <a:latin typeface="+mj-ea"/>
                <a:ea typeface="+mj-ea"/>
              </a:endParaRPr>
            </a:p>
          </p:txBody>
        </p:sp>
        <p:cxnSp>
          <p:nvCxnSpPr>
            <p:cNvPr id="19" name="直接连接符 18"/>
            <p:cNvCxnSpPr/>
            <p:nvPr/>
          </p:nvCxnSpPr>
          <p:spPr>
            <a:xfrm flipH="1">
              <a:off x="16733" y="8162"/>
              <a:ext cx="3" cy="252"/>
            </a:xfrm>
            <a:prstGeom prst="line">
              <a:avLst/>
            </a:prstGeom>
            <a:ln w="25400">
              <a:solidFill>
                <a:schemeClr val="tx1"/>
              </a:solidFill>
            </a:ln>
          </p:spPr>
          <p:style>
            <a:lnRef idx="2">
              <a:schemeClr val="accent1"/>
            </a:lnRef>
            <a:fillRef idx="0">
              <a:srgbClr val="FFFFFF"/>
            </a:fillRef>
            <a:effectRef idx="0">
              <a:srgbClr val="FFFFFF"/>
            </a:effectRef>
            <a:fontRef idx="minor">
              <a:schemeClr val="tx1"/>
            </a:fontRef>
          </p:style>
        </p:cxnSp>
        <p:sp>
          <p:nvSpPr>
            <p:cNvPr id="22" name="文本框 21"/>
            <p:cNvSpPr txBox="1"/>
            <p:nvPr/>
          </p:nvSpPr>
          <p:spPr>
            <a:xfrm>
              <a:off x="14706" y="8414"/>
              <a:ext cx="837" cy="300"/>
            </a:xfrm>
            <a:prstGeom prst="rect">
              <a:avLst/>
            </a:prstGeom>
            <a:noFill/>
          </p:spPr>
          <p:txBody>
            <a:bodyPr wrap="square" rtlCol="0">
              <a:noAutofit/>
            </a:bodyPr>
            <a:p>
              <a:pPr algn="ctr"/>
              <a:r>
                <a:rPr lang="zh-CN" altLang="en-US" sz="800">
                  <a:latin typeface="+mj-ea"/>
                  <a:ea typeface="+mj-ea"/>
                </a:rPr>
                <a:t>修改后</a:t>
              </a:r>
              <a:endParaRPr lang="zh-CN" altLang="en-US" sz="800">
                <a:latin typeface="+mj-ea"/>
                <a:ea typeface="+mj-ea"/>
              </a:endParaRPr>
            </a:p>
          </p:txBody>
        </p:sp>
        <p:sp>
          <p:nvSpPr>
            <p:cNvPr id="23" name="文本框 22"/>
            <p:cNvSpPr txBox="1"/>
            <p:nvPr/>
          </p:nvSpPr>
          <p:spPr>
            <a:xfrm>
              <a:off x="14671" y="4534"/>
              <a:ext cx="837" cy="300"/>
            </a:xfrm>
            <a:prstGeom prst="rect">
              <a:avLst/>
            </a:prstGeom>
            <a:noFill/>
          </p:spPr>
          <p:txBody>
            <a:bodyPr wrap="square" rtlCol="0">
              <a:noAutofit/>
            </a:bodyPr>
            <a:p>
              <a:pPr algn="ctr"/>
              <a:r>
                <a:rPr lang="zh-CN" altLang="en-US" sz="800">
                  <a:latin typeface="+mj-ea"/>
                  <a:ea typeface="+mj-ea"/>
                </a:rPr>
                <a:t>修改前</a:t>
              </a:r>
              <a:endParaRPr lang="zh-CN" altLang="en-US" sz="800">
                <a:latin typeface="+mj-ea"/>
                <a:ea typeface="+mj-ea"/>
              </a:endParaRPr>
            </a:p>
          </p:txBody>
        </p:sp>
        <p:cxnSp>
          <p:nvCxnSpPr>
            <p:cNvPr id="24" name="直接箭头连接符 23"/>
            <p:cNvCxnSpPr>
              <a:stCxn id="22" idx="0"/>
            </p:cNvCxnSpPr>
            <p:nvPr/>
          </p:nvCxnSpPr>
          <p:spPr>
            <a:xfrm flipH="1" flipV="1">
              <a:off x="15037" y="8113"/>
              <a:ext cx="88" cy="301"/>
            </a:xfrm>
            <a:prstGeom prst="straightConnector1">
              <a:avLst/>
            </a:prstGeom>
            <a:ln>
              <a:solidFill>
                <a:schemeClr val="tx1"/>
              </a:solidFill>
              <a:tailEnd type="triangle"/>
            </a:ln>
          </p:spPr>
          <p:style>
            <a:lnRef idx="2">
              <a:schemeClr val="accent1"/>
            </a:lnRef>
            <a:fillRef idx="0">
              <a:srgbClr val="FFFFFF"/>
            </a:fillRef>
            <a:effectRef idx="0">
              <a:srgbClr val="FFFFFF"/>
            </a:effectRef>
            <a:fontRef idx="minor">
              <a:schemeClr val="tx1"/>
            </a:fontRef>
          </p:style>
        </p:cxnSp>
        <p:cxnSp>
          <p:nvCxnSpPr>
            <p:cNvPr id="25" name="直接箭头连接符 24"/>
            <p:cNvCxnSpPr/>
            <p:nvPr/>
          </p:nvCxnSpPr>
          <p:spPr>
            <a:xfrm flipH="1" flipV="1">
              <a:off x="15037" y="4233"/>
              <a:ext cx="88" cy="301"/>
            </a:xfrm>
            <a:prstGeom prst="straightConnector1">
              <a:avLst/>
            </a:prstGeom>
            <a:ln>
              <a:solidFill>
                <a:schemeClr val="tx1"/>
              </a:solidFill>
              <a:tailEnd type="triangle"/>
            </a:ln>
          </p:spPr>
          <p:style>
            <a:lnRef idx="2">
              <a:schemeClr val="accent1"/>
            </a:lnRef>
            <a:fillRef idx="0">
              <a:srgbClr val="FFFFFF"/>
            </a:fillRef>
            <a:effectRef idx="0">
              <a:srgbClr val="FFFFFF"/>
            </a:effectRef>
            <a:fontRef idx="minor">
              <a:schemeClr val="tx1"/>
            </a:fontRef>
          </p:style>
        </p:cxnSp>
        <p:cxnSp>
          <p:nvCxnSpPr>
            <p:cNvPr id="26" name="直接连接符 25"/>
            <p:cNvCxnSpPr/>
            <p:nvPr/>
          </p:nvCxnSpPr>
          <p:spPr>
            <a:xfrm flipH="1">
              <a:off x="14624" y="8245"/>
              <a:ext cx="3" cy="252"/>
            </a:xfrm>
            <a:prstGeom prst="line">
              <a:avLst/>
            </a:prstGeom>
            <a:ln w="25400">
              <a:solidFill>
                <a:schemeClr val="tx1"/>
              </a:solidFill>
            </a:ln>
          </p:spPr>
          <p:style>
            <a:lnRef idx="2">
              <a:schemeClr val="accent1"/>
            </a:lnRef>
            <a:fillRef idx="0">
              <a:srgbClr val="FFFFFF"/>
            </a:fillRef>
            <a:effectRef idx="0">
              <a:srgbClr val="FFFFFF"/>
            </a:effectRef>
            <a:fontRef idx="minor">
              <a:schemeClr val="tx1"/>
            </a:fontRef>
          </p:style>
        </p:cxnSp>
        <p:sp>
          <p:nvSpPr>
            <p:cNvPr id="27" name="文本框 26"/>
            <p:cNvSpPr txBox="1"/>
            <p:nvPr/>
          </p:nvSpPr>
          <p:spPr>
            <a:xfrm>
              <a:off x="1493" y="10079"/>
              <a:ext cx="7928" cy="481"/>
            </a:xfrm>
            <a:prstGeom prst="rect">
              <a:avLst/>
            </a:prstGeom>
            <a:noFill/>
          </p:spPr>
          <p:txBody>
            <a:bodyPr wrap="square" rtlCol="0">
              <a:noAutofit/>
            </a:bodyPr>
            <a:p>
              <a:pPr algn="ctr"/>
              <a:r>
                <a:rPr lang="zh-CN" altLang="en-US" sz="1400">
                  <a:latin typeface="+mj-ea"/>
                  <a:ea typeface="+mj-ea"/>
                </a:rPr>
                <a:t>速度层位手动编辑骨架线定义</a:t>
              </a:r>
              <a:endParaRPr lang="zh-CN" altLang="en-US" sz="1400">
                <a:latin typeface="+mj-ea"/>
                <a:ea typeface="+mj-ea"/>
              </a:endParaRPr>
            </a:p>
          </p:txBody>
        </p:sp>
      </p:grpSp>
      <p:sp>
        <p:nvSpPr>
          <p:cNvPr id="34" name="文本框 4"/>
          <p:cNvSpPr txBox="1"/>
          <p:nvPr/>
        </p:nvSpPr>
        <p:spPr>
          <a:xfrm>
            <a:off x="660400" y="1288415"/>
            <a:ext cx="10929620" cy="1014730"/>
          </a:xfrm>
          <a:prstGeom prst="rect">
            <a:avLst/>
          </a:prstGeom>
          <a:noFill/>
          <a:ln w="9525">
            <a:noFill/>
          </a:ln>
        </p:spPr>
        <p:txBody>
          <a:bodyPr wrap="square" anchor="t" anchorCtr="0">
            <a:spAutoFit/>
          </a:bodyPr>
          <a:p>
            <a:pPr algn="l">
              <a:lnSpc>
                <a:spcPct val="150000"/>
              </a:lnSpc>
            </a:pPr>
            <a:r>
              <a:rPr lang="en-US" altLang="zh-CN" sz="2000">
                <a:latin typeface="微软雅黑" panose="020B0503020204020204" pitchFamily="34" charset="-122"/>
                <a:ea typeface="微软雅黑" panose="020B0503020204020204" pitchFamily="34" charset="-122"/>
                <a:sym typeface="+mn-ea"/>
              </a:rPr>
              <a:t>         </a:t>
            </a:r>
            <a:r>
              <a:rPr lang="zh-CN" altLang="en-US" sz="2000">
                <a:latin typeface="微软雅黑" panose="020B0503020204020204" pitchFamily="34" charset="-122"/>
                <a:ea typeface="微软雅黑" panose="020B0503020204020204" pitchFamily="34" charset="-122"/>
                <a:sym typeface="+mn-ea"/>
              </a:rPr>
              <a:t>实现手动编辑拾取层位功能，通过骨架线定义、局部修改、全局层位闭合校正等操作，满足层位文件的局部修改需求。</a:t>
            </a:r>
            <a:endParaRPr lang="zh-CN" altLang="en-US" sz="2000">
              <a:latin typeface="微软雅黑" panose="020B0503020204020204" pitchFamily="34" charset="-122"/>
              <a:ea typeface="微软雅黑" panose="020B0503020204020204" pitchFamily="34" charset="-122"/>
              <a:sym typeface="+mn-ea"/>
            </a:endParaRPr>
          </a:p>
        </p:txBody>
      </p:sp>
      <p:pic>
        <p:nvPicPr>
          <p:cNvPr id="11" name="图片 10"/>
          <p:cNvPicPr>
            <a:picLocks noChangeAspect="1"/>
          </p:cNvPicPr>
          <p:nvPr/>
        </p:nvPicPr>
        <p:blipFill>
          <a:blip r:embed="rId1"/>
          <a:srcRect r="50057"/>
          <a:stretch>
            <a:fillRect/>
          </a:stretch>
        </p:blipFill>
        <p:spPr>
          <a:xfrm>
            <a:off x="948055" y="2302510"/>
            <a:ext cx="5073015" cy="4137660"/>
          </a:xfrm>
          <a:prstGeom prst="rect">
            <a:avLst/>
          </a:prstGeom>
        </p:spPr>
      </p:pic>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6963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八</a:t>
            </a:r>
            <a:r>
              <a:rPr lang="en-US" altLang="zh-CN" sz="2600" dirty="0">
                <a:solidFill>
                  <a:srgbClr val="000000"/>
                </a:solidFill>
              </a:rPr>
              <a:t>.</a:t>
            </a:r>
            <a:r>
              <a:rPr lang="zh-CN" altLang="en-US" sz="2600" dirty="0">
                <a:solidFill>
                  <a:srgbClr val="000000"/>
                </a:solidFill>
              </a:rPr>
              <a:t>高速层顶界面编辑</a:t>
            </a:r>
            <a:endParaRPr lang="zh-CN" altLang="zh-CN" sz="2600" dirty="0">
              <a:solidFill>
                <a:srgbClr val="000000"/>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a:blip r:embed="rId1"/>
          <a:srcRect l="50089"/>
          <a:stretch>
            <a:fillRect/>
          </a:stretch>
        </p:blipFill>
        <p:spPr>
          <a:xfrm>
            <a:off x="6575425" y="4462145"/>
            <a:ext cx="4581525" cy="2022475"/>
          </a:xfrm>
          <a:prstGeom prst="rect">
            <a:avLst/>
          </a:prstGeom>
        </p:spPr>
      </p:pic>
      <p:pic>
        <p:nvPicPr>
          <p:cNvPr id="13" name="图片 12"/>
          <p:cNvPicPr>
            <a:picLocks noChangeAspect="1"/>
          </p:cNvPicPr>
          <p:nvPr/>
        </p:nvPicPr>
        <p:blipFill>
          <a:blip r:embed="rId2"/>
          <a:srcRect l="49922"/>
          <a:stretch>
            <a:fillRect/>
          </a:stretch>
        </p:blipFill>
        <p:spPr>
          <a:xfrm>
            <a:off x="6576695" y="2355850"/>
            <a:ext cx="4580890" cy="1992630"/>
          </a:xfrm>
          <a:prstGeom prst="rect">
            <a:avLst/>
          </a:prstGeom>
        </p:spPr>
      </p:pic>
      <p:grpSp>
        <p:nvGrpSpPr>
          <p:cNvPr id="17" name="组合 16"/>
          <p:cNvGrpSpPr/>
          <p:nvPr/>
        </p:nvGrpSpPr>
        <p:grpSpPr>
          <a:xfrm>
            <a:off x="6521450" y="3342111"/>
            <a:ext cx="4580890" cy="3401535"/>
            <a:chOff x="10356" y="4882"/>
            <a:chExt cx="7214" cy="5641"/>
          </a:xfrm>
        </p:grpSpPr>
        <p:sp>
          <p:nvSpPr>
            <p:cNvPr id="7" name="文本框 6"/>
            <p:cNvSpPr txBox="1"/>
            <p:nvPr/>
          </p:nvSpPr>
          <p:spPr>
            <a:xfrm>
              <a:off x="10356" y="10080"/>
              <a:ext cx="7213" cy="443"/>
            </a:xfrm>
            <a:prstGeom prst="rect">
              <a:avLst/>
            </a:prstGeom>
            <a:noFill/>
          </p:spPr>
          <p:txBody>
            <a:bodyPr wrap="square" rtlCol="0">
              <a:noAutofit/>
            </a:bodyPr>
            <a:p>
              <a:pPr algn="ctr"/>
              <a:r>
                <a:rPr lang="zh-CN" altLang="en-US" sz="1400">
                  <a:latin typeface="+mj-ea"/>
                  <a:ea typeface="+mj-ea"/>
                </a:rPr>
                <a:t>局部修改后的速度层位</a:t>
              </a:r>
              <a:endParaRPr lang="zh-CN" altLang="en-US" sz="1400">
                <a:latin typeface="+mj-ea"/>
                <a:ea typeface="+mj-ea"/>
              </a:endParaRPr>
            </a:p>
          </p:txBody>
        </p:sp>
        <p:sp>
          <p:nvSpPr>
            <p:cNvPr id="14" name="文本框 13"/>
            <p:cNvSpPr txBox="1"/>
            <p:nvPr/>
          </p:nvSpPr>
          <p:spPr>
            <a:xfrm>
              <a:off x="10459" y="6439"/>
              <a:ext cx="7111" cy="443"/>
            </a:xfrm>
            <a:prstGeom prst="rect">
              <a:avLst/>
            </a:prstGeom>
            <a:noFill/>
          </p:spPr>
          <p:txBody>
            <a:bodyPr wrap="square" rtlCol="0">
              <a:noAutofit/>
            </a:bodyPr>
            <a:p>
              <a:pPr algn="ctr"/>
              <a:r>
                <a:rPr lang="zh-CN" altLang="en-US" sz="1400">
                  <a:latin typeface="+mj-ea"/>
                  <a:ea typeface="+mj-ea"/>
                </a:rPr>
                <a:t>修改前的速度层位</a:t>
              </a:r>
              <a:endParaRPr lang="zh-CN" altLang="en-US" sz="1400">
                <a:latin typeface="+mj-ea"/>
                <a:ea typeface="+mj-ea"/>
              </a:endParaRPr>
            </a:p>
          </p:txBody>
        </p:sp>
        <p:cxnSp>
          <p:nvCxnSpPr>
            <p:cNvPr id="24" name="直接箭头连接符 23"/>
            <p:cNvCxnSpPr/>
            <p:nvPr/>
          </p:nvCxnSpPr>
          <p:spPr>
            <a:xfrm flipH="1" flipV="1">
              <a:off x="11840" y="4882"/>
              <a:ext cx="88" cy="277"/>
            </a:xfrm>
            <a:prstGeom prst="straightConnector1">
              <a:avLst/>
            </a:prstGeom>
            <a:ln>
              <a:solidFill>
                <a:schemeClr val="tx1"/>
              </a:solidFill>
              <a:tailEnd type="triangle"/>
            </a:ln>
          </p:spPr>
          <p:style>
            <a:lnRef idx="2">
              <a:schemeClr val="accent1"/>
            </a:lnRef>
            <a:fillRef idx="0">
              <a:srgbClr val="FFFFFF"/>
            </a:fillRef>
            <a:effectRef idx="0">
              <a:srgbClr val="FFFFFF"/>
            </a:effectRef>
            <a:fontRef idx="minor">
              <a:schemeClr val="tx1"/>
            </a:fontRef>
          </p:style>
        </p:cxnSp>
        <p:cxnSp>
          <p:nvCxnSpPr>
            <p:cNvPr id="8" name="直接箭头连接符 7"/>
            <p:cNvCxnSpPr/>
            <p:nvPr/>
          </p:nvCxnSpPr>
          <p:spPr>
            <a:xfrm flipH="1" flipV="1">
              <a:off x="11712" y="8343"/>
              <a:ext cx="88" cy="277"/>
            </a:xfrm>
            <a:prstGeom prst="straightConnector1">
              <a:avLst/>
            </a:prstGeom>
            <a:ln>
              <a:solidFill>
                <a:schemeClr val="tx1"/>
              </a:solidFill>
              <a:tailEnd type="triangle"/>
            </a:ln>
          </p:spPr>
          <p:style>
            <a:lnRef idx="2">
              <a:schemeClr val="accent1"/>
            </a:lnRef>
            <a:fillRef idx="0">
              <a:srgbClr val="FFFFFF"/>
            </a:fillRef>
            <a:effectRef idx="0">
              <a:srgbClr val="FFFFFF"/>
            </a:effectRef>
            <a:fontRef idx="minor">
              <a:schemeClr val="tx1"/>
            </a:fontRef>
          </p:style>
        </p:cxnSp>
      </p:grpSp>
      <p:pic>
        <p:nvPicPr>
          <p:cNvPr id="12" name="图片 11"/>
          <p:cNvPicPr>
            <a:picLocks noChangeAspect="1"/>
          </p:cNvPicPr>
          <p:nvPr/>
        </p:nvPicPr>
        <p:blipFill>
          <a:blip r:embed="rId1"/>
          <a:srcRect r="49979"/>
          <a:stretch>
            <a:fillRect/>
          </a:stretch>
        </p:blipFill>
        <p:spPr>
          <a:xfrm>
            <a:off x="948055" y="2303145"/>
            <a:ext cx="5073650" cy="4142105"/>
          </a:xfrm>
          <a:prstGeom prst="rect">
            <a:avLst/>
          </a:prstGeom>
        </p:spPr>
      </p:pic>
      <p:sp>
        <p:nvSpPr>
          <p:cNvPr id="20" name="文本框 19"/>
          <p:cNvSpPr txBox="1"/>
          <p:nvPr/>
        </p:nvSpPr>
        <p:spPr>
          <a:xfrm>
            <a:off x="948055" y="6440437"/>
            <a:ext cx="5034280" cy="267304"/>
          </a:xfrm>
          <a:prstGeom prst="rect">
            <a:avLst/>
          </a:prstGeom>
          <a:noFill/>
        </p:spPr>
        <p:txBody>
          <a:bodyPr wrap="square" rtlCol="0">
            <a:noAutofit/>
          </a:bodyPr>
          <a:p>
            <a:pPr algn="ctr"/>
            <a:r>
              <a:rPr lang="zh-CN" altLang="en-US" sz="1400">
                <a:latin typeface="+mj-ea"/>
                <a:ea typeface="+mj-ea"/>
              </a:rPr>
              <a:t>速度层位手动编辑骨架线定义</a:t>
            </a:r>
            <a:endParaRPr lang="zh-CN" altLang="en-US" sz="1400">
              <a:latin typeface="+mj-ea"/>
              <a:ea typeface="+mj-ea"/>
            </a:endParaRPr>
          </a:p>
        </p:txBody>
      </p: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6963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八</a:t>
            </a:r>
            <a:r>
              <a:rPr lang="en-US" altLang="zh-CN" sz="2600" dirty="0">
                <a:solidFill>
                  <a:srgbClr val="000000"/>
                </a:solidFill>
              </a:rPr>
              <a:t>.</a:t>
            </a:r>
            <a:r>
              <a:rPr lang="zh-CN" altLang="en-US" sz="2600" dirty="0">
                <a:solidFill>
                  <a:srgbClr val="000000"/>
                </a:solidFill>
              </a:rPr>
              <a:t>高速层顶界面编辑</a:t>
            </a:r>
            <a:endParaRPr lang="zh-CN" altLang="zh-CN" sz="2600" dirty="0">
              <a:solidFill>
                <a:srgbClr val="000000"/>
              </a:solidFill>
            </a:endParaRPr>
          </a:p>
        </p:txBody>
      </p:sp>
      <p:sp>
        <p:nvSpPr>
          <p:cNvPr id="2" name="文本框 4"/>
          <p:cNvSpPr txBox="1"/>
          <p:nvPr/>
        </p:nvSpPr>
        <p:spPr>
          <a:xfrm>
            <a:off x="660400" y="1288415"/>
            <a:ext cx="10929620" cy="1014730"/>
          </a:xfrm>
          <a:prstGeom prst="rect">
            <a:avLst/>
          </a:prstGeom>
          <a:noFill/>
          <a:ln w="9525">
            <a:noFill/>
          </a:ln>
        </p:spPr>
        <p:txBody>
          <a:bodyPr wrap="square" anchor="t" anchorCtr="0">
            <a:spAutoFit/>
          </a:bodyPr>
          <a:p>
            <a:pPr algn="l">
              <a:lnSpc>
                <a:spcPct val="150000"/>
              </a:lnSpc>
            </a:pPr>
            <a:r>
              <a:rPr lang="en-US" altLang="zh-CN" sz="2000">
                <a:latin typeface="微软雅黑" panose="020B0503020204020204" pitchFamily="34" charset="-122"/>
                <a:ea typeface="微软雅黑" panose="020B0503020204020204" pitchFamily="34" charset="-122"/>
                <a:sym typeface="+mn-ea"/>
              </a:rPr>
              <a:t>         </a:t>
            </a:r>
            <a:r>
              <a:rPr lang="zh-CN" altLang="en-US" sz="2000">
                <a:latin typeface="微软雅黑" panose="020B0503020204020204" pitchFamily="34" charset="-122"/>
                <a:ea typeface="微软雅黑" panose="020B0503020204020204" pitchFamily="34" charset="-122"/>
                <a:sym typeface="+mn-ea"/>
              </a:rPr>
              <a:t>实现手动编辑拾取层位功能，通过骨架线定义、局部修改、全局层位闭合校正等操作，满足层位文件的局部修改需求。</a:t>
            </a:r>
            <a:endParaRPr lang="zh-CN" altLang="en-US" sz="2000">
              <a:latin typeface="微软雅黑" panose="020B0503020204020204" pitchFamily="34" charset="-122"/>
              <a:ea typeface="微软雅黑" panose="020B0503020204020204" pitchFamily="34" charset="-122"/>
              <a:sym typeface="+mn-ea"/>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9" name="图片 18"/>
          <p:cNvPicPr>
            <a:picLocks noChangeAspect="1"/>
          </p:cNvPicPr>
          <p:nvPr/>
        </p:nvPicPr>
        <p:blipFill>
          <a:blip r:embed="rId1"/>
          <a:srcRect r="50762"/>
          <a:stretch>
            <a:fillRect/>
          </a:stretch>
        </p:blipFill>
        <p:spPr>
          <a:xfrm>
            <a:off x="948055" y="2055495"/>
            <a:ext cx="5073015" cy="4141470"/>
          </a:xfrm>
          <a:prstGeom prst="rect">
            <a:avLst/>
          </a:prstGeom>
        </p:spPr>
      </p:pic>
      <p:pic>
        <p:nvPicPr>
          <p:cNvPr id="4" name="图片 3"/>
          <p:cNvPicPr>
            <a:picLocks noChangeAspect="1"/>
          </p:cNvPicPr>
          <p:nvPr/>
        </p:nvPicPr>
        <p:blipFill>
          <a:blip r:embed="rId2"/>
          <a:srcRect r="50727"/>
          <a:stretch>
            <a:fillRect/>
          </a:stretch>
        </p:blipFill>
        <p:spPr>
          <a:xfrm>
            <a:off x="6214745" y="2055495"/>
            <a:ext cx="5073015" cy="4141470"/>
          </a:xfrm>
          <a:prstGeom prst="rect">
            <a:avLst/>
          </a:prstGeom>
        </p:spPr>
      </p:pic>
      <p:sp>
        <p:nvSpPr>
          <p:cNvPr id="34" name="文本框 4"/>
          <p:cNvSpPr txBox="1"/>
          <p:nvPr/>
        </p:nvSpPr>
        <p:spPr>
          <a:xfrm>
            <a:off x="866140" y="1299845"/>
            <a:ext cx="11325860" cy="553085"/>
          </a:xfrm>
          <a:prstGeom prst="rect">
            <a:avLst/>
          </a:prstGeom>
          <a:noFill/>
          <a:ln w="9525">
            <a:noFill/>
          </a:ln>
        </p:spPr>
        <p:txBody>
          <a:bodyPr wrap="square" anchor="t" anchorCtr="0">
            <a:spAutoFit/>
          </a:bodyPr>
          <a:p>
            <a:pPr algn="l">
              <a:lnSpc>
                <a:spcPct val="150000"/>
              </a:lnSpc>
            </a:pPr>
            <a:r>
              <a:rPr lang="en-US" altLang="zh-CN" sz="2000">
                <a:latin typeface="微软雅黑" panose="020B0503020204020204" pitchFamily="34" charset="-122"/>
                <a:ea typeface="微软雅黑" panose="020B0503020204020204" pitchFamily="34" charset="-122"/>
                <a:sym typeface="+mn-ea"/>
              </a:rPr>
              <a:t>         </a:t>
            </a:r>
            <a:r>
              <a:rPr lang="zh-CN" altLang="en-US" sz="2000">
                <a:latin typeface="微软雅黑" panose="020B0503020204020204" pitchFamily="34" charset="-122"/>
                <a:ea typeface="微软雅黑" panose="020B0503020204020204" pitchFamily="34" charset="-122"/>
                <a:sym typeface="+mn-ea"/>
              </a:rPr>
              <a:t>层位骨架线高程显示，方便交点闭合质控。</a:t>
            </a:r>
            <a:endParaRPr lang="zh-CN" altLang="en-US" sz="2000">
              <a:latin typeface="微软雅黑" panose="020B0503020204020204" pitchFamily="34" charset="-122"/>
              <a:ea typeface="微软雅黑" panose="020B0503020204020204" pitchFamily="34" charset="-122"/>
              <a:sym typeface="+mn-ea"/>
            </a:endParaRPr>
          </a:p>
        </p:txBody>
      </p:sp>
      <p:sp>
        <p:nvSpPr>
          <p:cNvPr id="27" name="文本框 26"/>
          <p:cNvSpPr txBox="1"/>
          <p:nvPr/>
        </p:nvSpPr>
        <p:spPr>
          <a:xfrm>
            <a:off x="893445" y="6252383"/>
            <a:ext cx="5034280" cy="267130"/>
          </a:xfrm>
          <a:prstGeom prst="rect">
            <a:avLst/>
          </a:prstGeom>
          <a:noFill/>
        </p:spPr>
        <p:txBody>
          <a:bodyPr wrap="square" rtlCol="0">
            <a:noAutofit/>
          </a:bodyPr>
          <a:p>
            <a:pPr algn="ctr"/>
            <a:r>
              <a:rPr lang="zh-CN" altLang="en-US" sz="1400"/>
              <a:t>速度层位手动编辑骨架线定义</a:t>
            </a:r>
            <a:endParaRPr lang="zh-CN" altLang="en-US" sz="1400"/>
          </a:p>
        </p:txBody>
      </p:sp>
      <p:sp>
        <p:nvSpPr>
          <p:cNvPr id="2" name="文本框 1"/>
          <p:cNvSpPr txBox="1"/>
          <p:nvPr/>
        </p:nvSpPr>
        <p:spPr>
          <a:xfrm>
            <a:off x="6253480" y="6252383"/>
            <a:ext cx="5034280" cy="267130"/>
          </a:xfrm>
          <a:prstGeom prst="rect">
            <a:avLst/>
          </a:prstGeom>
          <a:noFill/>
        </p:spPr>
        <p:txBody>
          <a:bodyPr wrap="square" rtlCol="0">
            <a:noAutofit/>
          </a:bodyPr>
          <a:p>
            <a:pPr algn="ctr"/>
            <a:r>
              <a:rPr lang="zh-CN" altLang="en-US" sz="1400"/>
              <a:t>速度层位闭合质控</a:t>
            </a:r>
            <a:endParaRPr lang="zh-CN" altLang="en-US" sz="1400"/>
          </a:p>
        </p:txBody>
      </p:sp>
      <p:cxnSp>
        <p:nvCxnSpPr>
          <p:cNvPr id="24" name="直接箭头连接符 23"/>
          <p:cNvCxnSpPr/>
          <p:nvPr/>
        </p:nvCxnSpPr>
        <p:spPr>
          <a:xfrm flipH="1" flipV="1">
            <a:off x="7463790" y="3621511"/>
            <a:ext cx="55880" cy="167032"/>
          </a:xfrm>
          <a:prstGeom prst="straightConnector1">
            <a:avLst/>
          </a:prstGeom>
          <a:ln>
            <a:solidFill>
              <a:schemeClr val="tx1"/>
            </a:solidFill>
            <a:tailEnd type="triangle"/>
          </a:ln>
        </p:spPr>
        <p:style>
          <a:lnRef idx="2">
            <a:schemeClr val="accent1"/>
          </a:lnRef>
          <a:fillRef idx="0">
            <a:srgbClr val="FFFFFF"/>
          </a:fillRef>
          <a:effectRef idx="0">
            <a:srgbClr val="FFFFFF"/>
          </a:effectRef>
          <a:fontRef idx="minor">
            <a:schemeClr val="tx1"/>
          </a:fontRef>
        </p:style>
      </p:cxnSp>
      <p:cxnSp>
        <p:nvCxnSpPr>
          <p:cNvPr id="6" name="直接箭头连接符 5"/>
          <p:cNvCxnSpPr/>
          <p:nvPr/>
        </p:nvCxnSpPr>
        <p:spPr>
          <a:xfrm flipH="1" flipV="1">
            <a:off x="7635240" y="3014451"/>
            <a:ext cx="55880" cy="167032"/>
          </a:xfrm>
          <a:prstGeom prst="straightConnector1">
            <a:avLst/>
          </a:prstGeom>
          <a:ln>
            <a:solidFill>
              <a:schemeClr val="tx1"/>
            </a:solidFill>
            <a:tailEnd type="triangle"/>
          </a:ln>
        </p:spPr>
        <p:style>
          <a:lnRef idx="2">
            <a:schemeClr val="accent1"/>
          </a:lnRef>
          <a:fillRef idx="0">
            <a:srgbClr val="FFFFFF"/>
          </a:fillRef>
          <a:effectRef idx="0">
            <a:srgbClr val="FFFFFF"/>
          </a:effectRef>
          <a:fontRef idx="minor">
            <a:schemeClr val="tx1"/>
          </a:fontRef>
        </p:style>
      </p:cxnSp>
      <p:sp>
        <p:nvSpPr>
          <p:cNvPr id="57351"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ctr">
              <a:buClrTx/>
              <a:buSzTx/>
              <a:buFontTx/>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69636" name="文本框 1"/>
          <p:cNvSpPr txBox="1"/>
          <p:nvPr/>
        </p:nvSpPr>
        <p:spPr>
          <a:xfrm>
            <a:off x="220663" y="838200"/>
            <a:ext cx="4097337" cy="49149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600" dirty="0">
                <a:solidFill>
                  <a:srgbClr val="000000"/>
                </a:solidFill>
                <a:sym typeface="+mn-ea"/>
              </a:rPr>
              <a:t>八</a:t>
            </a:r>
            <a:r>
              <a:rPr lang="en-US" altLang="zh-CN" sz="2600" dirty="0">
                <a:solidFill>
                  <a:srgbClr val="000000"/>
                </a:solidFill>
              </a:rPr>
              <a:t>.</a:t>
            </a:r>
            <a:r>
              <a:rPr lang="zh-CN" altLang="en-US" sz="2600" dirty="0">
                <a:solidFill>
                  <a:srgbClr val="000000"/>
                </a:solidFill>
              </a:rPr>
              <a:t>高速层顶界面编辑</a:t>
            </a:r>
            <a:endParaRPr lang="zh-CN" altLang="zh-CN" sz="2600" dirty="0">
              <a:solidFill>
                <a:srgbClr val="000000"/>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9" name="TextBox 3"/>
          <p:cNvSpPr txBox="1"/>
          <p:nvPr/>
        </p:nvSpPr>
        <p:spPr>
          <a:xfrm>
            <a:off x="3065463" y="203200"/>
            <a:ext cx="62865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err="1">
                <a:ln>
                  <a:noFill/>
                </a:ln>
                <a:solidFill>
                  <a:srgbClr val="0000FF"/>
                </a:solidFill>
                <a:effectLst/>
                <a:uLnTx/>
                <a:uFillTx/>
                <a:latin typeface="黑体" panose="02010609060101010101" pitchFamily="49" charset="-122"/>
                <a:ea typeface="黑体" panose="02010609060101010101" pitchFamily="49" charset="-122"/>
                <a:cs typeface="+mn-cs"/>
                <a:sym typeface="+mn-ea"/>
              </a:rPr>
              <a:t>三、应用细节与注意事项</a:t>
            </a:r>
            <a:endPar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endParaRPr>
          </a:p>
        </p:txBody>
      </p:sp>
      <p:sp>
        <p:nvSpPr>
          <p:cNvPr id="7" name="文本框 1"/>
          <p:cNvSpPr txBox="1">
            <a:spLocks noChangeArrowheads="1"/>
          </p:cNvSpPr>
          <p:nvPr/>
        </p:nvSpPr>
        <p:spPr bwMode="auto">
          <a:xfrm>
            <a:off x="220663" y="978876"/>
            <a:ext cx="6205537" cy="49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黑体" panose="02010609060101010101" pitchFamily="49" charset="-122"/>
                <a:ea typeface="黑体" panose="02010609060101010101" pitchFamily="49" charset="-122"/>
              </a:defRPr>
            </a:lvl1pPr>
            <a:lvl2pPr marL="742950" indent="-285750">
              <a:spcBef>
                <a:spcPct val="20000"/>
              </a:spcBef>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spcBef>
                <a:spcPct val="20000"/>
              </a:spcBef>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rPr>
              <a:t>模型网格对反演参数的影响：</a:t>
            </a:r>
            <a:endParaRPr kumimoji="0" lang="en-US" altLang="zh-CN"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14" name="文本框 9"/>
          <p:cNvSpPr txBox="1"/>
          <p:nvPr/>
        </p:nvSpPr>
        <p:spPr>
          <a:xfrm>
            <a:off x="2020570" y="6071235"/>
            <a:ext cx="2449830"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反演网格（</a:t>
            </a:r>
            <a:r>
              <a:rPr kumimoji="0" lang="en-US" altLang="zh-CN"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25,50,5</a:t>
            </a: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）的结果</a:t>
            </a:r>
            <a:endPar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pic>
        <p:nvPicPr>
          <p:cNvPr id="2" name="图片 1"/>
          <p:cNvPicPr>
            <a:picLocks noChangeAspect="1"/>
          </p:cNvPicPr>
          <p:nvPr/>
        </p:nvPicPr>
        <p:blipFill>
          <a:blip r:embed="rId1"/>
          <a:stretch>
            <a:fillRect/>
          </a:stretch>
        </p:blipFill>
        <p:spPr>
          <a:xfrm>
            <a:off x="763905" y="2235835"/>
            <a:ext cx="5224780" cy="3636010"/>
          </a:xfrm>
          <a:prstGeom prst="rect">
            <a:avLst/>
          </a:prstGeom>
        </p:spPr>
      </p:pic>
      <p:sp>
        <p:nvSpPr>
          <p:cNvPr id="5" name="文本框 4"/>
          <p:cNvSpPr txBox="1"/>
          <p:nvPr/>
        </p:nvSpPr>
        <p:spPr>
          <a:xfrm>
            <a:off x="791845" y="1612900"/>
            <a:ext cx="10781030" cy="423545"/>
          </a:xfrm>
          <a:prstGeom prst="rect">
            <a:avLst/>
          </a:prstGeom>
          <a:noFill/>
        </p:spPr>
        <p:txBody>
          <a:bodyPr wrap="square" rtlCol="0" anchor="t">
            <a:spAutoFit/>
          </a:bodyPr>
          <a:lstStyle/>
          <a:p>
            <a:pPr marL="0" lvl="0" indent="0">
              <a:lnSpc>
                <a:spcPct val="120000"/>
              </a:lnSpc>
              <a:spcBef>
                <a:spcPct val="0"/>
              </a:spcBef>
              <a:buNone/>
            </a:pPr>
            <a:r>
              <a:rPr lang="zh-CN" altLang="en-US" sz="1800" dirty="0">
                <a:solidFill>
                  <a:srgbClr val="000000"/>
                </a:solidFill>
                <a:latin typeface="微软雅黑" panose="020B0503020204020204" pitchFamily="34" charset="-122"/>
                <a:ea typeface="微软雅黑" panose="020B0503020204020204" pitchFamily="34" charset="-122"/>
                <a:sym typeface="+mn-ea"/>
              </a:rPr>
              <a:t>反演网格纵、横向比尽量大于</a:t>
            </a:r>
            <a:r>
              <a:rPr lang="en-US" altLang="zh-CN" sz="1800" dirty="0">
                <a:solidFill>
                  <a:srgbClr val="000000"/>
                </a:solidFill>
                <a:latin typeface="微软雅黑" panose="020B0503020204020204" pitchFamily="34" charset="-122"/>
                <a:ea typeface="微软雅黑" panose="020B0503020204020204" pitchFamily="34" charset="-122"/>
                <a:sym typeface="+mn-ea"/>
              </a:rPr>
              <a:t>0.5</a:t>
            </a:r>
            <a:r>
              <a:rPr lang="zh-CN" altLang="en-US" sz="1800" dirty="0">
                <a:solidFill>
                  <a:srgbClr val="000000"/>
                </a:solidFill>
                <a:latin typeface="微软雅黑" panose="020B0503020204020204" pitchFamily="34" charset="-122"/>
                <a:ea typeface="微软雅黑" panose="020B0503020204020204" pitchFamily="34" charset="-122"/>
                <a:sym typeface="+mn-ea"/>
              </a:rPr>
              <a:t>。例如</a:t>
            </a:r>
            <a:r>
              <a:rPr lang="en-US" altLang="zh-CN" sz="1800" dirty="0">
                <a:solidFill>
                  <a:srgbClr val="000000"/>
                </a:solidFill>
                <a:latin typeface="微软雅黑" panose="020B0503020204020204" pitchFamily="34" charset="-122"/>
                <a:ea typeface="微软雅黑" panose="020B0503020204020204" pitchFamily="34" charset="-122"/>
                <a:sym typeface="+mn-ea"/>
              </a:rPr>
              <a:t>30-30-15,15-15-10...</a:t>
            </a:r>
            <a:endParaRPr lang="zh-CN" altLang="en-US" sz="1800" dirty="0">
              <a:solidFill>
                <a:srgbClr val="000000"/>
              </a:solidFill>
              <a:latin typeface="微软雅黑" panose="020B0503020204020204" pitchFamily="34" charset="-122"/>
              <a:ea typeface="微软雅黑" panose="020B0503020204020204" pitchFamily="34" charset="-122"/>
              <a:sym typeface="+mn-ea"/>
            </a:endParaRPr>
          </a:p>
        </p:txBody>
      </p:sp>
      <p:grpSp>
        <p:nvGrpSpPr>
          <p:cNvPr id="19" name="组合 18"/>
          <p:cNvGrpSpPr/>
          <p:nvPr/>
        </p:nvGrpSpPr>
        <p:grpSpPr>
          <a:xfrm>
            <a:off x="6357620" y="2236470"/>
            <a:ext cx="5187315" cy="4146591"/>
            <a:chOff x="1111" y="3247"/>
            <a:chExt cx="8169" cy="6807"/>
          </a:xfrm>
        </p:grpSpPr>
        <p:grpSp>
          <p:nvGrpSpPr>
            <p:cNvPr id="13" name="组合 12"/>
            <p:cNvGrpSpPr/>
            <p:nvPr/>
          </p:nvGrpSpPr>
          <p:grpSpPr>
            <a:xfrm>
              <a:off x="1111" y="3247"/>
              <a:ext cx="8169" cy="6019"/>
              <a:chOff x="1757254" y="1187102"/>
              <a:chExt cx="6284778" cy="4689915"/>
            </a:xfrm>
          </p:grpSpPr>
          <p:pic>
            <p:nvPicPr>
              <p:cNvPr id="3" name="内容占位符 5"/>
              <p:cNvPicPr/>
              <p:nvPr/>
            </p:nvPicPr>
            <p:blipFill rotWithShape="1">
              <a:blip r:embed="rId2" cstate="print">
                <a:extLst>
                  <a:ext uri="{28A0092B-C50C-407E-A947-70E740481C1C}">
                    <a14:useLocalDpi xmlns:a14="http://schemas.microsoft.com/office/drawing/2010/main" val="0"/>
                  </a:ext>
                </a:extLst>
              </a:blip>
              <a:srcRect l="2067" t="11906" r="93050" b="4037"/>
              <a:stretch>
                <a:fillRect/>
              </a:stretch>
            </p:blipFill>
            <p:spPr>
              <a:xfrm>
                <a:off x="1757254" y="1233995"/>
                <a:ext cx="485761" cy="4643022"/>
              </a:xfrm>
              <a:prstGeom prst="rect">
                <a:avLst/>
              </a:prstGeom>
            </p:spPr>
          </p:pic>
          <p:pic>
            <p:nvPicPr>
              <p:cNvPr id="6" name="内容占位符 5"/>
              <p:cNvPicPr/>
              <p:nvPr/>
            </p:nvPicPr>
            <p:blipFill rotWithShape="1">
              <a:blip r:embed="rId2" cstate="print">
                <a:extLst>
                  <a:ext uri="{28A0092B-C50C-407E-A947-70E740481C1C}">
                    <a14:useLocalDpi xmlns:a14="http://schemas.microsoft.com/office/drawing/2010/main" val="0"/>
                  </a:ext>
                </a:extLst>
              </a:blip>
              <a:srcRect l="21600" t="11906" r="20113" b="4037"/>
              <a:stretch>
                <a:fillRect/>
              </a:stretch>
            </p:blipFill>
            <p:spPr>
              <a:xfrm>
                <a:off x="2243016" y="1187102"/>
                <a:ext cx="5799016" cy="4643022"/>
              </a:xfrm>
              <a:prstGeom prst="rect">
                <a:avLst/>
              </a:prstGeom>
            </p:spPr>
          </p:pic>
        </p:grpSp>
        <p:sp>
          <p:nvSpPr>
            <p:cNvPr id="8" name="文本框 9"/>
            <p:cNvSpPr txBox="1"/>
            <p:nvPr/>
          </p:nvSpPr>
          <p:spPr>
            <a:xfrm>
              <a:off x="2991" y="9551"/>
              <a:ext cx="4486" cy="503"/>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反演网格（</a:t>
              </a:r>
              <a:r>
                <a:rPr kumimoji="0" lang="en-US" altLang="zh-CN"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25,50,5</a:t>
              </a: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）的射线密度</a:t>
              </a:r>
              <a:endPar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pSp>
      <p:sp>
        <p:nvSpPr>
          <p:cNvPr id="11" name="文本框 10"/>
          <p:cNvSpPr txBox="1"/>
          <p:nvPr/>
        </p:nvSpPr>
        <p:spPr>
          <a:xfrm>
            <a:off x="5295265" y="2216785"/>
            <a:ext cx="1601470" cy="521970"/>
          </a:xfrm>
          <a:prstGeom prst="rect">
            <a:avLst/>
          </a:prstGeom>
          <a:noFill/>
        </p:spPr>
        <p:txBody>
          <a:bodyPr wrap="square" rtlCol="0">
            <a:spAutoFit/>
          </a:bodyPr>
          <a:lstStyle/>
          <a:p>
            <a:pPr algn="ctr"/>
            <a:r>
              <a:rPr lang="zh-CN" altLang="en-US" sz="2800">
                <a:highlight>
                  <a:srgbClr val="FFFF00"/>
                </a:highlight>
                <a:latin typeface="黑体" panose="02010609060101010101" pitchFamily="49" charset="-122"/>
                <a:ea typeface="黑体" panose="02010609060101010101" pitchFamily="49" charset="-122"/>
              </a:rPr>
              <a:t>不合理</a:t>
            </a:r>
            <a:endParaRPr lang="zh-CN" altLang="en-US" sz="2800">
              <a:highlight>
                <a:srgbClr val="FFFF00"/>
              </a:highlight>
              <a:latin typeface="黑体" panose="02010609060101010101" pitchFamily="49" charset="-122"/>
              <a:ea typeface="黑体" panose="02010609060101010101" pitchFamily="49" charset="-122"/>
            </a:endParaRPr>
          </a:p>
        </p:txBody>
      </p:sp>
      <p:sp>
        <p:nvSpPr>
          <p:cNvPr id="28" name="文本框 27"/>
          <p:cNvSpPr txBox="1"/>
          <p:nvPr/>
        </p:nvSpPr>
        <p:spPr>
          <a:xfrm>
            <a:off x="7551420" y="2014220"/>
            <a:ext cx="3281045" cy="368300"/>
          </a:xfrm>
          <a:prstGeom prst="rect">
            <a:avLst/>
          </a:prstGeom>
          <a:noFill/>
        </p:spPr>
        <p:txBody>
          <a:bodyPr wrap="square" rtlCol="0">
            <a:spAutoFit/>
          </a:bodyPr>
          <a:lstStyle/>
          <a:p>
            <a:pPr algn="ctr"/>
            <a:r>
              <a:rPr lang="zh-CN" altLang="en-US" sz="1800">
                <a:highlight>
                  <a:srgbClr val="FFFF00"/>
                </a:highlight>
                <a:latin typeface="黑体" panose="02010609060101010101" pitchFamily="49" charset="-122"/>
                <a:ea typeface="黑体" panose="02010609060101010101" pitchFamily="49" charset="-122"/>
              </a:rPr>
              <a:t>网格太扁，导致射线路径异常</a:t>
            </a:r>
            <a:endParaRPr lang="zh-CN" altLang="en-US" sz="1800">
              <a:highlight>
                <a:srgbClr val="FFFF00"/>
              </a:highlight>
              <a:latin typeface="黑体" panose="02010609060101010101" pitchFamily="49" charset="-122"/>
              <a:ea typeface="黑体" panose="02010609060101010101" pitchFamily="49" charset="-122"/>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3"/>
          <p:cNvSpPr txBox="1"/>
          <p:nvPr/>
        </p:nvSpPr>
        <p:spPr>
          <a:xfrm>
            <a:off x="3065463" y="203200"/>
            <a:ext cx="62865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err="1">
                <a:ln>
                  <a:noFill/>
                </a:ln>
                <a:solidFill>
                  <a:srgbClr val="0000FF"/>
                </a:solidFill>
                <a:effectLst/>
                <a:uLnTx/>
                <a:uFillTx/>
                <a:latin typeface="黑体" panose="02010609060101010101" pitchFamily="49" charset="-122"/>
                <a:ea typeface="黑体" panose="02010609060101010101" pitchFamily="49" charset="-122"/>
                <a:cs typeface="+mn-cs"/>
                <a:sym typeface="+mn-ea"/>
              </a:rPr>
              <a:t>三、应用细节与注意事项</a:t>
            </a:r>
            <a:endPar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endParaRPr>
          </a:p>
        </p:txBody>
      </p:sp>
      <p:sp>
        <p:nvSpPr>
          <p:cNvPr id="7" name="文本框 1"/>
          <p:cNvSpPr txBox="1">
            <a:spLocks noChangeArrowheads="1"/>
          </p:cNvSpPr>
          <p:nvPr/>
        </p:nvSpPr>
        <p:spPr bwMode="auto">
          <a:xfrm>
            <a:off x="220663" y="978876"/>
            <a:ext cx="6205537" cy="49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黑体" panose="02010609060101010101" pitchFamily="49" charset="-122"/>
                <a:ea typeface="黑体" panose="02010609060101010101" pitchFamily="49" charset="-122"/>
              </a:defRPr>
            </a:lvl1pPr>
            <a:lvl2pPr marL="742950" indent="-285750">
              <a:spcBef>
                <a:spcPct val="20000"/>
              </a:spcBef>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spcBef>
                <a:spcPct val="20000"/>
              </a:spcBef>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rPr>
              <a:t>模型网格对反演参数的影响：</a:t>
            </a:r>
            <a:endParaRPr kumimoji="0" lang="en-US" altLang="zh-CN"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17" name="文本框 9"/>
          <p:cNvSpPr txBox="1"/>
          <p:nvPr/>
        </p:nvSpPr>
        <p:spPr>
          <a:xfrm>
            <a:off x="7835265" y="6064885"/>
            <a:ext cx="3033395" cy="30670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反演网格（</a:t>
            </a:r>
            <a:r>
              <a:rPr kumimoji="0" lang="en-US" altLang="zh-CN"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25,25,10</a:t>
            </a: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）的射线密度</a:t>
            </a:r>
            <a:endPar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pic>
        <p:nvPicPr>
          <p:cNvPr id="18" name="图片 17"/>
          <p:cNvPicPr>
            <a:picLocks noChangeAspect="1"/>
          </p:cNvPicPr>
          <p:nvPr/>
        </p:nvPicPr>
        <p:blipFill>
          <a:blip r:embed="rId1"/>
          <a:stretch>
            <a:fillRect/>
          </a:stretch>
        </p:blipFill>
        <p:spPr>
          <a:xfrm>
            <a:off x="6384290" y="2036445"/>
            <a:ext cx="5123180" cy="3822700"/>
          </a:xfrm>
          <a:prstGeom prst="rect">
            <a:avLst/>
          </a:prstGeom>
        </p:spPr>
      </p:pic>
      <p:grpSp>
        <p:nvGrpSpPr>
          <p:cNvPr id="20" name="组合 19"/>
          <p:cNvGrpSpPr/>
          <p:nvPr/>
        </p:nvGrpSpPr>
        <p:grpSpPr>
          <a:xfrm>
            <a:off x="708025" y="2036445"/>
            <a:ext cx="5231130" cy="4320553"/>
            <a:chOff x="10120" y="3521"/>
            <a:chExt cx="8238" cy="6501"/>
          </a:xfrm>
        </p:grpSpPr>
        <p:sp>
          <p:nvSpPr>
            <p:cNvPr id="21" name="文本框 9"/>
            <p:cNvSpPr txBox="1"/>
            <p:nvPr/>
          </p:nvSpPr>
          <p:spPr>
            <a:xfrm>
              <a:off x="12798" y="9561"/>
              <a:ext cx="4211" cy="461"/>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反演网格（</a:t>
              </a:r>
              <a:r>
                <a:rPr kumimoji="0" lang="en-US" altLang="zh-CN"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25,25,10</a:t>
              </a:r>
              <a:r>
                <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）的结果</a:t>
              </a:r>
              <a:endParaRPr kumimoji="0" lang="zh-CN" altLang="en-US" sz="14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pic>
          <p:nvPicPr>
            <p:cNvPr id="22" name="图片 21"/>
            <p:cNvPicPr>
              <a:picLocks noChangeAspect="1"/>
            </p:cNvPicPr>
            <p:nvPr/>
          </p:nvPicPr>
          <p:blipFill>
            <a:blip r:embed="rId2"/>
            <a:stretch>
              <a:fillRect/>
            </a:stretch>
          </p:blipFill>
          <p:spPr>
            <a:xfrm>
              <a:off x="10120" y="3521"/>
              <a:ext cx="8238" cy="5726"/>
            </a:xfrm>
            <a:prstGeom prst="rect">
              <a:avLst/>
            </a:prstGeom>
          </p:spPr>
        </p:pic>
      </p:grpSp>
      <p:sp>
        <p:nvSpPr>
          <p:cNvPr id="23" name="文本框 22"/>
          <p:cNvSpPr txBox="1"/>
          <p:nvPr/>
        </p:nvSpPr>
        <p:spPr>
          <a:xfrm>
            <a:off x="5540375" y="1783715"/>
            <a:ext cx="1111250" cy="521970"/>
          </a:xfrm>
          <a:prstGeom prst="rect">
            <a:avLst/>
          </a:prstGeom>
          <a:noFill/>
        </p:spPr>
        <p:txBody>
          <a:bodyPr wrap="square" rtlCol="0">
            <a:spAutoFit/>
          </a:bodyPr>
          <a:lstStyle/>
          <a:p>
            <a:pPr algn="ctr"/>
            <a:r>
              <a:rPr lang="zh-CN" altLang="en-US" sz="2800">
                <a:highlight>
                  <a:srgbClr val="FFFF00"/>
                </a:highlight>
                <a:latin typeface="黑体" panose="02010609060101010101" pitchFamily="49" charset="-122"/>
                <a:ea typeface="黑体" panose="02010609060101010101" pitchFamily="49" charset="-122"/>
              </a:rPr>
              <a:t>合理</a:t>
            </a:r>
            <a:endParaRPr lang="zh-CN" altLang="en-US" sz="2800">
              <a:highlight>
                <a:srgbClr val="FFFF00"/>
              </a:highlight>
              <a:latin typeface="黑体" panose="02010609060101010101" pitchFamily="49" charset="-122"/>
              <a:ea typeface="黑体" panose="02010609060101010101" pitchFamily="49" charset="-122"/>
            </a:endParaRPr>
          </a:p>
        </p:txBody>
      </p:sp>
      <p:sp>
        <p:nvSpPr>
          <p:cNvPr id="28" name="文本框 27"/>
          <p:cNvSpPr txBox="1"/>
          <p:nvPr/>
        </p:nvSpPr>
        <p:spPr>
          <a:xfrm>
            <a:off x="6976745" y="1860550"/>
            <a:ext cx="4461510" cy="368300"/>
          </a:xfrm>
          <a:prstGeom prst="rect">
            <a:avLst/>
          </a:prstGeom>
          <a:noFill/>
        </p:spPr>
        <p:txBody>
          <a:bodyPr wrap="square" rtlCol="0">
            <a:spAutoFit/>
          </a:bodyPr>
          <a:lstStyle/>
          <a:p>
            <a:pPr algn="ctr"/>
            <a:r>
              <a:rPr lang="zh-CN" altLang="en-US" sz="1800">
                <a:highlight>
                  <a:srgbClr val="FFFF00"/>
                </a:highlight>
                <a:latin typeface="黑体" panose="02010609060101010101" pitchFamily="49" charset="-122"/>
                <a:ea typeface="黑体" panose="02010609060101010101" pitchFamily="49" charset="-122"/>
              </a:rPr>
              <a:t>网格规整，射线路径正常，反演速度合理</a:t>
            </a:r>
            <a:endParaRPr lang="zh-CN" altLang="en-US" sz="1800">
              <a:highlight>
                <a:srgbClr val="FFFF00"/>
              </a:highlight>
              <a:latin typeface="黑体" panose="02010609060101010101" pitchFamily="49" charset="-122"/>
              <a:ea typeface="黑体" panose="02010609060101010101" pitchFamily="49"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1"/>
          <p:cNvSpPr txBox="1">
            <a:spLocks noChangeArrowheads="1"/>
          </p:cNvSpPr>
          <p:nvPr/>
        </p:nvSpPr>
        <p:spPr bwMode="auto">
          <a:xfrm>
            <a:off x="441960" y="1162050"/>
            <a:ext cx="10196195" cy="49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黑体" panose="02010609060101010101" pitchFamily="49" charset="-122"/>
                <a:ea typeface="黑体" panose="02010609060101010101" pitchFamily="49" charset="-122"/>
              </a:defRPr>
            </a:lvl1pPr>
            <a:lvl2pPr marL="742950" indent="-285750">
              <a:spcBef>
                <a:spcPct val="20000"/>
              </a:spcBef>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spcBef>
                <a:spcPct val="20000"/>
              </a:spcBef>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rPr>
              <a:t>地势平坦工区建议使用不变网格计算，</a:t>
            </a:r>
            <a:r>
              <a:rPr lang="zh-CN" altLang="en-US" sz="2600">
                <a:ln>
                  <a:noFill/>
                </a:ln>
                <a:solidFill>
                  <a:srgbClr val="000000"/>
                </a:solidFill>
                <a:effectLst/>
                <a:uLnTx/>
                <a:uFillTx/>
                <a:sym typeface="+mn-ea"/>
              </a:rPr>
              <a:t>地势起伏较大工区均可：</a:t>
            </a:r>
            <a:endParaRPr kumimoji="0" lang="zh-CN" altLang="en-US"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endParaRPr>
          </a:p>
        </p:txBody>
      </p:sp>
      <p:sp>
        <p:nvSpPr>
          <p:cNvPr id="9" name="TextBox 3"/>
          <p:cNvSpPr txBox="1"/>
          <p:nvPr/>
        </p:nvSpPr>
        <p:spPr>
          <a:xfrm>
            <a:off x="3065463" y="203200"/>
            <a:ext cx="62865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en-US" sz="3200" b="0" i="0" u="none" strike="noStrike" kern="1200" cap="none" spc="0" normalizeH="0" baseline="0" noProof="0" dirty="0" err="1">
                <a:ln>
                  <a:noFill/>
                </a:ln>
                <a:solidFill>
                  <a:srgbClr val="0000FF"/>
                </a:solidFill>
                <a:effectLst/>
                <a:uLnTx/>
                <a:uFillTx/>
                <a:latin typeface="黑体" panose="02010609060101010101" pitchFamily="49" charset="-122"/>
                <a:ea typeface="黑体" panose="02010609060101010101" pitchFamily="49" charset="-122"/>
                <a:cs typeface="+mn-cs"/>
                <a:sym typeface="+mn-ea"/>
              </a:rPr>
              <a:t>三、应用细节与注意事项</a:t>
            </a:r>
            <a:endParaRPr kumimoji="0" lang="en-US" altLang="en-US" sz="3200" b="0" i="0" u="none" strike="noStrike" kern="1200" cap="none" spc="0" normalizeH="0" baseline="0" noProof="0" dirty="0">
              <a:ln>
                <a:noFill/>
              </a:ln>
              <a:solidFill>
                <a:srgbClr val="0000FF"/>
              </a:solidFill>
              <a:effectLst/>
              <a:uLnTx/>
              <a:uFillTx/>
              <a:latin typeface="黑体" panose="02010609060101010101" pitchFamily="49" charset="-122"/>
              <a:ea typeface="黑体" panose="02010609060101010101" pitchFamily="49" charset="-122"/>
              <a:cs typeface="+mn-cs"/>
              <a:sym typeface="+mn-ea"/>
            </a:endParaRPr>
          </a:p>
        </p:txBody>
      </p:sp>
      <p:pic>
        <p:nvPicPr>
          <p:cNvPr id="41987" name="图片 9"/>
          <p:cNvPicPr>
            <a:picLocks noChangeAspect="1"/>
          </p:cNvPicPr>
          <p:nvPr/>
        </p:nvPicPr>
        <p:blipFill>
          <a:blip r:embed="rId1"/>
          <a:stretch>
            <a:fillRect/>
          </a:stretch>
        </p:blipFill>
        <p:spPr>
          <a:xfrm>
            <a:off x="949643" y="2065973"/>
            <a:ext cx="5854700" cy="2736850"/>
          </a:xfrm>
          <a:prstGeom prst="rect">
            <a:avLst/>
          </a:prstGeom>
          <a:noFill/>
          <a:ln w="9525">
            <a:noFill/>
          </a:ln>
        </p:spPr>
      </p:pic>
      <p:pic>
        <p:nvPicPr>
          <p:cNvPr id="5" name="图片 4"/>
          <p:cNvPicPr>
            <a:picLocks noChangeAspect="1"/>
          </p:cNvPicPr>
          <p:nvPr/>
        </p:nvPicPr>
        <p:blipFill>
          <a:blip r:embed="rId2"/>
          <a:stretch>
            <a:fillRect/>
          </a:stretch>
        </p:blipFill>
        <p:spPr>
          <a:xfrm>
            <a:off x="7133590" y="2066290"/>
            <a:ext cx="2218690" cy="2726055"/>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 name="组合 28"/>
          <p:cNvGrpSpPr/>
          <p:nvPr/>
        </p:nvGrpSpPr>
        <p:grpSpPr>
          <a:xfrm>
            <a:off x="353060" y="1710690"/>
            <a:ext cx="11367770" cy="4789170"/>
            <a:chOff x="668" y="2697"/>
            <a:chExt cx="18418" cy="8164"/>
          </a:xfrm>
        </p:grpSpPr>
        <p:grpSp>
          <p:nvGrpSpPr>
            <p:cNvPr id="12" name="组合 11"/>
            <p:cNvGrpSpPr/>
            <p:nvPr/>
          </p:nvGrpSpPr>
          <p:grpSpPr>
            <a:xfrm>
              <a:off x="668" y="2697"/>
              <a:ext cx="7108" cy="7655"/>
              <a:chOff x="443" y="2703"/>
              <a:chExt cx="7108" cy="7156"/>
            </a:xfrm>
          </p:grpSpPr>
          <p:grpSp>
            <p:nvGrpSpPr>
              <p:cNvPr id="4" name="组合 3"/>
              <p:cNvGrpSpPr/>
              <p:nvPr/>
            </p:nvGrpSpPr>
            <p:grpSpPr>
              <a:xfrm>
                <a:off x="823" y="2703"/>
                <a:ext cx="6728" cy="7156"/>
                <a:chOff x="166" y="1464"/>
                <a:chExt cx="11201" cy="11775"/>
              </a:xfrm>
            </p:grpSpPr>
            <p:pic>
              <p:nvPicPr>
                <p:cNvPr id="2" name="图片 1"/>
                <p:cNvPicPr>
                  <a:picLocks noChangeAspect="1"/>
                </p:cNvPicPr>
                <p:nvPr>
                  <p:custDataLst>
                    <p:tags r:id="rId1"/>
                  </p:custDataLst>
                </p:nvPr>
              </p:nvPicPr>
              <p:blipFill>
                <a:blip r:embed="rId2"/>
                <a:srcRect l="6104" t="5047" r="31166" b="25649"/>
                <a:stretch>
                  <a:fillRect/>
                </a:stretch>
              </p:blipFill>
              <p:spPr>
                <a:xfrm>
                  <a:off x="166" y="7625"/>
                  <a:ext cx="11201" cy="5614"/>
                </a:xfrm>
                <a:prstGeom prst="rect">
                  <a:avLst/>
                </a:prstGeom>
              </p:spPr>
            </p:pic>
            <p:pic>
              <p:nvPicPr>
                <p:cNvPr id="3" name="图片 2"/>
                <p:cNvPicPr>
                  <a:picLocks noChangeAspect="1"/>
                </p:cNvPicPr>
                <p:nvPr>
                  <p:custDataLst>
                    <p:tags r:id="rId3"/>
                  </p:custDataLst>
                </p:nvPr>
              </p:nvPicPr>
              <p:blipFill>
                <a:blip r:embed="rId4"/>
                <a:srcRect l="7008" t="5584" r="30698" b="11841"/>
                <a:stretch>
                  <a:fillRect/>
                </a:stretch>
              </p:blipFill>
              <p:spPr>
                <a:xfrm>
                  <a:off x="169" y="1464"/>
                  <a:ext cx="11196" cy="5601"/>
                </a:xfrm>
                <a:prstGeom prst="rect">
                  <a:avLst/>
                </a:prstGeom>
              </p:spPr>
            </p:pic>
          </p:grpSp>
          <p:pic>
            <p:nvPicPr>
              <p:cNvPr id="11" name="图片 10"/>
              <p:cNvPicPr>
                <a:picLocks noChangeAspect="1"/>
              </p:cNvPicPr>
              <p:nvPr/>
            </p:nvPicPr>
            <p:blipFill>
              <a:blip r:embed="rId2"/>
              <a:srcRect l="1157" t="5047" r="93594" b="5792"/>
              <a:stretch>
                <a:fillRect/>
              </a:stretch>
            </p:blipFill>
            <p:spPr>
              <a:xfrm>
                <a:off x="443" y="2785"/>
                <a:ext cx="382" cy="7061"/>
              </a:xfrm>
              <a:prstGeom prst="rect">
                <a:avLst/>
              </a:prstGeom>
            </p:spPr>
          </p:pic>
        </p:grpSp>
        <p:pic>
          <p:nvPicPr>
            <p:cNvPr id="5121" name="图片 2" descr="L500_xwx_108"/>
            <p:cNvPicPr/>
            <p:nvPr/>
          </p:nvPicPr>
          <p:blipFill>
            <a:blip r:embed="rId5"/>
            <a:srcRect b="46733"/>
            <a:stretch>
              <a:fillRect/>
            </a:stretch>
          </p:blipFill>
          <p:spPr>
            <a:xfrm>
              <a:off x="7775" y="2786"/>
              <a:ext cx="11311" cy="3552"/>
            </a:xfrm>
            <a:prstGeom prst="rect">
              <a:avLst/>
            </a:prstGeom>
            <a:noFill/>
            <a:ln w="9525">
              <a:noFill/>
            </a:ln>
          </p:spPr>
        </p:pic>
        <p:pic>
          <p:nvPicPr>
            <p:cNvPr id="6145" name="图片 1" descr="L500_hxy_109"/>
            <p:cNvPicPr/>
            <p:nvPr/>
          </p:nvPicPr>
          <p:blipFill>
            <a:blip r:embed="rId6"/>
            <a:srcRect b="46733"/>
            <a:stretch>
              <a:fillRect/>
            </a:stretch>
          </p:blipFill>
          <p:spPr>
            <a:xfrm>
              <a:off x="7776" y="6702"/>
              <a:ext cx="11310" cy="3650"/>
            </a:xfrm>
            <a:prstGeom prst="rect">
              <a:avLst/>
            </a:prstGeom>
            <a:noFill/>
            <a:ln w="9525">
              <a:noFill/>
            </a:ln>
          </p:spPr>
        </p:pic>
        <p:sp>
          <p:nvSpPr>
            <p:cNvPr id="14" name="Rectangle 32"/>
            <p:cNvSpPr/>
            <p:nvPr>
              <p:custDataLst>
                <p:tags r:id="rId7"/>
              </p:custDataLst>
            </p:nvPr>
          </p:nvSpPr>
          <p:spPr>
            <a:xfrm>
              <a:off x="1048" y="6338"/>
              <a:ext cx="6729" cy="523"/>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改进初始模型前反演结果</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15" name="Rectangle 32"/>
            <p:cNvSpPr/>
            <p:nvPr>
              <p:custDataLst>
                <p:tags r:id="rId8"/>
              </p:custDataLst>
            </p:nvPr>
          </p:nvSpPr>
          <p:spPr>
            <a:xfrm>
              <a:off x="1046" y="10338"/>
              <a:ext cx="6729" cy="523"/>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改进初始模型后反演结果</a:t>
              </a:r>
              <a:endParaRPr lang="zh-CN" altLang="en-US" sz="1400" dirty="0">
                <a:solidFill>
                  <a:srgbClr val="000000"/>
                </a:solidFill>
                <a:latin typeface="微软雅黑" panose="020B0503020204020204" pitchFamily="34" charset="-122"/>
                <a:ea typeface="微软雅黑" panose="020B0503020204020204" pitchFamily="34" charset="-122"/>
              </a:endParaRPr>
            </a:p>
          </p:txBody>
        </p:sp>
        <p:cxnSp>
          <p:nvCxnSpPr>
            <p:cNvPr id="17" name="直接箭头连接符 16"/>
            <p:cNvCxnSpPr/>
            <p:nvPr>
              <p:custDataLst>
                <p:tags r:id="rId9"/>
              </p:custDataLst>
            </p:nvPr>
          </p:nvCxnSpPr>
          <p:spPr>
            <a:xfrm flipH="1">
              <a:off x="4221" y="8030"/>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cxnSp>
          <p:nvCxnSpPr>
            <p:cNvPr id="18" name="直接箭头连接符 17"/>
            <p:cNvCxnSpPr/>
            <p:nvPr>
              <p:custDataLst>
                <p:tags r:id="rId10"/>
              </p:custDataLst>
            </p:nvPr>
          </p:nvCxnSpPr>
          <p:spPr>
            <a:xfrm flipH="1">
              <a:off x="4870" y="8189"/>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cxnSp>
          <p:nvCxnSpPr>
            <p:cNvPr id="19" name="直接箭头连接符 18"/>
            <p:cNvCxnSpPr/>
            <p:nvPr>
              <p:custDataLst>
                <p:tags r:id="rId11"/>
              </p:custDataLst>
            </p:nvPr>
          </p:nvCxnSpPr>
          <p:spPr>
            <a:xfrm flipH="1">
              <a:off x="3572" y="7731"/>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sp>
          <p:nvSpPr>
            <p:cNvPr id="20" name="矩形 19"/>
            <p:cNvSpPr/>
            <p:nvPr/>
          </p:nvSpPr>
          <p:spPr>
            <a:xfrm>
              <a:off x="9337" y="3736"/>
              <a:ext cx="5733" cy="2311"/>
            </a:xfrm>
            <a:prstGeom prst="rect">
              <a:avLst/>
            </a:prstGeom>
            <a:noFill/>
            <a:ln w="12700">
              <a:solidFill>
                <a:srgbClr val="FF0000"/>
              </a:solidFill>
            </a:ln>
          </p:spPr>
          <p:txBody>
            <a:bodyPr wrap="square">
              <a:noAutofit/>
            </a:bodyPr>
            <a:p>
              <a:endParaRPr lang="zh-CN" altLang="en-US" sz="1000" b="1" dirty="0" smtClean="0">
                <a:latin typeface="黑体" panose="02010609060101010101" pitchFamily="49" charset="-122"/>
                <a:ea typeface="黑体" panose="02010609060101010101" pitchFamily="49" charset="-122"/>
              </a:endParaRPr>
            </a:p>
          </p:txBody>
        </p:sp>
        <p:cxnSp>
          <p:nvCxnSpPr>
            <p:cNvPr id="22" name="直接箭头连接符 21"/>
            <p:cNvCxnSpPr/>
            <p:nvPr>
              <p:custDataLst>
                <p:tags r:id="rId12"/>
              </p:custDataLst>
            </p:nvPr>
          </p:nvCxnSpPr>
          <p:spPr>
            <a:xfrm flipH="1">
              <a:off x="14533" y="8189"/>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cxnSp>
          <p:nvCxnSpPr>
            <p:cNvPr id="23" name="直接箭头连接符 22"/>
            <p:cNvCxnSpPr/>
            <p:nvPr>
              <p:custDataLst>
                <p:tags r:id="rId13"/>
              </p:custDataLst>
            </p:nvPr>
          </p:nvCxnSpPr>
          <p:spPr>
            <a:xfrm flipH="1">
              <a:off x="10546" y="7531"/>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cxnSp>
          <p:nvCxnSpPr>
            <p:cNvPr id="24" name="直接箭头连接符 23"/>
            <p:cNvCxnSpPr/>
            <p:nvPr>
              <p:custDataLst>
                <p:tags r:id="rId14"/>
              </p:custDataLst>
            </p:nvPr>
          </p:nvCxnSpPr>
          <p:spPr>
            <a:xfrm flipH="1">
              <a:off x="11321" y="7531"/>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cxnSp>
          <p:nvCxnSpPr>
            <p:cNvPr id="25" name="直接箭头连接符 24"/>
            <p:cNvCxnSpPr/>
            <p:nvPr>
              <p:custDataLst>
                <p:tags r:id="rId15"/>
              </p:custDataLst>
            </p:nvPr>
          </p:nvCxnSpPr>
          <p:spPr>
            <a:xfrm flipH="1">
              <a:off x="12984" y="8189"/>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cxnSp>
          <p:nvCxnSpPr>
            <p:cNvPr id="26" name="直接箭头连接符 25"/>
            <p:cNvCxnSpPr/>
            <p:nvPr>
              <p:custDataLst>
                <p:tags r:id="rId16"/>
              </p:custDataLst>
            </p:nvPr>
          </p:nvCxnSpPr>
          <p:spPr>
            <a:xfrm flipH="1">
              <a:off x="13176" y="8995"/>
              <a:ext cx="192" cy="29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sp>
          <p:nvSpPr>
            <p:cNvPr id="27" name="Rectangle 32"/>
            <p:cNvSpPr/>
            <p:nvPr>
              <p:custDataLst>
                <p:tags r:id="rId17"/>
              </p:custDataLst>
            </p:nvPr>
          </p:nvSpPr>
          <p:spPr>
            <a:xfrm>
              <a:off x="7901" y="6338"/>
              <a:ext cx="11030" cy="523"/>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改进前层析静校正叠加效果</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 name="Rectangle 32"/>
            <p:cNvSpPr/>
            <p:nvPr>
              <p:custDataLst>
                <p:tags r:id="rId18"/>
              </p:custDataLst>
            </p:nvPr>
          </p:nvSpPr>
          <p:spPr>
            <a:xfrm>
              <a:off x="7901" y="10317"/>
              <a:ext cx="11029" cy="523"/>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改进后层析静校正叠加效果</a:t>
              </a:r>
              <a:endParaRPr lang="zh-CN" altLang="en-US" sz="1400" dirty="0">
                <a:solidFill>
                  <a:srgbClr val="000000"/>
                </a:solidFill>
                <a:latin typeface="微软雅黑" panose="020B0503020204020204" pitchFamily="34" charset="-122"/>
                <a:ea typeface="微软雅黑" panose="020B0503020204020204" pitchFamily="34" charset="-122"/>
              </a:endParaRPr>
            </a:p>
          </p:txBody>
        </p:sp>
      </p:grpSp>
      <p:sp>
        <p:nvSpPr>
          <p:cNvPr id="33" name="Rectangle 32"/>
          <p:cNvSpPr/>
          <p:nvPr>
            <p:custDataLst>
              <p:tags r:id="rId19"/>
            </p:custDataLst>
          </p:nvPr>
        </p:nvSpPr>
        <p:spPr>
          <a:xfrm>
            <a:off x="2319020" y="2444115"/>
            <a:ext cx="1694815" cy="306705"/>
          </a:xfrm>
          <a:prstGeom prst="rect">
            <a:avLst/>
          </a:prstGeom>
          <a:noFill/>
          <a:ln w="9525">
            <a:noFill/>
          </a:ln>
        </p:spPr>
        <p:txBody>
          <a:bodyPr wrap="squar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00000"/>
              </a:lnSpc>
              <a:spcBef>
                <a:spcPct val="0"/>
              </a:spcBef>
              <a:buFontTx/>
              <a:buNone/>
            </a:pPr>
            <a:r>
              <a:rPr lang="zh-CN" altLang="en-US" sz="1400" dirty="0">
                <a:solidFill>
                  <a:srgbClr val="000000"/>
                </a:solidFill>
                <a:latin typeface="微软雅黑" panose="020B0503020204020204" pitchFamily="34" charset="-122"/>
                <a:ea typeface="微软雅黑" panose="020B0503020204020204" pitchFamily="34" charset="-122"/>
              </a:rPr>
              <a:t>山上区域速度偏低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75789"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三、应用细节与注意事项</a:t>
            </a:r>
            <a:endParaRPr lang="zh-CN" altLang="en-US" dirty="0">
              <a:solidFill>
                <a:srgbClr val="0000FF"/>
              </a:solidFill>
            </a:endParaRPr>
          </a:p>
        </p:txBody>
      </p:sp>
      <p:sp>
        <p:nvSpPr>
          <p:cNvPr id="7" name="文本框 1"/>
          <p:cNvSpPr txBox="1">
            <a:spLocks noChangeArrowheads="1"/>
          </p:cNvSpPr>
          <p:nvPr/>
        </p:nvSpPr>
        <p:spPr bwMode="auto">
          <a:xfrm>
            <a:off x="441960" y="1162050"/>
            <a:ext cx="1136078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黑体" panose="02010609060101010101" pitchFamily="49" charset="-122"/>
                <a:ea typeface="黑体" panose="02010609060101010101" pitchFamily="49" charset="-122"/>
              </a:defRPr>
            </a:lvl1pPr>
            <a:lvl2pPr marL="742950" indent="-285750">
              <a:spcBef>
                <a:spcPct val="20000"/>
              </a:spcBef>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spcBef>
                <a:spcPct val="20000"/>
              </a:spcBef>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4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rPr>
              <a:t>工区内有高速出露的山体，建议初始模型速度可按照山体区域折射分层速度建立。</a:t>
            </a:r>
            <a:endParaRPr kumimoji="0" lang="zh-CN" altLang="en-US" sz="24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5441315" y="1760855"/>
            <a:ext cx="5991860" cy="3601085"/>
            <a:chOff x="11389" y="6926"/>
            <a:chExt cx="4694" cy="2448"/>
          </a:xfrm>
        </p:grpSpPr>
        <p:grpSp>
          <p:nvGrpSpPr>
            <p:cNvPr id="15" name="组合 14"/>
            <p:cNvGrpSpPr/>
            <p:nvPr/>
          </p:nvGrpSpPr>
          <p:grpSpPr>
            <a:xfrm>
              <a:off x="11965" y="6926"/>
              <a:ext cx="3543" cy="2268"/>
              <a:chOff x="13084" y="3474"/>
              <a:chExt cx="3543" cy="2121"/>
            </a:xfrm>
          </p:grpSpPr>
          <p:pic>
            <p:nvPicPr>
              <p:cNvPr id="23" name="图片 22"/>
              <p:cNvPicPr/>
              <p:nvPr/>
            </p:nvPicPr>
            <p:blipFill rotWithShape="1">
              <a:blip r:embed="rId1"/>
              <a:srcRect l="94850" t="6712"/>
              <a:stretch>
                <a:fillRect/>
              </a:stretch>
            </p:blipFill>
            <p:spPr>
              <a:xfrm>
                <a:off x="16372" y="3475"/>
                <a:ext cx="255" cy="2015"/>
              </a:xfrm>
              <a:prstGeom prst="rect">
                <a:avLst/>
              </a:prstGeom>
            </p:spPr>
          </p:pic>
          <p:pic>
            <p:nvPicPr>
              <p:cNvPr id="27" name="图片 26"/>
              <p:cNvPicPr/>
              <p:nvPr/>
            </p:nvPicPr>
            <p:blipFill>
              <a:blip r:embed="rId2"/>
              <a:stretch>
                <a:fillRect/>
              </a:stretch>
            </p:blipFill>
            <p:spPr>
              <a:xfrm>
                <a:off x="13084" y="3474"/>
                <a:ext cx="3288" cy="2121"/>
              </a:xfrm>
              <a:prstGeom prst="rect">
                <a:avLst/>
              </a:prstGeom>
            </p:spPr>
          </p:pic>
        </p:grpSp>
        <p:sp>
          <p:nvSpPr>
            <p:cNvPr id="38" name="文本框 4"/>
            <p:cNvSpPr txBox="1">
              <a:spLocks noChangeArrowheads="1"/>
            </p:cNvSpPr>
            <p:nvPr/>
          </p:nvSpPr>
          <p:spPr bwMode="auto">
            <a:xfrm>
              <a:off x="11389" y="9187"/>
              <a:ext cx="4694" cy="1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buClrTx/>
                <a:buSzTx/>
                <a:buFontTx/>
              </a:pPr>
              <a:r>
                <a:rPr lang="zh-CN" sz="1200" dirty="0" err="1">
                  <a:solidFill>
                    <a:srgbClr val="080808"/>
                  </a:solidFill>
                  <a:latin typeface="微软雅黑" panose="020B0503020204020204" pitchFamily="34" charset="-122"/>
                  <a:ea typeface="微软雅黑" panose="020B0503020204020204" pitchFamily="34" charset="-122"/>
                </a:rPr>
                <a:t>甫沙三维近地表速度（塔里木盆地）</a:t>
              </a:r>
              <a:endParaRPr lang="zh-CN" sz="1200" dirty="0" err="1">
                <a:solidFill>
                  <a:srgbClr val="080808"/>
                </a:solidFill>
                <a:latin typeface="微软雅黑" panose="020B0503020204020204" pitchFamily="34" charset="-122"/>
                <a:ea typeface="微软雅黑" panose="020B0503020204020204" pitchFamily="34" charset="-122"/>
              </a:endParaRPr>
            </a:p>
          </p:txBody>
        </p:sp>
      </p:grpSp>
      <p:sp>
        <p:nvSpPr>
          <p:cNvPr id="75789"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三、应用细节与注意事项</a:t>
            </a:r>
            <a:endParaRPr lang="zh-CN" altLang="en-US" dirty="0">
              <a:solidFill>
                <a:srgbClr val="0000FF"/>
              </a:solidFill>
            </a:endParaRPr>
          </a:p>
        </p:txBody>
      </p:sp>
      <p:pic>
        <p:nvPicPr>
          <p:cNvPr id="72" name="图片 5"/>
          <p:cNvPicPr>
            <a:picLocks noChangeAspect="1"/>
          </p:cNvPicPr>
          <p:nvPr/>
        </p:nvPicPr>
        <p:blipFill>
          <a:blip r:embed="rId3"/>
          <a:srcRect r="590" b="1479"/>
          <a:stretch>
            <a:fillRect/>
          </a:stretch>
        </p:blipFill>
        <p:spPr>
          <a:xfrm>
            <a:off x="9985375" y="982980"/>
            <a:ext cx="1773555" cy="1136015"/>
          </a:xfrm>
          <a:prstGeom prst="rect">
            <a:avLst/>
          </a:prstGeom>
          <a:noFill/>
          <a:ln w="9525">
            <a:noFill/>
          </a:ln>
        </p:spPr>
      </p:pic>
      <p:sp>
        <p:nvSpPr>
          <p:cNvPr id="76" name="矩形 9"/>
          <p:cNvSpPr/>
          <p:nvPr/>
        </p:nvSpPr>
        <p:spPr>
          <a:xfrm>
            <a:off x="10245090" y="1196975"/>
            <a:ext cx="128905" cy="368300"/>
          </a:xfrm>
          <a:prstGeom prst="rect">
            <a:avLst/>
          </a:prstGeom>
          <a:noFill/>
          <a:ln w="9525">
            <a:noFill/>
          </a:ln>
        </p:spPr>
        <p:txBody>
          <a:bodyPr wrap="square">
            <a:spAutoFit/>
          </a:bodyPr>
          <a:lstStyle/>
          <a:p>
            <a:r>
              <a:rPr lang="zh-CN" altLang="en-US" dirty="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77" name="矩形 10"/>
          <p:cNvSpPr/>
          <p:nvPr/>
        </p:nvSpPr>
        <p:spPr>
          <a:xfrm>
            <a:off x="10727690" y="1527175"/>
            <a:ext cx="128905" cy="368300"/>
          </a:xfrm>
          <a:prstGeom prst="rect">
            <a:avLst/>
          </a:prstGeom>
          <a:noFill/>
          <a:ln w="9525">
            <a:noFill/>
          </a:ln>
        </p:spPr>
        <p:txBody>
          <a:bodyPr wrap="square">
            <a:spAutoFit/>
          </a:bodyPr>
          <a:lstStyle/>
          <a:p>
            <a:r>
              <a:rPr lang="zh-CN" altLang="en-US" dirty="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590550" y="1748155"/>
            <a:ext cx="5057775" cy="3586904"/>
            <a:chOff x="15402" y="3766"/>
            <a:chExt cx="3574" cy="2421"/>
          </a:xfrm>
        </p:grpSpPr>
        <p:grpSp>
          <p:nvGrpSpPr>
            <p:cNvPr id="47" name="组合 46"/>
            <p:cNvGrpSpPr/>
            <p:nvPr/>
          </p:nvGrpSpPr>
          <p:grpSpPr>
            <a:xfrm>
              <a:off x="15402" y="3766"/>
              <a:ext cx="3574" cy="2283"/>
              <a:chOff x="15327" y="3766"/>
              <a:chExt cx="3574" cy="2283"/>
            </a:xfrm>
          </p:grpSpPr>
          <p:pic>
            <p:nvPicPr>
              <p:cNvPr id="48" name="图片 47"/>
              <p:cNvPicPr/>
              <p:nvPr/>
            </p:nvPicPr>
            <p:blipFill>
              <a:blip r:embed="rId4"/>
              <a:srcRect l="6101" t="2570" r="11861"/>
              <a:stretch>
                <a:fillRect/>
              </a:stretch>
            </p:blipFill>
            <p:spPr>
              <a:xfrm>
                <a:off x="15327" y="3766"/>
                <a:ext cx="3318" cy="2283"/>
              </a:xfrm>
              <a:prstGeom prst="rect">
                <a:avLst/>
              </a:prstGeom>
            </p:spPr>
          </p:pic>
          <p:pic>
            <p:nvPicPr>
              <p:cNvPr id="49" name="图片 48" descr="333"/>
              <p:cNvPicPr>
                <a:picLocks noChangeAspect="1"/>
              </p:cNvPicPr>
              <p:nvPr/>
            </p:nvPicPr>
            <p:blipFill>
              <a:blip r:embed="rId5"/>
              <a:srcRect/>
              <a:stretch>
                <a:fillRect/>
              </a:stretch>
            </p:blipFill>
            <p:spPr>
              <a:xfrm>
                <a:off x="18559" y="3795"/>
                <a:ext cx="342" cy="2047"/>
              </a:xfrm>
              <a:prstGeom prst="rect">
                <a:avLst/>
              </a:prstGeom>
            </p:spPr>
          </p:pic>
        </p:grpSp>
        <p:sp>
          <p:nvSpPr>
            <p:cNvPr id="50" name="文本框 4"/>
            <p:cNvSpPr txBox="1">
              <a:spLocks noChangeArrowheads="1"/>
            </p:cNvSpPr>
            <p:nvPr/>
          </p:nvSpPr>
          <p:spPr bwMode="auto">
            <a:xfrm>
              <a:off x="15527" y="6001"/>
              <a:ext cx="3325" cy="1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sz="1200" dirty="0" err="1">
                  <a:solidFill>
                    <a:srgbClr val="080808"/>
                  </a:solidFill>
                  <a:latin typeface="微软雅黑" panose="020B0503020204020204" pitchFamily="34" charset="-122"/>
                  <a:ea typeface="微软雅黑" panose="020B0503020204020204" pitchFamily="34" charset="-122"/>
                </a:rPr>
                <a:t>仪陇南部三维近地表速度（四川盆地）</a:t>
              </a:r>
              <a:endParaRPr lang="zh-CN" sz="1200" dirty="0" err="1">
                <a:solidFill>
                  <a:srgbClr val="080808"/>
                </a:solidFill>
                <a:latin typeface="微软雅黑" panose="020B0503020204020204" pitchFamily="34" charset="-122"/>
                <a:ea typeface="微软雅黑" panose="020B0503020204020204" pitchFamily="34" charset="-122"/>
              </a:endParaRPr>
            </a:p>
          </p:txBody>
        </p:sp>
      </p:grpSp>
      <p:sp>
        <p:nvSpPr>
          <p:cNvPr id="13" name="文本框 1"/>
          <p:cNvSpPr txBox="1">
            <a:spLocks noChangeArrowheads="1"/>
          </p:cNvSpPr>
          <p:nvPr/>
        </p:nvSpPr>
        <p:spPr bwMode="auto">
          <a:xfrm>
            <a:off x="220980" y="969010"/>
            <a:ext cx="7071360" cy="49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黑体" panose="02010609060101010101" pitchFamily="49" charset="-122"/>
                <a:ea typeface="黑体" panose="02010609060101010101" pitchFamily="49" charset="-122"/>
              </a:defRPr>
            </a:lvl1pPr>
            <a:lvl2pPr marL="742950" indent="-285750">
              <a:spcBef>
                <a:spcPct val="20000"/>
              </a:spcBef>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spcBef>
                <a:spcPct val="20000"/>
              </a:spcBef>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rPr>
              <a:t>目前模块</a:t>
            </a:r>
            <a:r>
              <a:rPr lang="zh-CN" altLang="en-US" sz="2600">
                <a:ln>
                  <a:noFill/>
                </a:ln>
                <a:solidFill>
                  <a:srgbClr val="000000"/>
                </a:solidFill>
                <a:effectLst/>
                <a:uLnTx/>
                <a:uFillTx/>
                <a:sym typeface="+mn-ea"/>
              </a:rPr>
              <a:t>默认参数</a:t>
            </a:r>
            <a:r>
              <a:rPr kumimoji="0" lang="zh-CN" altLang="en-US" sz="2600" b="0" i="0" u="none" strike="noStrike" kern="1200" cap="none" spc="0" normalizeH="0" baseline="0" noProof="1">
                <a:ln>
                  <a:noFill/>
                </a:ln>
                <a:solidFill>
                  <a:srgbClr val="000000"/>
                </a:solidFill>
                <a:effectLst/>
                <a:uLnTx/>
                <a:uFillTx/>
                <a:latin typeface="黑体" panose="02010609060101010101" pitchFamily="49" charset="-122"/>
                <a:ea typeface="黑体" panose="02010609060101010101" pitchFamily="49" charset="-122"/>
                <a:cs typeface="+mn-cs"/>
              </a:rPr>
              <a:t>在多工区应用效果：</a:t>
            </a:r>
            <a:endParaRPr kumimoji="0" lang="zh-CN" altLang="en-US" sz="2600" b="0"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224155" y="1716405"/>
            <a:ext cx="11383010" cy="3950970"/>
            <a:chOff x="353" y="2703"/>
            <a:chExt cx="17926" cy="6222"/>
          </a:xfrm>
        </p:grpSpPr>
        <p:grpSp>
          <p:nvGrpSpPr>
            <p:cNvPr id="4" name="组合 3"/>
            <p:cNvGrpSpPr/>
            <p:nvPr/>
          </p:nvGrpSpPr>
          <p:grpSpPr>
            <a:xfrm>
              <a:off x="353" y="2703"/>
              <a:ext cx="8592" cy="5687"/>
              <a:chOff x="217" y="3309"/>
              <a:chExt cx="8592" cy="5687"/>
            </a:xfrm>
          </p:grpSpPr>
          <p:grpSp>
            <p:nvGrpSpPr>
              <p:cNvPr id="5" name="组合 4"/>
              <p:cNvGrpSpPr/>
              <p:nvPr/>
            </p:nvGrpSpPr>
            <p:grpSpPr>
              <a:xfrm>
                <a:off x="1061" y="3309"/>
                <a:ext cx="7749" cy="5394"/>
                <a:chOff x="1045" y="6200"/>
                <a:chExt cx="4262" cy="3774"/>
              </a:xfrm>
            </p:grpSpPr>
            <p:pic>
              <p:nvPicPr>
                <p:cNvPr id="6" name="图片 5" descr="333"/>
                <p:cNvPicPr/>
                <p:nvPr/>
              </p:nvPicPr>
              <p:blipFill>
                <a:blip r:embed="rId1"/>
                <a:srcRect/>
                <a:stretch>
                  <a:fillRect/>
                </a:stretch>
              </p:blipFill>
              <p:spPr>
                <a:xfrm>
                  <a:off x="1045" y="6200"/>
                  <a:ext cx="3873" cy="3774"/>
                </a:xfrm>
                <a:prstGeom prst="rect">
                  <a:avLst/>
                </a:prstGeom>
              </p:spPr>
            </p:pic>
            <p:pic>
              <p:nvPicPr>
                <p:cNvPr id="7" name="图片 6" descr="333"/>
                <p:cNvPicPr>
                  <a:picLocks noChangeAspect="1"/>
                </p:cNvPicPr>
                <p:nvPr/>
              </p:nvPicPr>
              <p:blipFill>
                <a:blip r:embed="rId2"/>
                <a:srcRect/>
                <a:stretch>
                  <a:fillRect/>
                </a:stretch>
              </p:blipFill>
              <p:spPr>
                <a:xfrm>
                  <a:off x="4904" y="6383"/>
                  <a:ext cx="403" cy="3407"/>
                </a:xfrm>
                <a:prstGeom prst="rect">
                  <a:avLst/>
                </a:prstGeom>
              </p:spPr>
            </p:pic>
          </p:grpSp>
          <p:sp>
            <p:nvSpPr>
              <p:cNvPr id="8" name="文本框 4"/>
              <p:cNvSpPr txBox="1">
                <a:spLocks noChangeArrowheads="1"/>
              </p:cNvSpPr>
              <p:nvPr/>
            </p:nvSpPr>
            <p:spPr bwMode="auto">
              <a:xfrm>
                <a:off x="217" y="8562"/>
                <a:ext cx="8564" cy="43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sz="1200" dirty="0" err="1">
                    <a:solidFill>
                      <a:srgbClr val="080808"/>
                    </a:solidFill>
                    <a:latin typeface="微软雅黑" panose="020B0503020204020204" pitchFamily="34" charset="-122"/>
                    <a:ea typeface="微软雅黑" panose="020B0503020204020204" pitchFamily="34" charset="-122"/>
                  </a:rPr>
                  <a:t>英雄岭连片三维近地表速度（柴达木盆地）</a:t>
                </a:r>
                <a:endParaRPr lang="zh-CN" sz="1200" dirty="0" err="1">
                  <a:solidFill>
                    <a:srgbClr val="080808"/>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9715" y="2879"/>
              <a:ext cx="8564" cy="6046"/>
              <a:chOff x="11822" y="3795"/>
              <a:chExt cx="4000" cy="2542"/>
            </a:xfrm>
          </p:grpSpPr>
          <p:pic>
            <p:nvPicPr>
              <p:cNvPr id="10" name="图片 9" descr="333"/>
              <p:cNvPicPr>
                <a:picLocks noChangeAspect="1"/>
              </p:cNvPicPr>
              <p:nvPr/>
            </p:nvPicPr>
            <p:blipFill>
              <a:blip r:embed="rId2"/>
              <a:srcRect/>
              <a:stretch>
                <a:fillRect/>
              </a:stretch>
            </p:blipFill>
            <p:spPr>
              <a:xfrm>
                <a:off x="15099" y="3795"/>
                <a:ext cx="342" cy="2047"/>
              </a:xfrm>
              <a:prstGeom prst="rect">
                <a:avLst/>
              </a:prstGeom>
            </p:spPr>
          </p:pic>
          <p:pic>
            <p:nvPicPr>
              <p:cNvPr id="11" name="图片 10"/>
              <p:cNvPicPr/>
              <p:nvPr/>
            </p:nvPicPr>
            <p:blipFill>
              <a:blip r:embed="rId3"/>
              <a:stretch>
                <a:fillRect/>
              </a:stretch>
            </p:blipFill>
            <p:spPr>
              <a:xfrm>
                <a:off x="11827" y="3831"/>
                <a:ext cx="3288" cy="2268"/>
              </a:xfrm>
              <a:prstGeom prst="rect">
                <a:avLst/>
              </a:prstGeom>
              <a:ln>
                <a:noFill/>
              </a:ln>
            </p:spPr>
          </p:pic>
          <p:sp>
            <p:nvSpPr>
              <p:cNvPr id="12" name="文本框 4"/>
              <p:cNvSpPr txBox="1">
                <a:spLocks noChangeArrowheads="1"/>
              </p:cNvSpPr>
              <p:nvPr/>
            </p:nvSpPr>
            <p:spPr bwMode="auto">
              <a:xfrm>
                <a:off x="11822" y="5943"/>
                <a:ext cx="4000" cy="39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sz="1200" dirty="0" err="1">
                    <a:solidFill>
                      <a:srgbClr val="080808"/>
                    </a:solidFill>
                    <a:latin typeface="微软雅黑" panose="020B0503020204020204" pitchFamily="34" charset="-122"/>
                    <a:ea typeface="微软雅黑" panose="020B0503020204020204" pitchFamily="34" charset="-122"/>
                  </a:rPr>
                  <a:t>银洞子连片三维近地表速度（鄂尔多斯盆地）</a:t>
                </a:r>
                <a:endParaRPr lang="zh-CN" sz="1200" dirty="0" err="1">
                  <a:solidFill>
                    <a:srgbClr val="080808"/>
                  </a:solidFill>
                  <a:latin typeface="微软雅黑" panose="020B0503020204020204" pitchFamily="34" charset="-122"/>
                  <a:ea typeface="微软雅黑" panose="020B0503020204020204" pitchFamily="34" charset="-122"/>
                </a:endParaRPr>
              </a:p>
            </p:txBody>
          </p:sp>
        </p:grpSp>
      </p:grpSp>
      <p:sp>
        <p:nvSpPr>
          <p:cNvPr id="75789" name="TextBox 3"/>
          <p:cNvSpPr txBox="1"/>
          <p:nvPr/>
        </p:nvSpPr>
        <p:spPr>
          <a:xfrm>
            <a:off x="3065463" y="203200"/>
            <a:ext cx="6286500"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黑体" panose="02010609060101010101" pitchFamily="49" charset="-122"/>
                <a:ea typeface="黑体" panose="02010609060101010101" pitchFamily="49" charset="-122"/>
                <a:cs typeface="+mn-cs"/>
              </a:defRPr>
            </a:lvl1pPr>
            <a:lvl2pPr marL="742950" indent="-285750" algn="l" rtl="0" eaLnBrk="0" fontAlgn="base" hangingPunct="0">
              <a:spcBef>
                <a:spcPct val="20000"/>
              </a:spcBef>
              <a:spcAft>
                <a:spcPct val="0"/>
              </a:spcAft>
              <a:buClr>
                <a:srgbClr val="00A8CC"/>
              </a:buClr>
              <a:buFont typeface="Wingdings" panose="05000000000000000000" pitchFamily="2" charset="2"/>
              <a:buChar char="u"/>
              <a:defRPr sz="2800" b="1">
                <a:solidFill>
                  <a:schemeClr val="tx1"/>
                </a:solidFill>
                <a:latin typeface="黑体" panose="02010609060101010101" pitchFamily="49" charset="-122"/>
                <a:ea typeface="黑体" panose="02010609060101010101" pitchFamily="49" charset="-122"/>
              </a:defRPr>
            </a:lvl2pPr>
            <a:lvl3pPr marL="1143000" indent="-228600" algn="l" rtl="0" eaLnBrk="0" fontAlgn="base" hangingPunct="0">
              <a:spcBef>
                <a:spcPct val="20000"/>
              </a:spcBef>
              <a:spcAft>
                <a:spcPct val="0"/>
              </a:spcAft>
              <a:buClr>
                <a:srgbClr val="00A8CC"/>
              </a:buClr>
              <a:buFont typeface="Times New Roman" panose="02020603050405020304" pitchFamily="18" charset="0"/>
              <a:buChar char="–"/>
              <a:defRPr sz="2400">
                <a:solidFill>
                  <a:schemeClr val="tx1"/>
                </a:solidFill>
                <a:latin typeface="黑体" panose="02010609060101010101" pitchFamily="49" charset="-122"/>
                <a:ea typeface="黑体" panose="02010609060101010101" pitchFamily="49" charset="-122"/>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0"/>
              </a:spcBef>
              <a:buNone/>
            </a:pPr>
            <a:r>
              <a:rPr lang="en-US" altLang="en-US" dirty="0">
                <a:solidFill>
                  <a:srgbClr val="0000FF"/>
                </a:solidFill>
                <a:sym typeface="+mn-ea"/>
              </a:rPr>
              <a:t>三、应用细节与注意事项</a:t>
            </a:r>
            <a:endParaRPr lang="zh-CN" altLang="en-US" dirty="0">
              <a:solidFill>
                <a:srgbClr val="0000FF"/>
              </a:solidFill>
            </a:endParaRPr>
          </a:p>
        </p:txBody>
      </p:sp>
      <p:pic>
        <p:nvPicPr>
          <p:cNvPr id="72" name="图片 5"/>
          <p:cNvPicPr>
            <a:picLocks noChangeAspect="1"/>
          </p:cNvPicPr>
          <p:nvPr/>
        </p:nvPicPr>
        <p:blipFill>
          <a:blip r:embed="rId4"/>
          <a:srcRect r="590" b="1479"/>
          <a:stretch>
            <a:fillRect/>
          </a:stretch>
        </p:blipFill>
        <p:spPr>
          <a:xfrm>
            <a:off x="9985375" y="982980"/>
            <a:ext cx="1773555" cy="1136015"/>
          </a:xfrm>
          <a:prstGeom prst="rect">
            <a:avLst/>
          </a:prstGeom>
          <a:noFill/>
          <a:ln w="9525">
            <a:noFill/>
          </a:ln>
        </p:spPr>
      </p:pic>
      <p:sp>
        <p:nvSpPr>
          <p:cNvPr id="76" name="矩形 9"/>
          <p:cNvSpPr/>
          <p:nvPr/>
        </p:nvSpPr>
        <p:spPr>
          <a:xfrm>
            <a:off x="10495280" y="1307465"/>
            <a:ext cx="128905" cy="368300"/>
          </a:xfrm>
          <a:prstGeom prst="rect">
            <a:avLst/>
          </a:prstGeom>
          <a:noFill/>
          <a:ln w="9525">
            <a:noFill/>
          </a:ln>
        </p:spPr>
        <p:txBody>
          <a:bodyPr wrap="square">
            <a:spAutoFit/>
          </a:bodyPr>
          <a:lstStyle/>
          <a:p>
            <a:r>
              <a:rPr lang="zh-CN" altLang="en-US" dirty="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77" name="矩形 10"/>
          <p:cNvSpPr/>
          <p:nvPr/>
        </p:nvSpPr>
        <p:spPr>
          <a:xfrm>
            <a:off x="10807700" y="1307465"/>
            <a:ext cx="128905" cy="368300"/>
          </a:xfrm>
          <a:prstGeom prst="rect">
            <a:avLst/>
          </a:prstGeom>
          <a:noFill/>
          <a:ln w="9525">
            <a:noFill/>
          </a:ln>
        </p:spPr>
        <p:txBody>
          <a:bodyPr wrap="square">
            <a:spAutoFit/>
          </a:bodyPr>
          <a:lstStyle/>
          <a:p>
            <a:r>
              <a:rPr lang="zh-CN" altLang="en-US" dirty="0">
                <a:solidFill>
                  <a:srgbClr val="FF0000"/>
                </a:solidFill>
                <a:latin typeface="微软雅黑" panose="020B0503020204020204" pitchFamily="34" charset="-122"/>
                <a:ea typeface="微软雅黑" panose="020B0503020204020204" pitchFamily="34" charset="-122"/>
              </a:rPr>
              <a:t>★</a:t>
            </a:r>
            <a:endParaRPr lang="zh-CN" altLang="en-US"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2032000" y="1071546"/>
          <a:ext cx="8826533" cy="438945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tags/tag1.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solid&quot;:{&quot;brightness&quot;:0.800000011920929,&quot;colorType&quot;:1,&quot;foreColorIndex&quot;:5,&quot;transparency&quot;:0.6499999761581421},&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30938_2*m_h_i*1_1_2"/>
  <p:tag name="KSO_WM_TEMPLATE_CATEGORY" val="diagram"/>
  <p:tag name="KSO_WM_TEMPLATE_INDEX" val="20230938"/>
  <p:tag name="KSO_WM_UNIT_LAYERLEVEL" val="1_1_1"/>
  <p:tag name="KSO_WM_TAG_VERSION" val="3.0"/>
  <p:tag name="KSO_WM_BEAUTIFY_FLAG" val="#wm#"/>
  <p:tag name="KSO_WM_UNIT_FILL_TYPE" val="1"/>
  <p:tag name="KSO_WM_UNIT_FILL_FORE_SCHEMECOLOR_INDEX" val="5"/>
  <p:tag name="KSO_WM_UNIT_FILL_FORE_SCHEMECOLOR_INDEX_BRIGHTNESS" val="0.8"/>
  <p:tag name="KSO_WM_DIAGRAM_USE_COLOR_VALUE" val="{&quot;color_scheme&quot;:1,&quot;color_type&quot;:1,&quot;theme_color_indexes&quot;:[5,6,7,8,9,10]}"/>
</p:tagLst>
</file>

<file path=ppt/tags/tag2.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gradient&quot;:[{&quot;brightness&quot;:0.09000000357627869,&quot;colorType&quot;:1,&quot;foreColorIndex&quot;:5,&quot;pos&quot;:0.5799999833106995,&quot;transparency&quot;:0},{&quot;brightness&quot;:0.6000000238418579,&quot;colorType&quot;:1,&quot;foreColorIndex&quot;:8,&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ISCONTENTSTITLE" val="0"/>
  <p:tag name="KSO_WM_UNIT_ISNUMDGMTITLE" val="0"/>
  <p:tag name="KSO_WM_UNIT_NOCLEAR" val="0"/>
  <p:tag name="KSO_WM_UNIT_VALUE" val="18"/>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30938_2*m_h_a*1_1_1"/>
  <p:tag name="KSO_WM_TEMPLATE_CATEGORY" val="diagram"/>
  <p:tag name="KSO_WM_TEMPLATE_INDEX" val="20230938"/>
  <p:tag name="KSO_WM_UNIT_LAYERLEVEL" val="1_1_1"/>
  <p:tag name="KSO_WM_TAG_VERSION" val="3.0"/>
  <p:tag name="KSO_WM_BEAUTIFY_FLAG" val="#wm#"/>
  <p:tag name="KSO_WM_UNIT_PRESET_TEXT" val="添加标题"/>
  <p:tag name="KSO_WM_UNIT_FILL_TYPE" val="3"/>
  <p:tag name="KSO_WM_DIAGRAM_USE_COLOR_VALUE" val="{&quot;color_scheme&quot;:1,&quot;color_type&quot;:1,&quot;theme_color_indexes&quot;:[5,6,7,8,9,10]}"/>
</p:tagLst>
</file>

<file path=ppt/tags/tag3.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solid&quot;:{&quot;brightness&quot;:0.800000011920929,&quot;colorType&quot;:1,&quot;foreColorIndex&quot;:8,&quot;transparency&quot;:0.5},&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30938_2*m_h_i*1_2_2"/>
  <p:tag name="KSO_WM_TEMPLATE_CATEGORY" val="diagram"/>
  <p:tag name="KSO_WM_TEMPLATE_INDEX" val="20230938"/>
  <p:tag name="KSO_WM_UNIT_LAYERLEVEL" val="1_1_1"/>
  <p:tag name="KSO_WM_TAG_VERSION" val="3.0"/>
  <p:tag name="KSO_WM_BEAUTIFY_FLAG" val="#wm#"/>
  <p:tag name="KSO_WM_UNIT_FILL_TYPE" val="1"/>
  <p:tag name="KSO_WM_UNIT_FILL_FORE_SCHEMECOLOR_INDEX" val="8"/>
  <p:tag name="KSO_WM_UNIT_FILL_FORE_SCHEMECOLOR_INDEX_BRIGHTNESS" val="0.8"/>
  <p:tag name="KSO_WM_DIAGRAM_USE_COLOR_VALUE" val="{&quot;color_scheme&quot;:1,&quot;color_type&quot;:1,&quot;theme_color_indexes&quot;:[5,6,7,8,9,10]}"/>
</p:tagLst>
</file>

<file path=ppt/tags/tag4.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gradient&quot;:[{&quot;brightness&quot;:0.09000000357627869,&quot;colorType&quot;:1,&quot;foreColorIndex&quot;:5,&quot;pos&quot;:0.5799999833106995,&quot;transparency&quot;:0},{&quot;brightness&quot;:0.6000000238418579,&quot;colorType&quot;:1,&quot;foreColorIndex&quot;:8,&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ISCONTENTSTITLE" val="0"/>
  <p:tag name="KSO_WM_UNIT_ISNUMDGMTITLE" val="0"/>
  <p:tag name="KSO_WM_UNIT_NOCLEAR" val="0"/>
  <p:tag name="KSO_WM_UNIT_VALUE" val="18"/>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230938_2*m_h_a*1_3_1"/>
  <p:tag name="KSO_WM_TEMPLATE_CATEGORY" val="diagram"/>
  <p:tag name="KSO_WM_TEMPLATE_INDEX" val="20230938"/>
  <p:tag name="KSO_WM_UNIT_LAYERLEVEL" val="1_1_1"/>
  <p:tag name="KSO_WM_TAG_VERSION" val="3.0"/>
  <p:tag name="KSO_WM_BEAUTIFY_FLAG" val="#wm#"/>
  <p:tag name="KSO_WM_UNIT_PRESET_TEXT" val="添加标题"/>
  <p:tag name="KSO_WM_UNIT_FILL_TYPE" val="3"/>
  <p:tag name="KSO_WM_DIAGRAM_USE_COLOR_VALUE" val="{&quot;color_scheme&quot;:1,&quot;color_type&quot;:1,&quot;theme_color_indexes&quot;:[5,6,7,8,9,10]}"/>
</p:tagLst>
</file>

<file path=ppt/tags/tag5.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gradient&quot;:[{&quot;brightness&quot;:0,&quot;colorType&quot;:1,&quot;foreColorIndex&quot;:8,&quot;pos&quot;:0.30000001192092896,&quot;transparency&quot;:0},{&quot;brightness&quot;:0.6000000238418579,&quot;colorType&quot;:1,&quot;foreColorIndex&quot;:8,&quot;pos&quot;:0.8600000143051147,&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2,&quot;rgb&quot;:&quot;#ffffff&quot;,&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230938_2*m_h_a*1_2_1"/>
  <p:tag name="KSO_WM_TEMPLATE_CATEGORY" val="diagram"/>
  <p:tag name="KSO_WM_TEMPLATE_INDEX" val="20230938"/>
  <p:tag name="KSO_WM_UNIT_LAYERLEVEL" val="1_1_1"/>
  <p:tag name="KSO_WM_TAG_VERSION" val="3.0"/>
  <p:tag name="KSO_WM_BEAUTIFY_FLAG" val="#wm#"/>
  <p:tag name="KSO_WM_UNIT_PRESET_TEXT" val="添加标题"/>
  <p:tag name="KSO_WM_UNIT_FILL_TYPE" val="3"/>
  <p:tag name="KSO_WM_DIAGRAM_USE_COLOR_VALUE" val="{&quot;color_scheme&quot;:1,&quot;color_type&quot;:1,&quot;theme_color_indexes&quot;:[5,6,7,8,9,10]}"/>
</p:tagLst>
</file>

<file path=ppt/tags/tag6.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solid&quot;:{&quot;brightness&quot;:0.800000011920929,&quot;colorType&quot;:1,&quot;foreColorIndex&quot;:5,&quot;transparency&quot;:0.4499999880790710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30938_2*m_h_i*1_3_2"/>
  <p:tag name="KSO_WM_TEMPLATE_CATEGORY" val="diagram"/>
  <p:tag name="KSO_WM_TEMPLATE_INDEX" val="20230938"/>
  <p:tag name="KSO_WM_UNIT_LAYERLEVEL" val="1_1_1"/>
  <p:tag name="KSO_WM_TAG_VERSION" val="3.0"/>
  <p:tag name="KSO_WM_BEAUTIFY_FLAG" val="#wm#"/>
  <p:tag name="KSO_WM_UNIT_FILL_TYPE" val="1"/>
  <p:tag name="KSO_WM_UNIT_FILL_FORE_SCHEMECOLOR_INDEX" val="5"/>
  <p:tag name="KSO_WM_UNIT_FILL_FORE_SCHEMECOLOR_INDEX_BRIGHTNESS" val="0.8"/>
  <p:tag name="KSO_WM_DIAGRAM_USE_COLOR_VALUE" val="{&quot;color_scheme&quot;:1,&quot;color_type&quot;:1,&quot;theme_color_indexes&quot;:[5,6,7,8,9,10]}"/>
</p:tagLst>
</file>

<file path=ppt/tags/tag7.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SUBTYPE" val="a"/>
  <p:tag name="KSO_WM_UNIT_NOCLEAR" val="0"/>
  <p:tag name="KSO_WM_UNIT_VALUE" val="81"/>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30938_2*m_h_f*1_1_1"/>
  <p:tag name="KSO_WM_TEMPLATE_CATEGORY" val="diagram"/>
  <p:tag name="KSO_WM_TEMPLATE_INDEX" val="20230938"/>
  <p:tag name="KSO_WM_UNIT_LAYERLEVEL" val="1_1_1"/>
  <p:tag name="KSO_WM_TAG_VERSION" val="3.0"/>
  <p:tag name="KSO_WM_BEAUTIFY_FLAG" val="#wm#"/>
  <p:tag name="KSO_WM_UNIT_PRESET_TEXT" val="单击此处输入你的智能图形项正文，文字是您思想的提炼，请尽量言简意赅的阐述观点"/>
  <p:tag name="KSO_WM_UNIT_TEXT_FILL_FORE_SCHEMECOLOR_INDEX" val="1"/>
  <p:tag name="KSO_WM_UNIT_TEXT_FILL_TYPE" val="1"/>
  <p:tag name="KSO_WM_DIAGRAM_USE_COLOR_VALUE" val="{&quot;color_scheme&quot;:1,&quot;color_type&quot;:1,&quot;theme_color_indexes&quot;:[5,6,7,8,9,10]}"/>
</p:tagLst>
</file>

<file path=ppt/tags/tag8.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SUBTYPE" val="a"/>
  <p:tag name="KSO_WM_UNIT_NOCLEAR" val="0"/>
  <p:tag name="KSO_WM_UNIT_VALUE" val="81"/>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30938_2*m_h_f*1_2_1"/>
  <p:tag name="KSO_WM_TEMPLATE_CATEGORY" val="diagram"/>
  <p:tag name="KSO_WM_TEMPLATE_INDEX" val="20230938"/>
  <p:tag name="KSO_WM_UNIT_LAYERLEVEL" val="1_1_1"/>
  <p:tag name="KSO_WM_TAG_VERSION" val="3.0"/>
  <p:tag name="KSO_WM_BEAUTIFY_FLAG" val="#wm#"/>
  <p:tag name="KSO_WM_UNIT_PRESET_TEXT" val="单击此处输入你的智能图形项正文，文字是您思想的提炼，请尽量言简意赅的阐述观点"/>
  <p:tag name="KSO_WM_UNIT_TEXT_FILL_FORE_SCHEMECOLOR_INDEX" val="1"/>
  <p:tag name="KSO_WM_UNIT_TEXT_FILL_TYPE" val="1"/>
  <p:tag name="KSO_WM_DIAGRAM_USE_COLOR_VALUE" val="{&quot;color_scheme&quot;:1,&quot;color_type&quot;:1,&quot;theme_color_indexes&quot;:[5,6,7,8,9,10]}"/>
</p:tagLst>
</file>

<file path=ppt/tags/tag9.xml><?xml version="1.0" encoding="utf-8"?>
<p:tagLst xmlns:p="http://schemas.openxmlformats.org/presentationml/2006/main">
  <p:tag name="KSO_WM_DIAGRAM_MAX_ITEMCNT" val="6"/>
  <p:tag name="KSO_WM_DIAGRAM_MIN_ITEMCNT" val="2"/>
  <p:tag name="KSO_WM_DIAGRAM_VIRTUALLY_FRAME" val="{&quot;height&quot;:350.9500122070313,&quot;left&quot;:8.97501220703125,&quot;top&quot;:171.8000332665631,&quot;width&quot;:907.6089248008427}"/>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3499999940395355,&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2"/>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30938_2*m_h_f*1_3_1"/>
  <p:tag name="KSO_WM_TEMPLATE_CATEGORY" val="diagram"/>
  <p:tag name="KSO_WM_TEMPLATE_INDEX" val="20230938"/>
  <p:tag name="KSO_WM_UNIT_LAYERLEVEL" val="1_1_1"/>
  <p:tag name="KSO_WM_TAG_VERSION" val="3.0"/>
  <p:tag name="KSO_WM_BEAUTIFY_FLAG" val="#wm#"/>
  <p:tag name="KSO_WM_UNIT_PRESET_TEXT" val="单击此处输入你的智能图形项正文，文字是您思想的提炼，请尽量言简意赅的阐述观点"/>
  <p:tag name="KSO_WM_UNIT_TEXT_FILL_FORE_SCHEMECOLOR_INDEX" val="1"/>
  <p:tag name="KSO_WM_UNIT_TEXT_FILL_TYPE" val="1"/>
  <p:tag name="KSO_WM_DIAGRAM_USE_COLOR_VALUE" val="{&quot;color_scheme&quot;:1,&quot;color_type&quot;:1,&quot;theme_color_indexes&quot;:[5,6,7,8,9,10]}"/>
</p:tagLst>
</file>

<file path=ppt/tags/tag10.xml><?xml version="1.0" encoding="utf-8"?>
<p:tagLst xmlns:p="http://schemas.openxmlformats.org/presentationml/2006/main">
  <p:tag name="KSO_WM_DIAGRAM_VIRTUALLY_FRAME" val="{&quot;height&quot;:377.10429342492637,&quot;left&quot;:27.8,&quot;top&quot;:158.70000000000002,&quot;width&quot;:920.9}"/>
</p:tagLst>
</file>

<file path=ppt/tags/tag11.xml><?xml version="1.0" encoding="utf-8"?>
<p:tagLst xmlns:p="http://schemas.openxmlformats.org/presentationml/2006/main">
  <p:tag name="KSO_WM_DIAGRAM_VIRTUALLY_FRAME" val="{&quot;height&quot;:377.10429342492637,&quot;left&quot;:27.8,&quot;top&quot;:158.70000000000002,&quot;width&quot;:920.9}"/>
</p:tagLst>
</file>

<file path=ppt/tags/tag12.xml><?xml version="1.0" encoding="utf-8"?>
<p:tagLst xmlns:p="http://schemas.openxmlformats.org/presentationml/2006/main">
  <p:tag name="KSO_WM_DIAGRAM_VIRTUALLY_FRAME" val="{&quot;height&quot;:377.10429342492637,&quot;left&quot;:27.8,&quot;top&quot;:158.70000000000002,&quot;width&quot;:920.9}"/>
</p:tagLst>
</file>

<file path=ppt/tags/tag13.xml><?xml version="1.0" encoding="utf-8"?>
<p:tagLst xmlns:p="http://schemas.openxmlformats.org/presentationml/2006/main">
  <p:tag name="KSO_WM_DIAGRAM_VIRTUALLY_FRAME" val="{&quot;height&quot;:377.10429342492637,&quot;left&quot;:27.8,&quot;top&quot;:158.70000000000002,&quot;width&quot;:920.9}"/>
</p:tagLst>
</file>

<file path=ppt/tags/tag14.xml><?xml version="1.0" encoding="utf-8"?>
<p:tagLst xmlns:p="http://schemas.openxmlformats.org/presentationml/2006/main">
  <p:tag name="KSO_WM_DIAGRAM_VIRTUALLY_FRAME" val="{&quot;height&quot;:377.10429342492637,&quot;left&quot;:27.8,&quot;top&quot;:158.70000000000002,&quot;width&quot;:920.9}"/>
</p:tagLst>
</file>

<file path=ppt/tags/tag15.xml><?xml version="1.0" encoding="utf-8"?>
<p:tagLst xmlns:p="http://schemas.openxmlformats.org/presentationml/2006/main">
  <p:tag name="KSO_WM_DIAGRAM_VIRTUALLY_FRAME" val="{&quot;height&quot;:377.10429342492637,&quot;left&quot;:27.8,&quot;top&quot;:158.70000000000002,&quot;width&quot;:920.9}"/>
</p:tagLst>
</file>

<file path=ppt/tags/tag16.xml><?xml version="1.0" encoding="utf-8"?>
<p:tagLst xmlns:p="http://schemas.openxmlformats.org/presentationml/2006/main">
  <p:tag name="KSO_WM_DIAGRAM_VIRTUALLY_FRAME" val="{&quot;height&quot;:377.10429342492637,&quot;left&quot;:27.8,&quot;top&quot;:158.70000000000002,&quot;width&quot;:920.9}"/>
</p:tagLst>
</file>

<file path=ppt/tags/tag17.xml><?xml version="1.0" encoding="utf-8"?>
<p:tagLst xmlns:p="http://schemas.openxmlformats.org/presentationml/2006/main">
  <p:tag name="KSO_WM_DIAGRAM_VIRTUALLY_FRAME" val="{&quot;height&quot;:406.2,&quot;left&quot;:33.4,&quot;top&quot;:134.85,&quot;width&quot;:355.45}"/>
</p:tagLst>
</file>

<file path=ppt/tags/tag18.xml><?xml version="1.0" encoding="utf-8"?>
<p:tagLst xmlns:p="http://schemas.openxmlformats.org/presentationml/2006/main">
  <p:tag name="KSO_WM_DIAGRAM_VIRTUALLY_FRAME" val="{&quot;height&quot;:406.2,&quot;left&quot;:33.4,&quot;top&quot;:134.85,&quot;width&quot;:355.45}"/>
</p:tagLst>
</file>

<file path=ppt/tags/tag19.xml><?xml version="1.0" encoding="utf-8"?>
<p:tagLst xmlns:p="http://schemas.openxmlformats.org/presentationml/2006/main">
  <p:tag name="KSO_WM_DIAGRAM_VIRTUALLY_FRAME" val="{&quot;height&quot;:406.2,&quot;left&quot;:33.4,&quot;top&quot;:134.85,&quot;width&quot;:355.45}"/>
</p:tagLst>
</file>

<file path=ppt/tags/tag20.xml><?xml version="1.0" encoding="utf-8"?>
<p:tagLst xmlns:p="http://schemas.openxmlformats.org/presentationml/2006/main">
  <p:tag name="KSO_WM_DIAGRAM_VIRTUALLY_FRAME" val="{&quot;height&quot;:406.2,&quot;left&quot;:33.4,&quot;top&quot;:134.85,&quot;width&quot;:355.45}"/>
</p:tagLst>
</file>

<file path=ppt/tags/tag21.xml><?xml version="1.0" encoding="utf-8"?>
<p:tagLst xmlns:p="http://schemas.openxmlformats.org/presentationml/2006/main">
  <p:tag name="KSO_WM_DIAGRAM_VIRTUALLY_FRAME" val="{&quot;height&quot;:406.2,&quot;left&quot;:33.4,&quot;top&quot;:134.85,&quot;width&quot;:355.45}"/>
</p:tagLst>
</file>

<file path=ppt/tags/tag22.xml><?xml version="1.0" encoding="utf-8"?>
<p:tagLst xmlns:p="http://schemas.openxmlformats.org/presentationml/2006/main">
  <p:tag name="KSO_WM_DIAGRAM_VIRTUALLY_FRAME" val="{&quot;height&quot;:406.2,&quot;left&quot;:33.4,&quot;top&quot;:134.85,&quot;width&quot;:355.45}"/>
</p:tagLst>
</file>

<file path=ppt/tags/tag23.xml><?xml version="1.0" encoding="utf-8"?>
<p:tagLst xmlns:p="http://schemas.openxmlformats.org/presentationml/2006/main">
  <p:tag name="KSO_WM_DIAGRAM_VIRTUALLY_FRAME" val="{&quot;height&quot;:406.2,&quot;left&quot;:33.4,&quot;top&quot;:134.85,&quot;width&quot;:355.45}"/>
</p:tagLst>
</file>

<file path=ppt/tags/tag24.xml><?xml version="1.0" encoding="utf-8"?>
<p:tagLst xmlns:p="http://schemas.openxmlformats.org/presentationml/2006/main">
  <p:tag name="KSO_WM_DIAGRAM_VIRTUALLY_FRAME" val="{&quot;height&quot;:377.1042934249264,&quot;left&quot;:27.8,&quot;top&quot;:158.70000000000002,&quot;width&quot;:920.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6x9-V3.3">
  <a:themeElements>
    <a:clrScheme name="2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2">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ln>
      </a:spPr>
      <a:bodyPr wrap="square" anchor="ctr">
        <a:spAutoFit/>
      </a:bodyPr>
      <a:lstStyle>
        <a:defPPr algn="ctr">
          <a:defRPr sz="1800">
            <a:latin typeface="黑体" panose="02010609060101010101" pitchFamily="49" charset="-122"/>
            <a:ea typeface="黑体" panose="02010609060101010101" pitchFamily="49" charset="-122"/>
          </a:defRPr>
        </a:defPPr>
      </a:lstStyle>
    </a:spDef>
    <a:lnDef>
      <a:spPr bwMode="auto">
        <a:solidFill>
          <a:schemeClr val="accent1"/>
        </a:solidFill>
        <a:ln w="9525" cap="flat" cmpd="sng" algn="ctr">
          <a:solidFill>
            <a:schemeClr val="tx1"/>
          </a:solidFill>
          <a:prstDash val="solid"/>
          <a:round/>
          <a:headEnd type="none" w="med" len="med"/>
          <a:tailEnd type="arrow"/>
        </a:ln>
      </a:spPr>
      <a:bodyPr/>
      <a:lstStyle/>
    </a:lnDef>
    <a:txDef>
      <a:spPr>
        <a:noFill/>
      </a:spPr>
      <a:bodyPr wrap="square" rtlCol="0">
        <a:spAutoFit/>
      </a:bodyPr>
      <a:lstStyle>
        <a:defPPr algn="l">
          <a:defRPr sz="2800" smtClean="0">
            <a:latin typeface="黑体" panose="02010609060101010101" pitchFamily="49" charset="-122"/>
            <a:ea typeface="黑体" panose="02010609060101010101" pitchFamily="49" charset="-122"/>
          </a:defRPr>
        </a:defPPr>
      </a:lstStyle>
    </a:txDef>
  </a:objectDefaults>
  <a:extraClrSchemeLst>
    <a:extraClrScheme>
      <a:clrScheme name="2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9687</Words>
  <Application>WPS 演示</Application>
  <PresentationFormat>宽屏</PresentationFormat>
  <Paragraphs>1158</Paragraphs>
  <Slides>76</Slides>
  <Notes>13</Notes>
  <HiddenSlides>2</HiddenSlides>
  <MMClips>0</MMClips>
  <ScaleCrop>false</ScaleCrop>
  <HeadingPairs>
    <vt:vector size="8" baseType="variant">
      <vt:variant>
        <vt:lpstr>已用的字体</vt:lpstr>
      </vt:variant>
      <vt:variant>
        <vt:i4>14</vt:i4>
      </vt:variant>
      <vt:variant>
        <vt:lpstr>主题</vt:lpstr>
      </vt:variant>
      <vt:variant>
        <vt:i4>2</vt:i4>
      </vt:variant>
      <vt:variant>
        <vt:lpstr>嵌入 OLE 服务器</vt:lpstr>
      </vt:variant>
      <vt:variant>
        <vt:i4>8</vt:i4>
      </vt:variant>
      <vt:variant>
        <vt:lpstr>幻灯片标题</vt:lpstr>
      </vt:variant>
      <vt:variant>
        <vt:i4>76</vt:i4>
      </vt:variant>
    </vt:vector>
  </HeadingPairs>
  <TitlesOfParts>
    <vt:vector size="100" baseType="lpstr">
      <vt:lpstr>Arial</vt:lpstr>
      <vt:lpstr>宋体</vt:lpstr>
      <vt:lpstr>Wingdings</vt:lpstr>
      <vt:lpstr>等线</vt:lpstr>
      <vt:lpstr>等线 Light</vt:lpstr>
      <vt:lpstr>黑体</vt:lpstr>
      <vt:lpstr>Times New Roman</vt:lpstr>
      <vt:lpstr>微软雅黑</vt:lpstr>
      <vt:lpstr>Verdana</vt:lpstr>
      <vt:lpstr>华文楷体</vt:lpstr>
      <vt:lpstr>Arial Unicode MS</vt:lpstr>
      <vt:lpstr>Calibri</vt:lpstr>
      <vt:lpstr>Webdings</vt:lpstr>
      <vt:lpstr>Wingdings</vt:lpstr>
      <vt:lpstr>Office 主题​​</vt:lpstr>
      <vt:lpstr>16x9-V3.3</vt:lpstr>
      <vt:lpstr>Equation.DSMT4</vt:lpstr>
      <vt:lpstr>Equation.DSMT4</vt:lpstr>
      <vt:lpstr>Equation.3</vt:lpstr>
      <vt:lpstr>Equation.DSMT4</vt:lpstr>
      <vt:lpstr>Equation.DSMT4</vt:lpstr>
      <vt:lpstr>Equation.DSMT4</vt:lpstr>
      <vt:lpstr>Equation.DSMT4</vt:lpstr>
      <vt:lpstr>Equation.DSMT4</vt:lpstr>
      <vt:lpstr>  GeoEast-初至射线层析近地表建模处理 </vt:lpstr>
      <vt:lpstr>PowerPoint 演示文稿</vt:lpstr>
      <vt:lpstr>一、初至射线层析方法原理</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cdfzx</cp:lastModifiedBy>
  <cp:revision>468</cp:revision>
  <dcterms:created xsi:type="dcterms:W3CDTF">2025-03-04T02:24:00Z</dcterms:created>
  <dcterms:modified xsi:type="dcterms:W3CDTF">2026-03-18T07:42:26Z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559261ACFDA4491B8899E5EEBCAB2047</vt:lpwstr>
  </property>
  <property fmtid="{D5CDD505-2E9C-101B-9397-08002B2CF9AE}" pid="3" name="KSOProductBuildVer">
    <vt:lpwstr>2052-10.8.2.7061</vt:lpwstr>
  </property>
</Properties>
</file>