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  <p:sldMasterId id="2147483660" r:id="rId2"/>
    <p:sldMasterId id="2147483672" r:id="rId3"/>
    <p:sldMasterId id="2147483689" r:id="rId4"/>
  </p:sldMasterIdLst>
  <p:notesMasterIdLst>
    <p:notesMasterId r:id="rId34"/>
  </p:notesMasterIdLst>
  <p:handoutMasterIdLst>
    <p:handoutMasterId r:id="rId35"/>
  </p:handoutMasterIdLst>
  <p:sldIdLst>
    <p:sldId id="504" r:id="rId5"/>
    <p:sldId id="3399" r:id="rId6"/>
    <p:sldId id="3643" r:id="rId7"/>
    <p:sldId id="3808" r:id="rId8"/>
    <p:sldId id="3894" r:id="rId9"/>
    <p:sldId id="3807" r:id="rId10"/>
    <p:sldId id="3715" r:id="rId11"/>
    <p:sldId id="3716" r:id="rId12"/>
    <p:sldId id="3714" r:id="rId13"/>
    <p:sldId id="3644" r:id="rId14"/>
    <p:sldId id="3645" r:id="rId15"/>
    <p:sldId id="3656" r:id="rId16"/>
    <p:sldId id="3657" r:id="rId17"/>
    <p:sldId id="3659" r:id="rId18"/>
    <p:sldId id="3658" r:id="rId19"/>
    <p:sldId id="3660" r:id="rId20"/>
    <p:sldId id="3661" r:id="rId21"/>
    <p:sldId id="3892" r:id="rId22"/>
    <p:sldId id="3662" r:id="rId23"/>
    <p:sldId id="3718" r:id="rId24"/>
    <p:sldId id="3719" r:id="rId25"/>
    <p:sldId id="3720" r:id="rId26"/>
    <p:sldId id="3721" r:id="rId27"/>
    <p:sldId id="3723" r:id="rId28"/>
    <p:sldId id="3724" r:id="rId29"/>
    <p:sldId id="3725" r:id="rId30"/>
    <p:sldId id="3726" r:id="rId31"/>
    <p:sldId id="3727" r:id="rId32"/>
    <p:sldId id="3895" r:id="rId33"/>
  </p:sldIdLst>
  <p:sldSz cx="10387013" cy="7200900"/>
  <p:notesSz cx="10234613" cy="7104063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Impact" panose="020B080603090205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Impact" panose="020B080603090205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Impact" panose="020B080603090205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Impact" panose="020B080603090205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700" kern="1200">
        <a:solidFill>
          <a:schemeClr val="tx1"/>
        </a:solidFill>
        <a:latin typeface="Impact" panose="020B080603090205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700" kern="1200">
        <a:solidFill>
          <a:schemeClr val="tx1"/>
        </a:solidFill>
        <a:latin typeface="Impact" panose="020B080603090205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700" kern="1200">
        <a:solidFill>
          <a:schemeClr val="tx1"/>
        </a:solidFill>
        <a:latin typeface="Impact" panose="020B080603090205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700" kern="1200">
        <a:solidFill>
          <a:schemeClr val="tx1"/>
        </a:solidFill>
        <a:latin typeface="Impact" panose="020B080603090205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700" kern="1200">
        <a:solidFill>
          <a:schemeClr val="tx1"/>
        </a:solidFill>
        <a:latin typeface="Impact" panose="020B080603090205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28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236" userDrawn="1">
          <p15:clr>
            <a:srgbClr val="A4A3A4"/>
          </p15:clr>
        </p15:guide>
        <p15:guide id="2" pos="32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2017" initials="u" lastIdx="2" clrIdx="0"/>
  <p:cmAuthor id="1" name="dst" initials="" lastIdx="0" clrIdx="0"/>
  <p:cmAuthor id="2" name="MC SYSTEM" initials="" lastIdx="1" clrIdx="0"/>
  <p:cmAuthor id="3" name="petrol" initials="" lastIdx="13" clrIdx="0"/>
  <p:cmAuthor id="4" name="李书君" initials="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00FF"/>
    <a:srgbClr val="6699FF"/>
    <a:srgbClr val="28B9C8"/>
    <a:srgbClr val="0066CC"/>
    <a:srgbClr val="C0C0C0"/>
    <a:srgbClr val="0000CC"/>
    <a:srgbClr val="55939B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91" autoAdjust="0"/>
    <p:restoredTop sz="95285" autoAdjust="0"/>
  </p:normalViewPr>
  <p:slideViewPr>
    <p:cSldViewPr snapToGrid="0">
      <p:cViewPr varScale="1">
        <p:scale>
          <a:sx n="106" d="100"/>
          <a:sy n="106" d="100"/>
        </p:scale>
        <p:origin x="1278" y="126"/>
      </p:cViewPr>
      <p:guideLst>
        <p:guide orient="horz" pos="2268"/>
        <p:guide pos="3289"/>
      </p:guideLst>
    </p:cSldViewPr>
  </p:slideViewPr>
  <p:outlineViewPr>
    <p:cViewPr>
      <p:scale>
        <a:sx n="33" d="100"/>
        <a:sy n="33" d="100"/>
      </p:scale>
      <p:origin x="0" y="-18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4" d="100"/>
          <a:sy n="44" d="100"/>
        </p:scale>
        <p:origin x="-2022" y="-114"/>
      </p:cViewPr>
      <p:guideLst>
        <p:guide orient="horz" pos="2236"/>
        <p:guide pos="32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438506" cy="35291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4105" tIns="47053" rIns="94105" bIns="47053" numCol="1" anchor="t" anchorCtr="0" compatLnSpc="1"/>
          <a:lstStyle>
            <a:lvl1pPr defTabSz="941012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0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793719" y="0"/>
            <a:ext cx="4438506" cy="35291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4105" tIns="47053" rIns="94105" bIns="47053" numCol="1" anchor="t" anchorCtr="0" compatLnSpc="1"/>
          <a:lstStyle>
            <a:lvl1pPr algn="r" defTabSz="941012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0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748862"/>
            <a:ext cx="4438506" cy="35406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4105" tIns="47053" rIns="94105" bIns="47053" numCol="1" anchor="b" anchorCtr="0" compatLnSpc="1"/>
          <a:lstStyle>
            <a:lvl1pPr defTabSz="941012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0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793719" y="6748862"/>
            <a:ext cx="4438506" cy="35406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4105" tIns="47053" rIns="94105" bIns="47053" numCol="1" anchor="b" anchorCtr="0" compatLnSpc="1"/>
          <a:lstStyle>
            <a:lvl1pPr algn="r" defTabSz="941012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6FD1E825-4287-4B12-A469-2105AC1391ED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438506" cy="35291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4105" tIns="47053" rIns="94105" bIns="47053" numCol="1" anchor="t" anchorCtr="0" compatLnSpc="1"/>
          <a:lstStyle>
            <a:lvl1pPr defTabSz="941012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793719" y="0"/>
            <a:ext cx="4438506" cy="35291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4105" tIns="47053" rIns="94105" bIns="47053" numCol="1" anchor="t" anchorCtr="0" compatLnSpc="1"/>
          <a:lstStyle>
            <a:lvl1pPr algn="r" defTabSz="941012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98813" y="531813"/>
            <a:ext cx="3843337" cy="26654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22985" y="3376144"/>
            <a:ext cx="8188646" cy="31956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4105" tIns="47053" rIns="94105" bIns="47053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6748862"/>
            <a:ext cx="4438506" cy="35406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4105" tIns="47053" rIns="94105" bIns="47053" numCol="1" anchor="b" anchorCtr="0" compatLnSpc="1"/>
          <a:lstStyle>
            <a:lvl1pPr defTabSz="941012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793719" y="6748862"/>
            <a:ext cx="4438506" cy="35406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4105" tIns="47053" rIns="94105" bIns="47053" numCol="1" anchor="b" anchorCtr="0" compatLnSpc="1"/>
          <a:lstStyle>
            <a:lvl1pPr algn="r" defTabSz="941012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31FA1ABA-D47F-41EA-9651-A4B1EC930FB2}" type="slidenum">
              <a:rPr lang="en-US" altLang="zh-CN"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 bwMode="auto">
          <a:xfrm>
            <a:off x="1032545" y="3124876"/>
            <a:ext cx="8260351" cy="2960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700" name="日期占位符 3"/>
          <p:cNvSpPr>
            <a:spLocks noGrp="1"/>
          </p:cNvSpPr>
          <p:nvPr>
            <p:ph type="dt" sz="quarter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69919" indent="-29612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84491" indent="-23689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58287" indent="-23689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32084" indent="-23689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D887EB63-786B-4D1F-B625-7DCF09DE7243}" type="datetime1">
              <a:rPr lang="zh-CN" altLang="en-US" smtClean="0">
                <a:ea typeface="黑体" panose="02010609060101010101" pitchFamily="49" charset="-122"/>
              </a:rPr>
              <a:t>2026/1/27</a:t>
            </a:fld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29701" name="灯片编号占位符 4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69919" indent="-29612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84491" indent="-23689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58287" indent="-23689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32084" indent="-236898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7FB4A27F-5BA3-4B12-90CF-5AC79EE082B1}" type="slidenum">
              <a:rPr lang="zh-CN" altLang="en-US">
                <a:ea typeface="黑体" panose="02010609060101010101" pitchFamily="49" charset="-122"/>
              </a:rPr>
              <a:t>1</a:t>
            </a:fld>
            <a:endParaRPr lang="en-US" altLang="zh-CN"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79463" y="2236788"/>
            <a:ext cx="8828087" cy="15430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57338" y="4079875"/>
            <a:ext cx="7272337" cy="1841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9113" y="1679575"/>
            <a:ext cx="9348787" cy="47529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0738" y="4627563"/>
            <a:ext cx="8828087" cy="143033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20738" y="3052763"/>
            <a:ext cx="8828087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19113" y="1679575"/>
            <a:ext cx="4597400" cy="47529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68913" y="1679575"/>
            <a:ext cx="4598987" cy="47529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19113" y="1611313"/>
            <a:ext cx="4589462" cy="6731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113" y="2284413"/>
            <a:ext cx="4589462" cy="414813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276850" y="1611313"/>
            <a:ext cx="4591050" cy="6731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276850" y="2284413"/>
            <a:ext cx="4591050" cy="414813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7338"/>
            <a:ext cx="3417887" cy="12192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0825" y="287338"/>
            <a:ext cx="5807075" cy="614521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113" y="1506538"/>
            <a:ext cx="3417887" cy="49260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35175" y="5040313"/>
            <a:ext cx="62325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35175" y="642938"/>
            <a:ext cx="6232525" cy="4321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35175" y="5635625"/>
            <a:ext cx="62325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19113" y="1679575"/>
            <a:ext cx="9348787" cy="47529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531100" y="288925"/>
            <a:ext cx="2336800" cy="61436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19113" y="288925"/>
            <a:ext cx="6859587" cy="61436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79463" y="2236788"/>
            <a:ext cx="8828087" cy="15430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57338" y="4079875"/>
            <a:ext cx="7272337" cy="1841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9113" y="1679575"/>
            <a:ext cx="9348787" cy="47529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0738" y="4627563"/>
            <a:ext cx="8828087" cy="143033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20738" y="3052763"/>
            <a:ext cx="8828087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19113" y="1679575"/>
            <a:ext cx="4597400" cy="47529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68913" y="1679575"/>
            <a:ext cx="4598987" cy="47529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19113" y="1611313"/>
            <a:ext cx="4589462" cy="6731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113" y="2284413"/>
            <a:ext cx="4589462" cy="414813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276850" y="1611313"/>
            <a:ext cx="4591050" cy="6731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276850" y="2284413"/>
            <a:ext cx="4591050" cy="414813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7338"/>
            <a:ext cx="3417887" cy="12192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0825" y="287338"/>
            <a:ext cx="5807075" cy="614521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113" y="1506538"/>
            <a:ext cx="3417887" cy="49260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35175" y="5040313"/>
            <a:ext cx="62325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35175" y="642938"/>
            <a:ext cx="6232525" cy="4321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35175" y="5635625"/>
            <a:ext cx="62325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19113" y="1679575"/>
            <a:ext cx="9348787" cy="47529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531100" y="288925"/>
            <a:ext cx="2336800" cy="61436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19113" y="288925"/>
            <a:ext cx="6859587" cy="61436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79463" y="2236788"/>
            <a:ext cx="8828087" cy="15430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57338" y="4079875"/>
            <a:ext cx="7272337" cy="1841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A482A-F9AF-410F-B505-FFE767B493EC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9113" y="1679575"/>
            <a:ext cx="9348787" cy="47529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EC259-801A-4AF0-A23F-E8E14358AA1F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0738" y="4627563"/>
            <a:ext cx="8828087" cy="143033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20738" y="3052763"/>
            <a:ext cx="8828087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AA5B3-9547-4E9D-A836-4ACCCF9FAF7B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19113" y="1679575"/>
            <a:ext cx="4597400" cy="47529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68913" y="1679575"/>
            <a:ext cx="4598987" cy="47529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E0868-D3FE-44F8-B52F-F02B135EBC69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19113" y="1611313"/>
            <a:ext cx="4589462" cy="6731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113" y="2284413"/>
            <a:ext cx="4589462" cy="414813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276850" y="1611313"/>
            <a:ext cx="4591050" cy="6731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276850" y="2284413"/>
            <a:ext cx="4591050" cy="414813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7512-5B56-4B66-915C-C7EE2BBD7C4A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727E2-453E-416C-81CE-46DDA9482A30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F8DD1-A164-4566-99EC-CCBE1F9CDFC1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7338"/>
            <a:ext cx="3417887" cy="12192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60825" y="287338"/>
            <a:ext cx="5807075" cy="614521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113" y="1506538"/>
            <a:ext cx="3417887" cy="49260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03312-787C-4267-B260-A22A54B657E2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35175" y="5040313"/>
            <a:ext cx="62325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035175" y="642938"/>
            <a:ext cx="6232525" cy="4321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035175" y="5635625"/>
            <a:ext cx="62325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DEB74-E06C-4D4E-806A-F6414E7C3724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113" y="288925"/>
            <a:ext cx="9348787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19113" y="1679575"/>
            <a:ext cx="9348787" cy="47529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ADBF8-9673-4F4F-A2B5-97DEE21B276B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531100" y="288925"/>
            <a:ext cx="2336800" cy="61436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19113" y="288925"/>
            <a:ext cx="6859587" cy="61436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DCBA9-68DB-4FB6-B873-24E1E3375A12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76400" y="1104900"/>
            <a:ext cx="8710613" cy="114300"/>
          </a:xfrm>
          <a:prstGeom prst="rect">
            <a:avLst/>
          </a:prstGeom>
          <a:solidFill>
            <a:srgbClr val="FF66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502" tIns="50251" rIns="100502" bIns="50251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Rectangle 4"/>
          <p:cNvSpPr/>
          <p:nvPr/>
        </p:nvSpPr>
        <p:spPr>
          <a:xfrm>
            <a:off x="17463" y="1106488"/>
            <a:ext cx="1604962" cy="114300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502" tIns="50251" rIns="100502" bIns="50251"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6" name="Picture 5" descr="E:\CNPC-VI手册\tmx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400" y="284163"/>
            <a:ext cx="811213" cy="70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39"/>
          <p:cNvSpPr txBox="1">
            <a:spLocks noChangeArrowheads="1"/>
          </p:cNvSpPr>
          <p:nvPr userDrawn="1"/>
        </p:nvSpPr>
        <p:spPr bwMode="auto">
          <a:xfrm>
            <a:off x="9596438" y="6927850"/>
            <a:ext cx="676275" cy="269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0502" tIns="50251" rIns="100502" bIns="50251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en-US" altLang="zh-CN" sz="11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Page </a:t>
            </a:r>
            <a:fld id="{6FA20166-0404-45EA-ADA3-104F0903E2A6}" type="slidenum">
              <a:rPr kumimoji="1" lang="en-US" altLang="zh-CN" sz="110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‹#›</a:t>
            </a:fld>
            <a:endParaRPr kumimoji="1" lang="en-US" altLang="zh-CN" sz="1100">
              <a:solidFill>
                <a:srgbClr val="0000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9351" y="1773556"/>
            <a:ext cx="9348312" cy="4752261"/>
          </a:xfrm>
          <a:prstGeom prst="rect">
            <a:avLst/>
          </a:prstGeom>
        </p:spPr>
        <p:txBody>
          <a:bodyPr lIns="100502" tIns="50251" rIns="100502" bIns="50251"/>
          <a:lstStyle>
            <a:lvl1pPr>
              <a:lnSpc>
                <a:spcPct val="150000"/>
              </a:lnSpc>
              <a:buClr>
                <a:srgbClr val="FF6600"/>
              </a:buClr>
              <a:buSzPct val="110000"/>
              <a:defRPr sz="2000">
                <a:solidFill>
                  <a:srgbClr val="000099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defRPr>
            </a:lvl1pPr>
            <a:lvl2pPr>
              <a:lnSpc>
                <a:spcPct val="150000"/>
              </a:lnSpc>
              <a:buClr>
                <a:srgbClr val="FF6600"/>
              </a:buClr>
              <a:buSzPct val="110000"/>
              <a:buFont typeface="Arial" panose="020B0604020202020204" pitchFamily="34" charset="0"/>
              <a:buChar char="•"/>
              <a:defRPr sz="2000">
                <a:solidFill>
                  <a:srgbClr val="000099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defRPr>
            </a:lvl2pPr>
            <a:lvl3pPr>
              <a:lnSpc>
                <a:spcPct val="150000"/>
              </a:lnSpc>
              <a:buClr>
                <a:srgbClr val="FF6600"/>
              </a:buClr>
              <a:buSzPct val="110000"/>
              <a:buFont typeface="Arial" panose="020B0604020202020204" pitchFamily="34" charset="0"/>
              <a:buChar char="•"/>
              <a:defRPr sz="2000">
                <a:solidFill>
                  <a:srgbClr val="0070C0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defRPr>
            </a:lvl3pPr>
            <a:lvl4pPr>
              <a:lnSpc>
                <a:spcPct val="150000"/>
              </a:lnSpc>
              <a:buClr>
                <a:srgbClr val="FF6600"/>
              </a:buClr>
              <a:buSzPct val="110000"/>
              <a:buFont typeface="Arial" panose="020B0604020202020204" pitchFamily="34" charset="0"/>
              <a:buChar char="•"/>
              <a:defRPr sz="2000">
                <a:solidFill>
                  <a:srgbClr val="0070C0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defRPr>
            </a:lvl4pPr>
            <a:lvl5pPr>
              <a:lnSpc>
                <a:spcPct val="150000"/>
              </a:lnSpc>
              <a:buClr>
                <a:srgbClr val="FF6600"/>
              </a:buClr>
              <a:buSzPct val="110000"/>
              <a:buFont typeface="Arial" panose="020B0604020202020204" pitchFamily="34" charset="0"/>
              <a:buChar char="•"/>
              <a:defRPr sz="2000">
                <a:solidFill>
                  <a:srgbClr val="0070C0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10" name="内容占位符 2"/>
          <p:cNvSpPr>
            <a:spLocks noGrp="1"/>
          </p:cNvSpPr>
          <p:nvPr>
            <p:ph idx="10"/>
          </p:nvPr>
        </p:nvSpPr>
        <p:spPr>
          <a:xfrm>
            <a:off x="519351" y="1200133"/>
            <a:ext cx="9348312" cy="600079"/>
          </a:xfrm>
          <a:prstGeom prst="rect">
            <a:avLst/>
          </a:prstGeom>
        </p:spPr>
        <p:txBody>
          <a:bodyPr lIns="100502" tIns="50251" rIns="100502" bIns="50251"/>
          <a:lstStyle>
            <a:lvl1pPr>
              <a:lnSpc>
                <a:spcPct val="150000"/>
              </a:lnSpc>
              <a:buClr>
                <a:srgbClr val="FF6600"/>
              </a:buClr>
              <a:buSzPct val="110000"/>
              <a:buNone/>
              <a:defRPr sz="2600">
                <a:solidFill>
                  <a:srgbClr val="FF6600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defRPr>
            </a:lvl1pPr>
            <a:lvl2pPr>
              <a:lnSpc>
                <a:spcPct val="150000"/>
              </a:lnSpc>
              <a:buClr>
                <a:srgbClr val="FF6600"/>
              </a:buClr>
              <a:buSzPct val="110000"/>
              <a:buFont typeface="Arial" panose="020B0604020202020204" pitchFamily="34" charset="0"/>
              <a:buChar char="•"/>
              <a:defRPr sz="2600">
                <a:solidFill>
                  <a:srgbClr val="FF6600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defRPr>
            </a:lvl2pPr>
            <a:lvl3pPr>
              <a:lnSpc>
                <a:spcPct val="150000"/>
              </a:lnSpc>
              <a:buClr>
                <a:srgbClr val="FF6600"/>
              </a:buClr>
              <a:buSzPct val="110000"/>
              <a:buFont typeface="Arial" panose="020B0604020202020204" pitchFamily="34" charset="0"/>
              <a:buChar char="•"/>
              <a:defRPr sz="2000">
                <a:solidFill>
                  <a:srgbClr val="0070C0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defRPr>
            </a:lvl3pPr>
            <a:lvl4pPr>
              <a:lnSpc>
                <a:spcPct val="150000"/>
              </a:lnSpc>
              <a:buClr>
                <a:srgbClr val="FF6600"/>
              </a:buClr>
              <a:buSzPct val="110000"/>
              <a:buFont typeface="Arial" panose="020B0604020202020204" pitchFamily="34" charset="0"/>
              <a:buChar char="•"/>
              <a:defRPr sz="2000">
                <a:solidFill>
                  <a:srgbClr val="0070C0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defRPr>
            </a:lvl4pPr>
            <a:lvl5pPr>
              <a:lnSpc>
                <a:spcPct val="150000"/>
              </a:lnSpc>
              <a:buClr>
                <a:srgbClr val="FF6600"/>
              </a:buClr>
              <a:buSzPct val="110000"/>
              <a:buFont typeface="Arial" panose="020B0604020202020204" pitchFamily="34" charset="0"/>
              <a:buChar char="•"/>
              <a:defRPr sz="2000">
                <a:solidFill>
                  <a:srgbClr val="0070C0"/>
                </a:solidFill>
                <a:latin typeface="方正黑体简体" panose="02000000000000000000" pitchFamily="2" charset="-122"/>
                <a:ea typeface="方正黑体简体" panose="02000000000000000000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9351" y="288370"/>
            <a:ext cx="9348312" cy="12001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43"/>
          <a:stretch>
            <a:fillRect/>
          </a:stretch>
        </p:blipFill>
        <p:spPr bwMode="auto">
          <a:xfrm>
            <a:off x="135471" y="121265"/>
            <a:ext cx="615876" cy="755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/>
          <p:nvPr userDrawn="1"/>
        </p:nvCxnSpPr>
        <p:spPr>
          <a:xfrm>
            <a:off x="1176102" y="802939"/>
            <a:ext cx="8802199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 descr="E:\公司照片合集\企业标识照片\集团公司标识\中国石油wt标识.jpg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07"/>
          <a:stretch>
            <a:fillRect/>
          </a:stretch>
        </p:blipFill>
        <p:spPr bwMode="auto">
          <a:xfrm>
            <a:off x="751347" y="409025"/>
            <a:ext cx="437581" cy="467333"/>
          </a:xfrm>
          <a:prstGeom prst="rect">
            <a:avLst/>
          </a:prstGeom>
          <a:noFill/>
        </p:spPr>
      </p:pic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98337" y="1178481"/>
            <a:ext cx="7790021" cy="2506980"/>
          </a:xfrm>
          <a:prstGeom prst="rect">
            <a:avLst/>
          </a:prstGeom>
        </p:spPr>
        <p:txBody>
          <a:bodyPr anchor="b"/>
          <a:lstStyle>
            <a:lvl1pPr algn="ctr">
              <a:defRPr sz="2045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298337" y="3782140"/>
            <a:ext cx="7790021" cy="1738550"/>
          </a:xfrm>
        </p:spPr>
        <p:txBody>
          <a:bodyPr/>
          <a:lstStyle>
            <a:lvl1pPr marL="0" indent="0" algn="ctr">
              <a:buNone/>
              <a:defRPr sz="2045"/>
            </a:lvl1pPr>
            <a:lvl2pPr marL="389255" indent="0" algn="ctr">
              <a:buNone/>
              <a:defRPr sz="1705"/>
            </a:lvl2pPr>
            <a:lvl3pPr marL="779145" indent="0" algn="ctr">
              <a:buNone/>
              <a:defRPr sz="1535"/>
            </a:lvl3pPr>
            <a:lvl4pPr marL="1168400" indent="0" algn="ctr">
              <a:buNone/>
              <a:defRPr sz="1365"/>
            </a:lvl4pPr>
            <a:lvl5pPr marL="1558290" indent="0" algn="ctr">
              <a:buNone/>
              <a:defRPr sz="1365"/>
            </a:lvl5pPr>
            <a:lvl6pPr marL="1947545" indent="0" algn="ctr">
              <a:buNone/>
              <a:defRPr sz="1365"/>
            </a:lvl6pPr>
            <a:lvl7pPr marL="2336800" indent="0" algn="ctr">
              <a:buNone/>
              <a:defRPr sz="1365"/>
            </a:lvl7pPr>
            <a:lvl8pPr marL="2726690" indent="0" algn="ctr">
              <a:buNone/>
              <a:defRPr sz="1365"/>
            </a:lvl8pPr>
            <a:lvl9pPr marL="3115945" indent="0" algn="ctr">
              <a:buNone/>
              <a:defRPr sz="1365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FBF96-C409-4BF9-A44C-2BB0EE3EEA75}" type="datetimeFigureOut">
              <a:rPr lang="zh-CN" altLang="en-US" smtClean="0"/>
              <a:t>2026/1/27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0FD6-985D-4E1A-B251-8ED22BADF75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43"/>
          <a:stretch>
            <a:fillRect/>
          </a:stretch>
        </p:blipFill>
        <p:spPr bwMode="auto">
          <a:xfrm>
            <a:off x="135471" y="121265"/>
            <a:ext cx="615876" cy="755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/>
          <p:nvPr userDrawn="1"/>
        </p:nvCxnSpPr>
        <p:spPr>
          <a:xfrm>
            <a:off x="1176102" y="802939"/>
            <a:ext cx="8802199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" descr="E:\公司照片合集\企业标识照片\集团公司标识\中国石油wt标识.jpg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07"/>
          <a:stretch>
            <a:fillRect/>
          </a:stretch>
        </p:blipFill>
        <p:spPr bwMode="auto">
          <a:xfrm>
            <a:off x="751347" y="409025"/>
            <a:ext cx="437581" cy="467333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006011005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103870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57580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+mj-lt"/>
          <a:ea typeface="宋体" panose="02010600030101010101" pitchFamily="2" charset="-122"/>
          <a:cs typeface="+mj-cs"/>
        </a:defRPr>
      </a:lvl1pPr>
      <a:lvl2pPr algn="ctr" defTabSz="957580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957580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957580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957580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957580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957580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957580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957580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58775" indent="-358775" algn="l" defTabSz="957580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宋体" panose="02010600030101010101" pitchFamily="2" charset="-122"/>
          <a:cs typeface="+mn-cs"/>
        </a:defRPr>
      </a:lvl1pPr>
      <a:lvl2pPr marL="777875" indent="-300355" algn="l" defTabSz="957580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  <a:ea typeface="宋体" panose="02010600030101010101" pitchFamily="2" charset="-122"/>
        </a:defRPr>
      </a:lvl2pPr>
      <a:lvl3pPr marL="1196975" indent="-240030" algn="l" defTabSz="957580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675130" indent="-241300" algn="l" defTabSz="957580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154555" indent="-240030" algn="l" defTabSz="957580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611755" indent="-240030" algn="l" defTabSz="957580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ea typeface="+mn-ea"/>
        </a:defRPr>
      </a:lvl6pPr>
      <a:lvl7pPr marL="3068955" indent="-240030" algn="l" defTabSz="957580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ea typeface="+mn-ea"/>
        </a:defRPr>
      </a:lvl7pPr>
      <a:lvl8pPr marL="3526155" indent="-240030" algn="l" defTabSz="957580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ea typeface="+mn-ea"/>
        </a:defRPr>
      </a:lvl8pPr>
      <a:lvl9pPr marL="3983355" indent="-240030" algn="l" defTabSz="957580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random/>
  </p:transition>
  <p:txStyles>
    <p:titleStyle>
      <a:lvl1pPr algn="l" defTabSz="866775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宋体" panose="02010600030101010101" pitchFamily="2" charset="-122"/>
          <a:cs typeface="+mj-cs"/>
        </a:defRPr>
      </a:lvl1pPr>
      <a:lvl2pPr algn="l" defTabSz="866775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2pPr>
      <a:lvl3pPr algn="l" defTabSz="866775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3pPr>
      <a:lvl4pPr algn="l" defTabSz="866775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4pPr>
      <a:lvl5pPr algn="l" defTabSz="866775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5pPr>
      <a:lvl6pPr marL="457200" algn="l" defTabSz="866775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6pPr>
      <a:lvl7pPr marL="914400" algn="l" defTabSz="866775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7pPr>
      <a:lvl8pPr marL="1371600" algn="l" defTabSz="866775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8pPr>
      <a:lvl9pPr marL="1828800" algn="l" defTabSz="866775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9pPr>
    </p:titleStyle>
    <p:bodyStyle>
      <a:lvl1pPr marL="327025" indent="-327025" algn="l" defTabSz="866775" rtl="0" eaLnBrk="0" fontAlgn="base" hangingPunct="0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ea typeface="宋体" panose="02010600030101010101" pitchFamily="2" charset="-122"/>
          <a:cs typeface="+mn-cs"/>
        </a:defRPr>
      </a:lvl1pPr>
      <a:lvl2pPr marL="706755" indent="-271780" algn="l" defTabSz="866775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ea typeface="宋体" panose="02010600030101010101" pitchFamily="2" charset="-122"/>
        </a:defRPr>
      </a:lvl2pPr>
      <a:lvl3pPr marL="1087755" indent="-220980" algn="l" defTabSz="866775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517650" indent="-214630" algn="l" defTabSz="866775" rtl="0" eaLnBrk="0" fontAlgn="base" hangingPunct="0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1957705" indent="-217805" algn="l" defTabSz="866775" rtl="0" eaLnBrk="0" fontAlgn="base" hangingPunct="0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414905" indent="-217805" algn="l" defTabSz="866775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</a:defRPr>
      </a:lvl6pPr>
      <a:lvl7pPr marL="2872105" indent="-217805" algn="l" defTabSz="866775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</a:defRPr>
      </a:lvl7pPr>
      <a:lvl8pPr marL="3329305" indent="-217805" algn="l" defTabSz="866775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</a:defRPr>
      </a:lvl8pPr>
      <a:lvl9pPr marL="3786505" indent="-217805" algn="l" defTabSz="866775" rtl="0" fontAlgn="base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6754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09619" y="6672983"/>
            <a:ext cx="2422525" cy="5000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100213" tIns="50109" rIns="100213" bIns="50109" numCol="1" anchor="t" anchorCtr="0" compatLnSpc="1"/>
          <a:lstStyle>
            <a:lvl1pPr algn="r">
              <a:defRPr sz="16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771CAAB3-D1DB-4452-96E3-D77BD7040D90}" type="slidenum">
              <a:rPr lang="en-US" altLang="zh-CN"/>
              <a:t>‹#›</a:t>
            </a:fld>
            <a:endParaRPr lang="en-US" altLang="zh-CN"/>
          </a:p>
        </p:txBody>
      </p:sp>
      <p:sp>
        <p:nvSpPr>
          <p:cNvPr id="2051" name="Line 3"/>
          <p:cNvSpPr>
            <a:spLocks noChangeShapeType="1"/>
          </p:cNvSpPr>
          <p:nvPr/>
        </p:nvSpPr>
        <p:spPr bwMode="auto">
          <a:xfrm>
            <a:off x="0" y="7048471"/>
            <a:ext cx="10387013" cy="0"/>
          </a:xfrm>
          <a:prstGeom prst="line">
            <a:avLst/>
          </a:prstGeom>
          <a:noFill/>
          <a:ln w="9525">
            <a:solidFill>
              <a:srgbClr val="6699FF"/>
            </a:solidFill>
            <a:round/>
          </a:ln>
        </p:spPr>
        <p:txBody>
          <a:bodyPr/>
          <a:lstStyle/>
          <a:p>
            <a:pPr>
              <a:defRPr/>
            </a:pPr>
            <a:endParaRPr lang="zh-CN" altLang="en-US">
              <a:ea typeface="方正黑体简体" panose="02000000000000000000" pitchFamily="2" charset="-122"/>
            </a:endParaRPr>
          </a:p>
        </p:txBody>
      </p:sp>
      <p:sp>
        <p:nvSpPr>
          <p:cNvPr id="2052" name="Line 1036"/>
          <p:cNvSpPr>
            <a:spLocks noChangeShapeType="1"/>
          </p:cNvSpPr>
          <p:nvPr/>
        </p:nvSpPr>
        <p:spPr bwMode="auto">
          <a:xfrm>
            <a:off x="2025175" y="710991"/>
            <a:ext cx="8342313" cy="19050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</a:ln>
        </p:spPr>
        <p:txBody>
          <a:bodyPr/>
          <a:lstStyle/>
          <a:p>
            <a:pPr>
              <a:defRPr/>
            </a:pPr>
            <a:endParaRPr lang="zh-CN" altLang="en-US">
              <a:ea typeface="方正黑体简体" panose="02000000000000000000" pitchFamily="2" charset="-122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7128" y="70839"/>
            <a:ext cx="2127250" cy="927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7" r:id="rId14"/>
  </p:sldLayoutIdLst>
  <p:transition/>
  <p:hf hdr="0" ftr="0" dt="0"/>
  <p:txStyles>
    <p:titleStyle>
      <a:lvl1pPr algn="l" defTabSz="1005205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宋体" panose="02010600030101010101" pitchFamily="2" charset="-122"/>
          <a:cs typeface="+mj-cs"/>
        </a:defRPr>
      </a:lvl1pPr>
      <a:lvl2pPr algn="l" defTabSz="1005205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2pPr>
      <a:lvl3pPr algn="l" defTabSz="1005205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3pPr>
      <a:lvl4pPr algn="l" defTabSz="1005205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4pPr>
      <a:lvl5pPr algn="l" defTabSz="1005205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5pPr>
      <a:lvl6pPr marL="457200" algn="l" defTabSz="1005205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6pPr>
      <a:lvl7pPr marL="914400" algn="l" defTabSz="1005205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7pPr>
      <a:lvl8pPr marL="1371600" algn="l" defTabSz="1005205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8pPr>
      <a:lvl9pPr marL="1828800" algn="l" defTabSz="1005205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Impact" panose="020B0806030902050204" pitchFamily="34" charset="0"/>
          <a:ea typeface="宋体" panose="02010600030101010101" pitchFamily="2" charset="-122"/>
        </a:defRPr>
      </a:lvl9pPr>
    </p:titleStyle>
    <p:bodyStyle>
      <a:lvl1pPr marL="379730" indent="-379730" algn="l" defTabSz="1005205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宋体" panose="02010600030101010101" pitchFamily="2" charset="-122"/>
          <a:cs typeface="+mn-cs"/>
        </a:defRPr>
      </a:lvl1pPr>
      <a:lvl2pPr marL="815975" indent="-316230" algn="l" defTabSz="1005205" rtl="0" eaLnBrk="0" fontAlgn="base" hangingPunct="0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  <a:ea typeface="宋体" panose="02010600030101010101" pitchFamily="2" charset="-122"/>
        </a:defRPr>
      </a:lvl2pPr>
      <a:lvl3pPr marL="1256030" indent="-250825" algn="l" defTabSz="1005205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758950" indent="-255905" algn="l" defTabSz="1005205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260600" indent="-259080" algn="l" defTabSz="1005205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717800" indent="-259080" algn="l" defTabSz="1005205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ea typeface="+mn-ea"/>
        </a:defRPr>
      </a:lvl6pPr>
      <a:lvl7pPr marL="3175000" indent="-259080" algn="l" defTabSz="1005205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ea typeface="+mn-ea"/>
        </a:defRPr>
      </a:lvl7pPr>
      <a:lvl8pPr marL="3632200" indent="-259080" algn="l" defTabSz="1005205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ea typeface="+mn-ea"/>
        </a:defRPr>
      </a:lvl8pPr>
      <a:lvl9pPr marL="4089400" indent="-259080" algn="l" defTabSz="1005205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67990" y="1350153"/>
            <a:ext cx="9250715" cy="45689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14085" y="6674168"/>
            <a:ext cx="233700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FBF96-C409-4BF9-A44C-2BB0EE3EEA75}" type="datetimeFigureOut">
              <a:rPr lang="zh-CN" altLang="en-US" smtClean="0"/>
              <a:t>2026/1/27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440593" y="6674168"/>
            <a:ext cx="3505510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335603" y="6674168"/>
            <a:ext cx="2337006" cy="383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90FD6-985D-4E1A-B251-8ED22BADF750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43"/>
          <a:stretch>
            <a:fillRect/>
          </a:stretch>
        </p:blipFill>
        <p:spPr bwMode="auto">
          <a:xfrm>
            <a:off x="135471" y="121265"/>
            <a:ext cx="615876" cy="755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直接连接符 7"/>
          <p:cNvCxnSpPr/>
          <p:nvPr userDrawn="1"/>
        </p:nvCxnSpPr>
        <p:spPr>
          <a:xfrm>
            <a:off x="1176102" y="802939"/>
            <a:ext cx="8802199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E:\公司照片合集\企业标识照片\集团公司标识\中国石油wt标识.jpg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07"/>
          <a:stretch>
            <a:fillRect/>
          </a:stretch>
        </p:blipFill>
        <p:spPr bwMode="auto">
          <a:xfrm>
            <a:off x="751347" y="409025"/>
            <a:ext cx="437581" cy="467333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</p:sldLayoutIdLst>
  <p:txStyles>
    <p:titleStyle>
      <a:lvl1pPr algn="l" defTabSz="779145" rtl="0" eaLnBrk="1" latinLnBrk="0" hangingPunct="1">
        <a:lnSpc>
          <a:spcPct val="90000"/>
        </a:lnSpc>
        <a:spcBef>
          <a:spcPct val="0"/>
        </a:spcBef>
        <a:buNone/>
        <a:defRPr sz="37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945" indent="-194945" algn="l" defTabSz="779145" rtl="0" eaLnBrk="1" latinLnBrk="0" hangingPunct="1">
        <a:lnSpc>
          <a:spcPct val="100000"/>
        </a:lnSpc>
        <a:spcBef>
          <a:spcPts val="850"/>
        </a:spcBef>
        <a:buFont typeface="Arial" panose="020B0604020202020204" pitchFamily="34" charset="0"/>
        <a:buChar char="•"/>
        <a:defRPr sz="2045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584200" indent="-194945" algn="l" defTabSz="779145" rtl="0" eaLnBrk="1" latinLnBrk="0" hangingPunct="1">
        <a:lnSpc>
          <a:spcPct val="100000"/>
        </a:lnSpc>
        <a:spcBef>
          <a:spcPts val="425"/>
        </a:spcBef>
        <a:buFont typeface="Arial" panose="020B0604020202020204" pitchFamily="34" charset="0"/>
        <a:buChar char="•"/>
        <a:defRPr sz="2045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973455" indent="-194945" algn="l" defTabSz="779145" rtl="0" eaLnBrk="1" latinLnBrk="0" hangingPunct="1">
        <a:lnSpc>
          <a:spcPct val="100000"/>
        </a:lnSpc>
        <a:spcBef>
          <a:spcPts val="425"/>
        </a:spcBef>
        <a:buFont typeface="Arial" panose="020B0604020202020204" pitchFamily="34" charset="0"/>
        <a:buChar char="•"/>
        <a:defRPr sz="2045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363345" indent="-194945" algn="l" defTabSz="779145" rtl="0" eaLnBrk="1" latinLnBrk="0" hangingPunct="1">
        <a:lnSpc>
          <a:spcPct val="100000"/>
        </a:lnSpc>
        <a:spcBef>
          <a:spcPts val="425"/>
        </a:spcBef>
        <a:buFont typeface="Arial" panose="020B0604020202020204" pitchFamily="34" charset="0"/>
        <a:buChar char="•"/>
        <a:defRPr sz="2045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1752600" indent="-194945" algn="l" defTabSz="779145" rtl="0" eaLnBrk="1" latinLnBrk="0" hangingPunct="1">
        <a:lnSpc>
          <a:spcPct val="100000"/>
        </a:lnSpc>
        <a:spcBef>
          <a:spcPts val="425"/>
        </a:spcBef>
        <a:buFont typeface="Arial" panose="020B0604020202020204" pitchFamily="34" charset="0"/>
        <a:buChar char="•"/>
        <a:defRPr sz="2045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142490" indent="-194945" algn="l" defTabSz="779145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5" kern="1200">
          <a:solidFill>
            <a:schemeClr val="tx1"/>
          </a:solidFill>
          <a:latin typeface="+mn-lt"/>
          <a:ea typeface="+mn-ea"/>
          <a:cs typeface="+mn-cs"/>
        </a:defRPr>
      </a:lvl6pPr>
      <a:lvl7pPr marL="2531745" indent="-194945" algn="l" defTabSz="779145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5" kern="1200">
          <a:solidFill>
            <a:schemeClr val="tx1"/>
          </a:solidFill>
          <a:latin typeface="+mn-lt"/>
          <a:ea typeface="+mn-ea"/>
          <a:cs typeface="+mn-cs"/>
        </a:defRPr>
      </a:lvl7pPr>
      <a:lvl8pPr marL="2921000" indent="-194945" algn="l" defTabSz="779145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5" kern="1200">
          <a:solidFill>
            <a:schemeClr val="tx1"/>
          </a:solidFill>
          <a:latin typeface="+mn-lt"/>
          <a:ea typeface="+mn-ea"/>
          <a:cs typeface="+mn-cs"/>
        </a:defRPr>
      </a:lvl8pPr>
      <a:lvl9pPr marL="3310890" indent="-194945" algn="l" defTabSz="779145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779145" rtl="0" eaLnBrk="1" latinLnBrk="0" hangingPunct="1">
        <a:defRPr sz="1535" kern="1200">
          <a:solidFill>
            <a:schemeClr val="tx1"/>
          </a:solidFill>
          <a:latin typeface="+mn-lt"/>
          <a:ea typeface="+mn-ea"/>
          <a:cs typeface="+mn-cs"/>
        </a:defRPr>
      </a:lvl1pPr>
      <a:lvl2pPr marL="389255" algn="l" defTabSz="779145" rtl="0" eaLnBrk="1" latinLnBrk="0" hangingPunct="1">
        <a:defRPr sz="1535" kern="1200">
          <a:solidFill>
            <a:schemeClr val="tx1"/>
          </a:solidFill>
          <a:latin typeface="+mn-lt"/>
          <a:ea typeface="+mn-ea"/>
          <a:cs typeface="+mn-cs"/>
        </a:defRPr>
      </a:lvl2pPr>
      <a:lvl3pPr marL="779145" algn="l" defTabSz="779145" rtl="0" eaLnBrk="1" latinLnBrk="0" hangingPunct="1">
        <a:defRPr sz="1535" kern="1200">
          <a:solidFill>
            <a:schemeClr val="tx1"/>
          </a:solidFill>
          <a:latin typeface="+mn-lt"/>
          <a:ea typeface="+mn-ea"/>
          <a:cs typeface="+mn-cs"/>
        </a:defRPr>
      </a:lvl3pPr>
      <a:lvl4pPr marL="1168400" algn="l" defTabSz="779145" rtl="0" eaLnBrk="1" latinLnBrk="0" hangingPunct="1">
        <a:defRPr sz="1535" kern="1200">
          <a:solidFill>
            <a:schemeClr val="tx1"/>
          </a:solidFill>
          <a:latin typeface="+mn-lt"/>
          <a:ea typeface="+mn-ea"/>
          <a:cs typeface="+mn-cs"/>
        </a:defRPr>
      </a:lvl4pPr>
      <a:lvl5pPr marL="1558290" algn="l" defTabSz="779145" rtl="0" eaLnBrk="1" latinLnBrk="0" hangingPunct="1">
        <a:defRPr sz="1535" kern="1200">
          <a:solidFill>
            <a:schemeClr val="tx1"/>
          </a:solidFill>
          <a:latin typeface="+mn-lt"/>
          <a:ea typeface="+mn-ea"/>
          <a:cs typeface="+mn-cs"/>
        </a:defRPr>
      </a:lvl5pPr>
      <a:lvl6pPr marL="1947545" algn="l" defTabSz="779145" rtl="0" eaLnBrk="1" latinLnBrk="0" hangingPunct="1">
        <a:defRPr sz="1535" kern="1200">
          <a:solidFill>
            <a:schemeClr val="tx1"/>
          </a:solidFill>
          <a:latin typeface="+mn-lt"/>
          <a:ea typeface="+mn-ea"/>
          <a:cs typeface="+mn-cs"/>
        </a:defRPr>
      </a:lvl6pPr>
      <a:lvl7pPr marL="2336800" algn="l" defTabSz="779145" rtl="0" eaLnBrk="1" latinLnBrk="0" hangingPunct="1">
        <a:defRPr sz="1535" kern="1200">
          <a:solidFill>
            <a:schemeClr val="tx1"/>
          </a:solidFill>
          <a:latin typeface="+mn-lt"/>
          <a:ea typeface="+mn-ea"/>
          <a:cs typeface="+mn-cs"/>
        </a:defRPr>
      </a:lvl7pPr>
      <a:lvl8pPr marL="2726690" algn="l" defTabSz="779145" rtl="0" eaLnBrk="1" latinLnBrk="0" hangingPunct="1">
        <a:defRPr sz="1535" kern="1200">
          <a:solidFill>
            <a:schemeClr val="tx1"/>
          </a:solidFill>
          <a:latin typeface="+mn-lt"/>
          <a:ea typeface="+mn-ea"/>
          <a:cs typeface="+mn-cs"/>
        </a:defRPr>
      </a:lvl8pPr>
      <a:lvl9pPr marL="3115945" algn="l" defTabSz="779145" rtl="0" eaLnBrk="1" latinLnBrk="0" hangingPunct="1">
        <a:defRPr sz="15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图片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" y="1005205"/>
            <a:ext cx="10386060" cy="6179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511162" y="2180370"/>
            <a:ext cx="9366276" cy="862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378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方正大标宋简体" panose="02000000000000000000" pitchFamily="2" charset="-122"/>
              </a:rPr>
              <a:t>特征图像滤波技术及其应用</a:t>
            </a:r>
            <a:endParaRPr lang="zh-CN" altLang="en-US" sz="3780" b="1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方正大标宋简体" panose="02000000000000000000" pitchFamily="2" charset="-122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27000" y="4705242"/>
            <a:ext cx="100679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 sz="24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方正大标宋简体" panose="02000000000000000000" pitchFamily="2" charset="-122"/>
            </a:endParaRPr>
          </a:p>
          <a:p>
            <a:pPr algn="ctr"/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方正大标宋简体" panose="02000000000000000000" pitchFamily="2" charset="-122"/>
              </a:rPr>
              <a:t>东方物探公司物探技术研究中心</a:t>
            </a:r>
            <a:endParaRPr lang="en-US" altLang="zh-CN" sz="24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sym typeface="方正大标宋简体" panose="02000000000000000000" pitchFamily="2" charset="-122"/>
            </a:endParaRPr>
          </a:p>
          <a:p>
            <a:pPr algn="ctr"/>
            <a:r>
              <a:rPr lang="en-US" altLang="zh-CN" sz="24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标宋简体" panose="02000000000000000000" pitchFamily="2" charset="-122"/>
              </a:rPr>
              <a:t>2026</a:t>
            </a:r>
            <a:r>
              <a:rPr lang="zh-CN" altLang="en-US" sz="24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标宋简体" panose="02000000000000000000" pitchFamily="2" charset="-122"/>
              </a:rPr>
              <a:t>年</a:t>
            </a:r>
            <a:r>
              <a:rPr lang="en-US" altLang="zh-CN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标宋简体" panose="02000000000000000000" pitchFamily="2" charset="-122"/>
              </a:rPr>
              <a:t>1</a:t>
            </a:r>
            <a:r>
              <a:rPr lang="zh-CN" altLang="en-US" sz="2400" b="1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标宋简体" panose="02000000000000000000" pitchFamily="2" charset="-122"/>
              </a:rPr>
              <a:t>月</a:t>
            </a:r>
            <a:endParaRPr lang="zh-CN" altLang="en-US" sz="24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410585" y="1454785"/>
            <a:ext cx="4406265" cy="302388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 lIns="68559" tIns="34279" rIns="68559" bIns="34279">
            <a:spAutoFit/>
          </a:bodyPr>
          <a:lstStyle>
            <a:lvl1pPr marL="571500" indent="-5715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indent="0" eaLnBrk="1" hangingPunct="1">
              <a:lnSpc>
                <a:spcPct val="150000"/>
              </a:lnSpc>
            </a:pPr>
            <a:r>
              <a:rPr kumimoji="1" lang="zh-CN" altLang="en-US" sz="3200" b="1" dirty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</a:t>
            </a:r>
            <a:r>
              <a:rPr kumimoji="1" lang="zh-CN" altLang="en-US" sz="3200" b="1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、基本原理</a:t>
            </a:r>
            <a:endParaRPr kumimoji="1" lang="en-US" altLang="zh-CN" sz="3200" b="1" dirty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eaLnBrk="1" hangingPunct="1">
              <a:lnSpc>
                <a:spcPct val="150000"/>
              </a:lnSpc>
            </a:pPr>
            <a:r>
              <a:rPr kumimoji="1" lang="zh-CN" altLang="en-US" sz="3200" b="1" dirty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</a:t>
            </a:r>
            <a:r>
              <a:rPr kumimoji="1" lang="zh-CN" altLang="en-US" sz="3200" b="1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、参数说明</a:t>
            </a:r>
            <a:endParaRPr kumimoji="1" lang="en-US" altLang="zh-CN" sz="3200" b="1" dirty="0" smtClean="0">
              <a:solidFill>
                <a:srgbClr val="3333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eaLnBrk="1" hangingPunct="1">
              <a:lnSpc>
                <a:spcPct val="150000"/>
              </a:lnSpc>
            </a:pPr>
            <a:r>
              <a:rPr kumimoji="1" lang="zh-CN" altLang="en-US" sz="3200" b="1" dirty="0" smtClean="0">
                <a:solidFill>
                  <a:srgbClr val="3333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</a:t>
            </a:r>
            <a:r>
              <a:rPr kumimoji="1" lang="zh-CN" altLang="en-US" sz="3200" b="1" dirty="0" smtClean="0">
                <a:solidFill>
                  <a:srgbClr val="0C12FC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应用实例</a:t>
            </a:r>
            <a:endParaRPr kumimoji="1" lang="en-US" altLang="zh-CN" sz="3200" b="1" dirty="0">
              <a:solidFill>
                <a:srgbClr val="0C12F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eaLnBrk="1" hangingPunct="1">
              <a:lnSpc>
                <a:spcPct val="150000"/>
              </a:lnSpc>
            </a:pPr>
            <a:r>
              <a:rPr kumimoji="1" lang="zh-CN" altLang="en-US" sz="3200" b="1" dirty="0">
                <a:solidFill>
                  <a:srgbClr val="0C12F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</a:t>
            </a:r>
            <a:r>
              <a:rPr kumimoji="1" lang="zh-CN" altLang="en-US" sz="3200" b="1" dirty="0" smtClean="0">
                <a:solidFill>
                  <a:srgbClr val="0C12F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zh-CN" altLang="en-US" sz="3200" b="1" dirty="0">
                <a:solidFill>
                  <a:srgbClr val="0C12F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小结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2892425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  <a:p>
            <a:pPr lvl="0" defTabSz="1219200" eaLnBrk="1" hangingPunct="1">
              <a:lnSpc>
                <a:spcPct val="150000"/>
              </a:lnSpc>
            </a:pPr>
            <a:r>
              <a:rPr lang="zh-CN" altLang="en-US" sz="1600" b="1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该模块将地震数据视作</a:t>
            </a:r>
            <a:r>
              <a:rPr lang="zh-CN" altLang="en-US" sz="1600" b="1" kern="1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图像</a:t>
            </a:r>
            <a:r>
              <a:rPr lang="zh-CN" altLang="en-US" sz="1600" b="1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来进行处理，基于矩阵的</a:t>
            </a:r>
            <a:r>
              <a:rPr lang="zh-CN" altLang="en-US" sz="1600" b="1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奇异值分解（</a:t>
            </a:r>
            <a:r>
              <a:rPr lang="en-US" altLang="zh-CN" sz="1600" b="1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SVD</a:t>
            </a:r>
            <a:r>
              <a:rPr lang="zh-CN" altLang="en-US" sz="1600" b="1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）</a:t>
            </a:r>
            <a:r>
              <a:rPr lang="zh-CN" altLang="en-US" sz="1600" b="1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原始数据可以被分解为一系列特征图像，那么面波压制的关键就是选取一些特征图像来重构噪声模型。由于面波幅值随频率、时间、空间变化，且同一工区不同区域信噪比差异可能较大，所以重构的噪声模型也需呈现与之相应的变化，具体做法是先将输入数据划分为</a:t>
            </a:r>
            <a:r>
              <a:rPr lang="zh-CN" altLang="en-US" sz="1600" b="1" kern="1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几个子频带</a:t>
            </a:r>
            <a:r>
              <a:rPr lang="zh-CN" altLang="en-US" sz="1600" b="1" kern="100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，</a:t>
            </a:r>
            <a:r>
              <a:rPr lang="zh-CN" altLang="en-US" sz="1600" b="1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在每个子频带，对数据进行加窗处理，并基于</a:t>
            </a:r>
            <a:r>
              <a:rPr lang="zh-CN" altLang="en-US" sz="1600" b="1" kern="1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信噪比</a:t>
            </a:r>
            <a:r>
              <a:rPr lang="zh-CN" altLang="en-US" sz="1600" b="1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估计来选取重构噪声模型的特征图像数量，得到随频率、时间、空间以及信噪比变化的噪声模型，达到</a:t>
            </a:r>
            <a:r>
              <a:rPr lang="zh-CN" altLang="en-US" sz="1600" b="1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自适应高保真</a:t>
            </a:r>
            <a:r>
              <a:rPr lang="zh-CN" altLang="en-US" sz="1600" b="1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压制噪声的目的</a:t>
            </a:r>
            <a:r>
              <a:rPr lang="zh-CN" altLang="en-US" sz="1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。</a:t>
            </a:r>
          </a:p>
        </p:txBody>
      </p:sp>
      <p:sp>
        <p:nvSpPr>
          <p:cNvPr id="2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一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、基本原理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705" y="3816350"/>
            <a:ext cx="4672965" cy="291528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8665" y="3733800"/>
            <a:ext cx="4128770" cy="323405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  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去噪流程示意图</a:t>
            </a:r>
          </a:p>
        </p:txBody>
      </p:sp>
      <p:sp>
        <p:nvSpPr>
          <p:cNvPr id="2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一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、基本原理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2"/>
          <a:srcRect t="1209"/>
          <a:stretch/>
        </p:blipFill>
        <p:spPr>
          <a:xfrm>
            <a:off x="374015" y="1678193"/>
            <a:ext cx="9694545" cy="528140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二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、参数说明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29453" y="1520979"/>
            <a:ext cx="10281619" cy="5350104"/>
            <a:chOff x="356198" y="1462139"/>
            <a:chExt cx="11030673" cy="5083022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A756CCAA-6502-6D01-B7C7-F19274B66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6198" y="1487534"/>
              <a:ext cx="5073868" cy="4357254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5607169" y="1462139"/>
              <a:ext cx="5227607" cy="47705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Max frequency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： 最大去噪频率，面波去噪一般取值</a:t>
              </a:r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18-20</a:t>
              </a:r>
            </a:p>
            <a:p>
              <a:r>
                <a:rPr lang="en-US" altLang="zh-CN" sz="16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</a:t>
              </a:r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umber of freq. band: 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使用频段数量 ，一般使用</a:t>
              </a:r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个频带去面波</a:t>
              </a:r>
              <a:endParaRPr lang="en-US" altLang="zh-CN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zh-CN" sz="16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</a:t>
              </a:r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ime window length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：时间窗口长度</a:t>
              </a:r>
              <a:endParaRPr lang="en-US" altLang="zh-CN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time window overlap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：时间窗口重合长度</a:t>
              </a:r>
              <a:endParaRPr lang="en-US" altLang="zh-CN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space window length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：空间窗口长度</a:t>
              </a:r>
              <a:endParaRPr lang="en-US" altLang="zh-CN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space window length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： 空间窗口重合长度</a:t>
              </a:r>
              <a:endParaRPr lang="en-US" altLang="zh-CN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window for signal estimation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：</a:t>
              </a:r>
              <a:endParaRPr lang="en-US" altLang="zh-CN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zh-CN" sz="16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定义随偏移距变化，</a:t>
              </a:r>
              <a:r>
                <a:rPr lang="zh-CN" altLang="en-US" sz="16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幅值相对平稳变化的反射信号区；应避开强能量噪声区及初至区</a:t>
              </a:r>
              <a:endParaRPr lang="en-US" altLang="zh-CN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Mute Curve for ground roll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：</a:t>
              </a:r>
              <a:endParaRPr lang="en-US" altLang="zh-CN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 定义去噪三角区，</a:t>
              </a:r>
              <a:r>
                <a:rPr lang="zh-CN" altLang="en-US" sz="16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需对全部数据适用，可比实际噪声区略大</a:t>
              </a:r>
              <a:endParaRPr lang="en-US" altLang="zh-CN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Noise energy ratio:</a:t>
              </a:r>
            </a:p>
            <a:p>
              <a:r>
                <a:rPr lang="en-US" altLang="zh-CN" sz="16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去噪后，噪声区能量</a:t>
              </a:r>
              <a:r>
                <a:rPr lang="zh-CN" altLang="en-US" sz="16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与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信号窗口估计的信号能量比值，值越大去噪越弱，</a:t>
              </a:r>
              <a:r>
                <a:rPr lang="zh-CN" altLang="en-US" sz="1600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可随时间变化来控制浅层及深层数据去噪强度，为参数测试的主要工作</a:t>
              </a:r>
              <a:endParaRPr lang="en-US" altLang="zh-CN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Number of threads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： 并行线程数</a:t>
              </a:r>
              <a:endParaRPr lang="en-US" altLang="zh-CN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altLang="zh-CN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Taper length</a:t>
              </a:r>
              <a:r>
                <a:rPr lang="zh-CN" altLang="en-US" sz="1600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： 噪声压制过渡区长度</a:t>
              </a:r>
              <a:endParaRPr lang="en-US" altLang="zh-CN" sz="1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733089" y="6206607"/>
              <a:ext cx="1065378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F0000"/>
                  </a:solidFill>
                </a:rPr>
                <a:t>调参</a:t>
              </a:r>
              <a:r>
                <a:rPr lang="zh-CN" altLang="en-US" sz="1600" dirty="0" smtClean="0">
                  <a:solidFill>
                    <a:srgbClr val="FF0000"/>
                  </a:solidFill>
                </a:rPr>
                <a:t>流程：挑选质控炮进行初步参数测试，满意后进一步用叠加剖面质控，观察噪声压制及信号丢失情况调整参数</a:t>
              </a:r>
              <a:endParaRPr lang="zh-CN" altLang="en-US" sz="16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</a:t>
            </a:r>
            <a:r>
              <a:rPr lang="zh-CN" altLang="en-US" sz="2400" b="1" kern="0" dirty="0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滤波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2400" b="1" kern="0" dirty="0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2400" b="1" kern="0" dirty="0" err="1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EigenImgFilt</a:t>
            </a:r>
            <a:r>
              <a:rPr lang="zh-CN" altLang="en-US" sz="2400" b="1" kern="0" dirty="0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en-US" altLang="zh-CN" sz="2400" b="1" kern="0" dirty="0" smtClean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模块主要参数</a:t>
            </a:r>
            <a:endParaRPr lang="zh-CN" altLang="en-US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33864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单炮噪声压制示例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25170" y="1569720"/>
            <a:ext cx="9179560" cy="4797626"/>
            <a:chOff x="1020" y="2891"/>
            <a:chExt cx="17292" cy="7073"/>
          </a:xfrm>
        </p:grpSpPr>
        <p:sp>
          <p:nvSpPr>
            <p:cNvPr id="16" name="矩形 62"/>
            <p:cNvSpPr/>
            <p:nvPr/>
          </p:nvSpPr>
          <p:spPr>
            <a:xfrm>
              <a:off x="2756" y="9354"/>
              <a:ext cx="1982" cy="6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去噪前</a:t>
              </a:r>
            </a:p>
          </p:txBody>
        </p:sp>
        <p:sp>
          <p:nvSpPr>
            <p:cNvPr id="17" name="矩形 62"/>
            <p:cNvSpPr/>
            <p:nvPr/>
          </p:nvSpPr>
          <p:spPr>
            <a:xfrm>
              <a:off x="8473" y="9354"/>
              <a:ext cx="3422" cy="6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面波去噪后</a:t>
              </a:r>
            </a:p>
          </p:txBody>
        </p:sp>
        <p:sp>
          <p:nvSpPr>
            <p:cNvPr id="18" name="矩形 62"/>
            <p:cNvSpPr/>
            <p:nvPr/>
          </p:nvSpPr>
          <p:spPr>
            <a:xfrm>
              <a:off x="14258" y="9354"/>
              <a:ext cx="1832" cy="6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噪声模型</a:t>
              </a:r>
            </a:p>
          </p:txBody>
        </p:sp>
        <p:pic>
          <p:nvPicPr>
            <p:cNvPr id="19" name="图片 18"/>
            <p:cNvPicPr preferRelativeResize="0"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0" y="2891"/>
              <a:ext cx="5669" cy="6633"/>
            </a:xfrm>
            <a:prstGeom prst="rect">
              <a:avLst/>
            </a:prstGeom>
          </p:spPr>
        </p:pic>
        <p:pic>
          <p:nvPicPr>
            <p:cNvPr id="20" name="图片 19"/>
            <p:cNvPicPr preferRelativeResize="0"/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0" y="2891"/>
              <a:ext cx="5669" cy="6633"/>
            </a:xfrm>
            <a:prstGeom prst="rect">
              <a:avLst/>
            </a:prstGeom>
          </p:spPr>
        </p:pic>
        <p:pic>
          <p:nvPicPr>
            <p:cNvPr id="21" name="图片 20"/>
            <p:cNvPicPr preferRelativeResize="0"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43" y="2891"/>
              <a:ext cx="5669" cy="6633"/>
            </a:xfrm>
            <a:prstGeom prst="rect">
              <a:avLst/>
            </a:prstGeom>
          </p:spPr>
        </p:pic>
      </p:grpSp>
      <p:sp>
        <p:nvSpPr>
          <p:cNvPr id="22" name="文本框 21"/>
          <p:cNvSpPr txBox="1"/>
          <p:nvPr/>
        </p:nvSpPr>
        <p:spPr>
          <a:xfrm>
            <a:off x="4275976" y="6441400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塔里木和田河数据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与现有模块对比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20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04000" y="1800000"/>
            <a:ext cx="9118600" cy="4419600"/>
            <a:chOff x="0" y="1120"/>
            <a:chExt cx="14360" cy="6960"/>
          </a:xfrm>
        </p:grpSpPr>
        <p:pic>
          <p:nvPicPr>
            <p:cNvPr id="8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120"/>
              <a:ext cx="7180" cy="6220"/>
            </a:xfrm>
            <a:prstGeom prst="rect">
              <a:avLst/>
            </a:prstGeom>
          </p:spPr>
        </p:pic>
        <p:pic>
          <p:nvPicPr>
            <p:cNvPr id="10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80" y="1120"/>
              <a:ext cx="7180" cy="6220"/>
            </a:xfrm>
            <a:prstGeom prst="rect">
              <a:avLst/>
            </a:prstGeom>
          </p:spPr>
        </p:pic>
        <p:sp>
          <p:nvSpPr>
            <p:cNvPr id="11" name="AutoShape 3"/>
            <p:cNvSpPr/>
            <p:nvPr/>
          </p:nvSpPr>
          <p:spPr>
            <a:xfrm>
              <a:off x="560" y="7360"/>
              <a:ext cx="5660" cy="720"/>
            </a:xfrm>
            <a:prstGeom prst="rect">
              <a:avLst/>
            </a:prstGeom>
            <a:solidFill>
              <a:srgbClr val="FFFFFF"/>
            </a:solidFill>
          </p:spPr>
          <p:txBody>
            <a:bodyPr vert="horz" rtlCol="0" anchor="ctr">
              <a:normAutofit/>
            </a:bodyPr>
            <a:lstStyle/>
            <a:p>
              <a:pPr algn="ctr" fontAlgn="auto"/>
              <a:r>
                <a:rPr lang="zh-CN" altLang="en-US" sz="1600" b="0" dirty="0">
                  <a:solidFill>
                    <a:srgbClr val="000000"/>
                  </a:solidFill>
                  <a:latin typeface="Arial" panose="020B0604020202020204"/>
                </a:rPr>
                <a:t>原始</a:t>
              </a:r>
              <a:r>
                <a:rPr lang="zh-CN" altLang="en-US" sz="1600" dirty="0">
                  <a:solidFill>
                    <a:srgbClr val="000000"/>
                  </a:solidFill>
                  <a:latin typeface="Arial" panose="020B0604020202020204"/>
                </a:rPr>
                <a:t>单炮</a:t>
              </a:r>
              <a:endParaRPr lang="en-US" sz="1600" dirty="0"/>
            </a:p>
          </p:txBody>
        </p:sp>
        <p:sp>
          <p:nvSpPr>
            <p:cNvPr id="12" name="AutoShape 4"/>
            <p:cNvSpPr/>
            <p:nvPr/>
          </p:nvSpPr>
          <p:spPr>
            <a:xfrm>
              <a:off x="7709" y="7360"/>
              <a:ext cx="6473" cy="720"/>
            </a:xfrm>
            <a:prstGeom prst="rect">
              <a:avLst/>
            </a:prstGeom>
            <a:solidFill>
              <a:srgbClr val="FFFFFF"/>
            </a:solidFill>
          </p:spPr>
          <p:txBody>
            <a:bodyPr vert="horz" rtlCol="0" anchor="ctr">
              <a:noAutofit/>
            </a:bodyPr>
            <a:lstStyle/>
            <a:p>
              <a:pPr algn="ctr" fontAlgn="auto"/>
              <a:r>
                <a:rPr lang="zh-CN" altLang="en-US" sz="1600" b="0" dirty="0">
                  <a:solidFill>
                    <a:srgbClr val="000000"/>
                  </a:solidFill>
                  <a:latin typeface="Arial" panose="020B0604020202020204"/>
                </a:rPr>
                <a:t>基于频散特征的面波预测和压制（</a:t>
              </a:r>
              <a:r>
                <a:rPr lang="en-US" altLang="zh-CN" sz="1600" b="0" dirty="0">
                  <a:solidFill>
                    <a:srgbClr val="000000"/>
                  </a:solidFill>
                  <a:latin typeface="Arial" panose="020B0604020202020204"/>
                </a:rPr>
                <a:t>SWAMI</a:t>
              </a:r>
              <a:r>
                <a:rPr lang="zh-CN" altLang="en-US" sz="1600" b="0" dirty="0">
                  <a:solidFill>
                    <a:srgbClr val="000000"/>
                  </a:solidFill>
                  <a:latin typeface="Arial" panose="020B0604020202020204"/>
                </a:rPr>
                <a:t>）</a:t>
              </a:r>
              <a:endParaRPr lang="en-US" sz="1600" dirty="0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9630"/>
            <a:stretch>
              <a:fillRect/>
            </a:stretch>
          </p:blipFill>
          <p:spPr>
            <a:xfrm>
              <a:off x="168" y="6242"/>
              <a:ext cx="2268" cy="957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371" b="59967"/>
            <a:stretch>
              <a:fillRect/>
            </a:stretch>
          </p:blipFill>
          <p:spPr>
            <a:xfrm>
              <a:off x="7359" y="6274"/>
              <a:ext cx="2268" cy="924"/>
            </a:xfrm>
            <a:prstGeom prst="rect">
              <a:avLst/>
            </a:prstGeom>
          </p:spPr>
        </p:pic>
      </p:grpSp>
      <p:sp>
        <p:nvSpPr>
          <p:cNvPr id="23" name="文本框 22"/>
          <p:cNvSpPr txBox="1"/>
          <p:nvPr/>
        </p:nvSpPr>
        <p:spPr>
          <a:xfrm>
            <a:off x="4275976" y="6441400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研究院对比测试</a:t>
            </a:r>
          </a:p>
        </p:txBody>
      </p:sp>
      <p:sp>
        <p:nvSpPr>
          <p:cNvPr id="16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与现有模块对比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20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04000" y="1800000"/>
            <a:ext cx="9118600" cy="4419600"/>
            <a:chOff x="0" y="1120"/>
            <a:chExt cx="14360" cy="6960"/>
          </a:xfrm>
        </p:grpSpPr>
        <p:pic>
          <p:nvPicPr>
            <p:cNvPr id="6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1120"/>
              <a:ext cx="7180" cy="6220"/>
            </a:xfrm>
            <a:prstGeom prst="rect">
              <a:avLst/>
            </a:prstGeom>
          </p:spPr>
        </p:pic>
        <p:pic>
          <p:nvPicPr>
            <p:cNvPr id="7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80" y="1120"/>
              <a:ext cx="7180" cy="6220"/>
            </a:xfrm>
            <a:prstGeom prst="rect">
              <a:avLst/>
            </a:prstGeom>
          </p:spPr>
        </p:pic>
        <p:sp>
          <p:nvSpPr>
            <p:cNvPr id="10" name="AutoShape 3"/>
            <p:cNvSpPr/>
            <p:nvPr/>
          </p:nvSpPr>
          <p:spPr>
            <a:xfrm>
              <a:off x="560" y="7360"/>
              <a:ext cx="5660" cy="720"/>
            </a:xfrm>
            <a:prstGeom prst="rect">
              <a:avLst/>
            </a:prstGeom>
            <a:solidFill>
              <a:srgbClr val="FFFFFF"/>
            </a:solidFill>
          </p:spPr>
          <p:txBody>
            <a:bodyPr vert="horz" rtlCol="0" anchor="ctr">
              <a:normAutofit/>
            </a:bodyPr>
            <a:lstStyle/>
            <a:p>
              <a:pPr algn="ctr" fontAlgn="auto"/>
              <a:r>
                <a:rPr lang="en-US" altLang="zh-CN" sz="1600" b="0" dirty="0">
                  <a:solidFill>
                    <a:srgbClr val="000000"/>
                  </a:solidFill>
                  <a:latin typeface="Arial" panose="020B0604020202020204"/>
                </a:rPr>
                <a:t>KLL</a:t>
              </a:r>
              <a:r>
                <a:rPr lang="zh-CN" altLang="en-US" sz="1600" b="0" dirty="0">
                  <a:solidFill>
                    <a:srgbClr val="000000"/>
                  </a:solidFill>
                  <a:latin typeface="Arial" panose="020B0604020202020204"/>
                </a:rPr>
                <a:t>变换</a:t>
              </a:r>
              <a:endParaRPr lang="en-US" sz="1600" dirty="0"/>
            </a:p>
          </p:txBody>
        </p:sp>
        <p:sp>
          <p:nvSpPr>
            <p:cNvPr id="11" name="AutoShape 4"/>
            <p:cNvSpPr/>
            <p:nvPr/>
          </p:nvSpPr>
          <p:spPr>
            <a:xfrm>
              <a:off x="7760" y="7360"/>
              <a:ext cx="5660" cy="720"/>
            </a:xfrm>
            <a:prstGeom prst="rect">
              <a:avLst/>
            </a:prstGeom>
            <a:solidFill>
              <a:srgbClr val="FFFFFF"/>
            </a:solidFill>
          </p:spPr>
          <p:txBody>
            <a:bodyPr vert="horz" rtlCol="0" anchor="ctr">
              <a:normAutofit/>
            </a:bodyPr>
            <a:lstStyle/>
            <a:p>
              <a:pPr algn="ctr" fontAlgn="auto"/>
              <a:r>
                <a:rPr lang="zh-CN" altLang="en-US" sz="1600" b="0" dirty="0">
                  <a:solidFill>
                    <a:srgbClr val="000000"/>
                  </a:solidFill>
                  <a:latin typeface="Arial" panose="020B0604020202020204"/>
                </a:rPr>
                <a:t>特征图像滤波（</a:t>
              </a:r>
              <a:r>
                <a:rPr lang="en-US" altLang="zh-CN" sz="1600" b="0" dirty="0" err="1">
                  <a:solidFill>
                    <a:srgbClr val="000000"/>
                  </a:solidFill>
                  <a:latin typeface="Arial" panose="020B0604020202020204"/>
                </a:rPr>
                <a:t>EigenImgFilt</a:t>
              </a:r>
              <a:r>
                <a:rPr lang="zh-CN" altLang="en-US" sz="1600" b="0" dirty="0">
                  <a:solidFill>
                    <a:srgbClr val="000000"/>
                  </a:solidFill>
                  <a:latin typeface="Arial" panose="020B0604020202020204"/>
                </a:rPr>
                <a:t>）</a:t>
              </a:r>
              <a:endParaRPr lang="en-US" sz="1600" dirty="0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0033" b="40082"/>
            <a:stretch>
              <a:fillRect/>
            </a:stretch>
          </p:blipFill>
          <p:spPr>
            <a:xfrm>
              <a:off x="178" y="6253"/>
              <a:ext cx="2268" cy="935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9786" b="20329"/>
            <a:stretch>
              <a:fillRect/>
            </a:stretch>
          </p:blipFill>
          <p:spPr>
            <a:xfrm>
              <a:off x="7358" y="6253"/>
              <a:ext cx="2268" cy="935"/>
            </a:xfrm>
            <a:prstGeom prst="rect">
              <a:avLst/>
            </a:prstGeom>
          </p:spPr>
        </p:pic>
      </p:grpSp>
      <p:sp>
        <p:nvSpPr>
          <p:cNvPr id="23" name="文本框 22"/>
          <p:cNvSpPr txBox="1"/>
          <p:nvPr/>
        </p:nvSpPr>
        <p:spPr>
          <a:xfrm>
            <a:off x="4275976" y="6441400"/>
            <a:ext cx="19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研究院对比测试</a:t>
            </a:r>
          </a:p>
        </p:txBody>
      </p:sp>
      <p:sp>
        <p:nvSpPr>
          <p:cNvPr id="15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图片 2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180000" y="1728000"/>
            <a:ext cx="10104755" cy="4860000"/>
          </a:xfrm>
          <a:prstGeom prst="rect">
            <a:avLst/>
          </a:prstGeom>
        </p:spPr>
      </p:pic>
      <p:sp>
        <p:nvSpPr>
          <p:cNvPr id="5" name="矩形 62"/>
          <p:cNvSpPr/>
          <p:nvPr/>
        </p:nvSpPr>
        <p:spPr>
          <a:xfrm>
            <a:off x="4263782" y="6440006"/>
            <a:ext cx="217295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面波去噪前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265160" y="6608445"/>
            <a:ext cx="20193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IMAGE 2021</a:t>
            </a:r>
            <a:endParaRPr lang="zh-CN" altLang="en-US" sz="1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1091565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zh-CN" altLang="en-US" sz="24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  <a:p>
            <a:pPr lvl="0" defTabSz="1219200" eaLnBrk="1" hangingPunct="1">
              <a:lnSpc>
                <a:spcPct val="150000"/>
              </a:lnSpc>
            </a:pP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图片 1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180000" y="1728000"/>
            <a:ext cx="10104755" cy="4860000"/>
          </a:xfrm>
          <a:prstGeom prst="rect">
            <a:avLst/>
          </a:prstGeom>
        </p:spPr>
      </p:pic>
      <p:sp>
        <p:nvSpPr>
          <p:cNvPr id="5" name="矩形 62"/>
          <p:cNvSpPr/>
          <p:nvPr/>
        </p:nvSpPr>
        <p:spPr>
          <a:xfrm>
            <a:off x="4263782" y="6440006"/>
            <a:ext cx="217295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面波去噪后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265160" y="6608445"/>
            <a:ext cx="20193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IMAGE 2021</a:t>
            </a:r>
            <a:endParaRPr lang="zh-CN" altLang="en-US" sz="1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图片 1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180000" y="1728000"/>
            <a:ext cx="10104755" cy="4860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265160" y="6608445"/>
            <a:ext cx="20193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IMAGE 2021</a:t>
            </a:r>
            <a:endParaRPr lang="zh-CN" altLang="en-US" sz="1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62"/>
          <p:cNvSpPr/>
          <p:nvPr/>
        </p:nvSpPr>
        <p:spPr>
          <a:xfrm>
            <a:off x="4263782" y="6440006"/>
            <a:ext cx="217295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噪声模型</a:t>
            </a:r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图片 2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288000" y="1728000"/>
            <a:ext cx="9900000" cy="4860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265160" y="6608445"/>
            <a:ext cx="20193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IMAGE 2021</a:t>
            </a:r>
            <a:endParaRPr lang="zh-CN" altLang="en-US" sz="1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62"/>
          <p:cNvSpPr/>
          <p:nvPr/>
        </p:nvSpPr>
        <p:spPr>
          <a:xfrm>
            <a:off x="4263782" y="6440006"/>
            <a:ext cx="217295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去噪前叠加</a:t>
            </a:r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图片 2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288000" y="1728000"/>
            <a:ext cx="9900000" cy="4860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265160" y="6608445"/>
            <a:ext cx="20193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IMAGE 2021</a:t>
            </a:r>
            <a:endParaRPr lang="zh-CN" altLang="en-US" sz="1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62"/>
          <p:cNvSpPr/>
          <p:nvPr/>
        </p:nvSpPr>
        <p:spPr>
          <a:xfrm>
            <a:off x="4263782" y="6440006"/>
            <a:ext cx="217295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去噪后叠加</a:t>
            </a:r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图片 2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286385" y="1728000"/>
            <a:ext cx="9900000" cy="4860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265160" y="6608445"/>
            <a:ext cx="20193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IMAGE 2021</a:t>
            </a:r>
            <a:endParaRPr lang="zh-CN" altLang="en-US" sz="1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62"/>
          <p:cNvSpPr/>
          <p:nvPr/>
        </p:nvSpPr>
        <p:spPr>
          <a:xfrm>
            <a:off x="4263782" y="6440006"/>
            <a:ext cx="217295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噪声叠加</a:t>
            </a:r>
          </a:p>
        </p:txBody>
      </p:sp>
      <p:sp>
        <p:nvSpPr>
          <p:cNvPr id="10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16000" y="1871980"/>
            <a:ext cx="10080000" cy="5112000"/>
            <a:chOff x="944" y="2948"/>
            <a:chExt cx="17651" cy="7618"/>
          </a:xfrm>
        </p:grpSpPr>
        <p:pic>
          <p:nvPicPr>
            <p:cNvPr id="5" name="图片 4" descr="hdx_A03a_groll_N_SW23-29_A01a_AMP_N_SW23-29"/>
            <p:cNvPicPr preferRelativeResize="0"/>
            <p:nvPr/>
          </p:nvPicPr>
          <p:blipFill>
            <a:blip r:embed="rId2"/>
            <a:stretch>
              <a:fillRect/>
            </a:stretch>
          </p:blipFill>
          <p:spPr>
            <a:xfrm>
              <a:off x="944" y="2948"/>
              <a:ext cx="6236" cy="6520"/>
            </a:xfrm>
            <a:prstGeom prst="rect">
              <a:avLst/>
            </a:prstGeom>
          </p:spPr>
        </p:pic>
        <p:pic>
          <p:nvPicPr>
            <p:cNvPr id="6" name="图片 5" descr="hdx_A03a_groll_N_SW23-29_A03a_groll_N_SW23-29"/>
            <p:cNvPicPr preferRelativeResize="0"/>
            <p:nvPr/>
          </p:nvPicPr>
          <p:blipFill>
            <a:blip r:embed="rId3"/>
            <a:stretch>
              <a:fillRect/>
            </a:stretch>
          </p:blipFill>
          <p:spPr>
            <a:xfrm>
              <a:off x="6690" y="2948"/>
              <a:ext cx="6236" cy="6520"/>
            </a:xfrm>
            <a:prstGeom prst="rect">
              <a:avLst/>
            </a:prstGeom>
          </p:spPr>
        </p:pic>
        <p:pic>
          <p:nvPicPr>
            <p:cNvPr id="7" name="图片 6" descr="hdx_A03a_groll_N_SW23-29_difference_A01a_AMP_N_SW23-29_subtract_A03a_groll_N_SW23-29"/>
            <p:cNvPicPr preferRelativeResize="0"/>
            <p:nvPr/>
          </p:nvPicPr>
          <p:blipFill>
            <a:blip r:embed="rId4"/>
            <a:stretch>
              <a:fillRect/>
            </a:stretch>
          </p:blipFill>
          <p:spPr>
            <a:xfrm>
              <a:off x="12359" y="2948"/>
              <a:ext cx="6236" cy="6520"/>
            </a:xfrm>
            <a:prstGeom prst="rect">
              <a:avLst/>
            </a:prstGeom>
          </p:spPr>
        </p:pic>
        <p:sp>
          <p:nvSpPr>
            <p:cNvPr id="8" name="矩形 62"/>
            <p:cNvSpPr/>
            <p:nvPr/>
          </p:nvSpPr>
          <p:spPr>
            <a:xfrm>
              <a:off x="3136" y="9354"/>
              <a:ext cx="1500" cy="65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去噪前</a:t>
              </a:r>
            </a:p>
          </p:txBody>
        </p:sp>
        <p:sp>
          <p:nvSpPr>
            <p:cNvPr id="10" name="矩形 62"/>
            <p:cNvSpPr/>
            <p:nvPr/>
          </p:nvSpPr>
          <p:spPr>
            <a:xfrm>
              <a:off x="9145" y="9354"/>
              <a:ext cx="3422" cy="65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面波去噪后</a:t>
              </a:r>
            </a:p>
          </p:txBody>
        </p:sp>
        <p:sp>
          <p:nvSpPr>
            <p:cNvPr id="11" name="矩形 62"/>
            <p:cNvSpPr/>
            <p:nvPr/>
          </p:nvSpPr>
          <p:spPr>
            <a:xfrm>
              <a:off x="14930" y="9354"/>
              <a:ext cx="1832" cy="59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50000"/>
                </a:lnSpc>
                <a:buFont typeface="Arial" panose="020B0604020202020204" pitchFamily="34" charset="0"/>
              </a:pPr>
              <a:r>
                <a:rPr lang="zh-CN" altLang="en-US" sz="1400" b="1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噪声模型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8183" y="9936"/>
              <a:ext cx="3118" cy="6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rgbClr val="0000FF"/>
                  </a:solidFill>
                  <a:latin typeface="微软雅黑" panose="020B0503020204020204" charset="-122"/>
                  <a:ea typeface="微软雅黑" panose="020B0503020204020204" charset="-122"/>
                </a:rPr>
                <a:t>哈得逊三维数据</a:t>
              </a:r>
            </a:p>
          </p:txBody>
        </p:sp>
      </p:grpSp>
      <p:sp>
        <p:nvSpPr>
          <p:cNvPr id="14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1091565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  <a:p>
            <a:pPr lvl="0" defTabSz="1219200" eaLnBrk="1" hangingPunct="1">
              <a:lnSpc>
                <a:spcPct val="150000"/>
              </a:lnSpc>
            </a:pP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图片 1" descr="hdx_difference_STK_A01a_AMP_field_allnn_subtract_STK_A03a_groll_field_all3_STK_A01a_AMP_field_allnn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396000" y="1692000"/>
            <a:ext cx="9720000" cy="478800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349994" y="6561223"/>
            <a:ext cx="1780604" cy="422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哈得逊三维数据</a:t>
            </a:r>
          </a:p>
        </p:txBody>
      </p:sp>
      <p:sp>
        <p:nvSpPr>
          <p:cNvPr id="15" name="矩形 62"/>
          <p:cNvSpPr/>
          <p:nvPr/>
        </p:nvSpPr>
        <p:spPr>
          <a:xfrm>
            <a:off x="4686181" y="6257042"/>
            <a:ext cx="1224136" cy="4154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去噪前叠加</a:t>
            </a:r>
          </a:p>
        </p:txBody>
      </p:sp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13" name="图片 12" descr="hdx_difference_STK_A01a_AMP_field_allnn_subtract_STK_A03a_groll_field_all3_STK_A03a_groll_field_all3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396000" y="1692275"/>
            <a:ext cx="9719945" cy="4788000"/>
          </a:xfrm>
          <a:prstGeom prst="rect">
            <a:avLst/>
          </a:prstGeom>
        </p:spPr>
      </p:pic>
      <p:sp>
        <p:nvSpPr>
          <p:cNvPr id="15" name="矩形 62"/>
          <p:cNvSpPr/>
          <p:nvPr/>
        </p:nvSpPr>
        <p:spPr>
          <a:xfrm>
            <a:off x="4686181" y="6257042"/>
            <a:ext cx="1224136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去噪后叠加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349994" y="6561223"/>
            <a:ext cx="1780604" cy="422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哈得逊三维数据</a:t>
            </a: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1091565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  <a:p>
            <a:pPr lvl="0" defTabSz="1219200" eaLnBrk="1" hangingPunct="1">
              <a:lnSpc>
                <a:spcPct val="150000"/>
              </a:lnSpc>
            </a:pP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" name="图片 1" descr="hdx_difference_STK_A01a_AMP_field_allnn_subtract_STK_A03a_groll_field_all3_STK_A01a_AMP_field_allnn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396000" y="1692000"/>
            <a:ext cx="9720000" cy="478800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349994" y="6561223"/>
            <a:ext cx="1780604" cy="422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哈得逊三维数据</a:t>
            </a:r>
          </a:p>
        </p:txBody>
      </p:sp>
      <p:sp>
        <p:nvSpPr>
          <p:cNvPr id="15" name="矩形 62"/>
          <p:cNvSpPr/>
          <p:nvPr/>
        </p:nvSpPr>
        <p:spPr>
          <a:xfrm>
            <a:off x="4686181" y="6257042"/>
            <a:ext cx="1224136" cy="4154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去噪前叠加</a:t>
            </a:r>
          </a:p>
        </p:txBody>
      </p:sp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6823997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1091565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  <a:p>
            <a:pPr lvl="0" defTabSz="1219200" eaLnBrk="1" hangingPunct="1">
              <a:lnSpc>
                <a:spcPct val="150000"/>
              </a:lnSpc>
            </a:pPr>
            <a:endParaRPr lang="zh-CN" altLang="en-US" sz="20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13" name="图片 12" descr="hdx_difference_STK_A01a_AMP_field_allnn_subtract_STK_A03a_groll_field_all3_difference_STK_A01a_AMP_field_allnn_subtract_STK_A03a_groll_field_all3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396000" y="1692000"/>
            <a:ext cx="9720000" cy="478800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349994" y="6561223"/>
            <a:ext cx="1780604" cy="422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哈得逊三维数据</a:t>
            </a:r>
          </a:p>
        </p:txBody>
      </p:sp>
      <p:sp>
        <p:nvSpPr>
          <p:cNvPr id="15" name="矩形 62"/>
          <p:cNvSpPr/>
          <p:nvPr/>
        </p:nvSpPr>
        <p:spPr>
          <a:xfrm>
            <a:off x="4686181" y="6257042"/>
            <a:ext cx="1224136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en-US" altLang="zh-CN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噪声叠加</a:t>
            </a:r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81355" y="1864360"/>
            <a:ext cx="9309100" cy="4240530"/>
            <a:chOff x="11970" y="4304"/>
            <a:chExt cx="8160" cy="386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690" y="4304"/>
              <a:ext cx="2720" cy="3867"/>
            </a:xfrm>
            <a:prstGeom prst="rect">
              <a:avLst/>
            </a:prstGeom>
          </p:spPr>
        </p:pic>
        <p:pic>
          <p:nvPicPr>
            <p:cNvPr id="13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410" y="4304"/>
              <a:ext cx="2720" cy="3867"/>
            </a:xfrm>
            <a:prstGeom prst="rect">
              <a:avLst/>
            </a:prstGeom>
          </p:spPr>
        </p:pic>
        <p:pic>
          <p:nvPicPr>
            <p:cNvPr id="1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970" y="4304"/>
              <a:ext cx="2720" cy="3867"/>
            </a:xfrm>
            <a:prstGeom prst="rect">
              <a:avLst/>
            </a:prstGeom>
          </p:spPr>
        </p:pic>
      </p:grpSp>
      <p:sp>
        <p:nvSpPr>
          <p:cNvPr id="15" name="矩形 62"/>
          <p:cNvSpPr/>
          <p:nvPr/>
        </p:nvSpPr>
        <p:spPr>
          <a:xfrm>
            <a:off x="1946581" y="6170677"/>
            <a:ext cx="856609" cy="437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去噪前</a:t>
            </a:r>
          </a:p>
        </p:txBody>
      </p:sp>
      <p:sp>
        <p:nvSpPr>
          <p:cNvPr id="16" name="矩形 62"/>
          <p:cNvSpPr/>
          <p:nvPr/>
        </p:nvSpPr>
        <p:spPr>
          <a:xfrm>
            <a:off x="4899365" y="6170677"/>
            <a:ext cx="1954210" cy="437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面波去噪后</a:t>
            </a:r>
          </a:p>
        </p:txBody>
      </p:sp>
      <p:sp>
        <p:nvSpPr>
          <p:cNvPr id="17" name="矩形 62"/>
          <p:cNvSpPr/>
          <p:nvPr/>
        </p:nvSpPr>
        <p:spPr>
          <a:xfrm>
            <a:off x="8087449" y="6170677"/>
            <a:ext cx="1046205" cy="39859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噪声模型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630664" y="6561223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他拉哈南数据</a:t>
            </a:r>
          </a:p>
        </p:txBody>
      </p:sp>
      <p:sp>
        <p:nvSpPr>
          <p:cNvPr id="20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6" name="矩形 62"/>
          <p:cNvSpPr/>
          <p:nvPr/>
        </p:nvSpPr>
        <p:spPr>
          <a:xfrm>
            <a:off x="4899365" y="6170677"/>
            <a:ext cx="195421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去噪前叠加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630664" y="6561223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他拉哈南数据</a:t>
            </a:r>
          </a:p>
        </p:txBody>
      </p:sp>
      <p:pic>
        <p:nvPicPr>
          <p:cNvPr id="3" name="Picture 1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0" y="1548000"/>
            <a:ext cx="10404000" cy="4752000"/>
          </a:xfrm>
          <a:prstGeom prst="rect">
            <a:avLst/>
          </a:prstGeom>
        </p:spPr>
      </p:pic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面波压制实例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6" name="矩形 62"/>
          <p:cNvSpPr/>
          <p:nvPr/>
        </p:nvSpPr>
        <p:spPr>
          <a:xfrm>
            <a:off x="4899365" y="6170677"/>
            <a:ext cx="195421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去噪后叠加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630664" y="6561223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他拉哈南数据</a:t>
            </a:r>
          </a:p>
        </p:txBody>
      </p:sp>
      <p:pic>
        <p:nvPicPr>
          <p:cNvPr id="2" name="Picture 1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0" y="1548000"/>
            <a:ext cx="10404000" cy="4752000"/>
          </a:xfrm>
          <a:prstGeom prst="rect">
            <a:avLst/>
          </a:prstGeom>
        </p:spPr>
      </p:pic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黑三角噪声压制实例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55905" y="1683385"/>
            <a:ext cx="9794240" cy="5043170"/>
            <a:chOff x="-32" y="1958"/>
            <a:chExt cx="19078" cy="8547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" y="1958"/>
              <a:ext cx="3876" cy="7937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70" y="1958"/>
              <a:ext cx="3876" cy="7937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23" y="1958"/>
              <a:ext cx="3876" cy="7937"/>
            </a:xfrm>
            <a:prstGeom prst="rect">
              <a:avLst/>
            </a:prstGeom>
          </p:spPr>
        </p:pic>
        <p:sp>
          <p:nvSpPr>
            <p:cNvPr id="15" name="矩形 14"/>
            <p:cNvSpPr/>
            <p:nvPr/>
          </p:nvSpPr>
          <p:spPr>
            <a:xfrm>
              <a:off x="-32" y="9920"/>
              <a:ext cx="3710" cy="5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去噪前单炮</a:t>
              </a:r>
            </a:p>
          </p:txBody>
        </p:sp>
        <p:sp>
          <p:nvSpPr>
            <p:cNvPr id="16" name="矩形 15"/>
            <p:cNvSpPr/>
            <p:nvPr/>
          </p:nvSpPr>
          <p:spPr>
            <a:xfrm>
              <a:off x="4135" y="9920"/>
              <a:ext cx="3710" cy="5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EIG</a:t>
              </a: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去噪后单炮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7587" y="9920"/>
              <a:ext cx="3710" cy="5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EIG</a:t>
              </a: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噪声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11883" y="9985"/>
              <a:ext cx="3710" cy="5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HIEN</a:t>
              </a: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去噪后单炮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15335" y="9985"/>
              <a:ext cx="3710" cy="5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HIEN</a:t>
              </a:r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噪声</a:t>
              </a:r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6" y="1958"/>
              <a:ext cx="3925" cy="7937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0" y="1958"/>
              <a:ext cx="3925" cy="7937"/>
            </a:xfrm>
            <a:prstGeom prst="rect">
              <a:avLst/>
            </a:prstGeom>
          </p:spPr>
        </p:pic>
      </p:grpSp>
      <p:sp>
        <p:nvSpPr>
          <p:cNvPr id="22" name="文本框 21"/>
          <p:cNvSpPr txBox="1"/>
          <p:nvPr/>
        </p:nvSpPr>
        <p:spPr>
          <a:xfrm>
            <a:off x="4366504" y="6561223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宁庆三维项目</a:t>
            </a:r>
          </a:p>
        </p:txBody>
      </p:sp>
      <p:sp>
        <p:nvSpPr>
          <p:cNvPr id="25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黑三角噪声压制实例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66504" y="6561223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宁庆三维项目</a:t>
            </a:r>
          </a:p>
        </p:txBody>
      </p:sp>
      <p:pic>
        <p:nvPicPr>
          <p:cNvPr id="3" name="图片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0" y="1584000"/>
            <a:ext cx="9972000" cy="4752000"/>
          </a:xfrm>
          <a:prstGeom prst="rect">
            <a:avLst/>
          </a:prstGeom>
        </p:spPr>
      </p:pic>
      <p:sp>
        <p:nvSpPr>
          <p:cNvPr id="5" name="矩形 62"/>
          <p:cNvSpPr/>
          <p:nvPr/>
        </p:nvSpPr>
        <p:spPr>
          <a:xfrm>
            <a:off x="4618695" y="6170677"/>
            <a:ext cx="195421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去噪前叠加</a:t>
            </a:r>
          </a:p>
        </p:txBody>
      </p:sp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黑三角噪声压制实例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66504" y="6561223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宁庆三维项目</a:t>
            </a:r>
          </a:p>
        </p:txBody>
      </p:sp>
      <p:pic>
        <p:nvPicPr>
          <p:cNvPr id="8" name="图片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0" y="1584000"/>
            <a:ext cx="9972000" cy="4752000"/>
          </a:xfrm>
          <a:prstGeom prst="rect">
            <a:avLst/>
          </a:prstGeom>
        </p:spPr>
      </p:pic>
      <p:sp>
        <p:nvSpPr>
          <p:cNvPr id="5" name="矩形 62"/>
          <p:cNvSpPr/>
          <p:nvPr/>
        </p:nvSpPr>
        <p:spPr>
          <a:xfrm>
            <a:off x="4511675" y="6172835"/>
            <a:ext cx="194564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去噪后叠加（</a:t>
            </a:r>
            <a:r>
              <a:rPr lang="en-US" altLang="zh-CN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EIG)</a:t>
            </a:r>
          </a:p>
        </p:txBody>
      </p:sp>
      <p:cxnSp>
        <p:nvCxnSpPr>
          <p:cNvPr id="7" name="直接箭头连接符 6"/>
          <p:cNvCxnSpPr/>
          <p:nvPr/>
        </p:nvCxnSpPr>
        <p:spPr bwMode="auto">
          <a:xfrm flipV="1">
            <a:off x="1186004" y="4197139"/>
            <a:ext cx="137544" cy="157578"/>
          </a:xfrm>
          <a:prstGeom prst="straightConnector1">
            <a:avLst/>
          </a:prstGeom>
          <a:noFill/>
          <a:ln w="38100">
            <a:solidFill>
              <a:srgbClr val="0000FF"/>
            </a:solidFill>
            <a:tailEnd type="triangle"/>
          </a:ln>
        </p:spPr>
      </p:cxnSp>
      <p:cxnSp>
        <p:nvCxnSpPr>
          <p:cNvPr id="10" name="直接箭头连接符 9"/>
          <p:cNvCxnSpPr/>
          <p:nvPr/>
        </p:nvCxnSpPr>
        <p:spPr bwMode="auto">
          <a:xfrm flipV="1">
            <a:off x="5204250" y="4186584"/>
            <a:ext cx="137544" cy="157578"/>
          </a:xfrm>
          <a:prstGeom prst="straightConnector1">
            <a:avLst/>
          </a:prstGeom>
          <a:noFill/>
          <a:ln w="38100">
            <a:solidFill>
              <a:srgbClr val="0000FF"/>
            </a:solidFill>
            <a:tailEnd type="triangle"/>
          </a:ln>
        </p:spPr>
      </p:cxn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黑三角噪声压制实例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66504" y="6561223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宁庆三维项目</a:t>
            </a:r>
          </a:p>
        </p:txBody>
      </p:sp>
      <p:pic>
        <p:nvPicPr>
          <p:cNvPr id="2" name="图片 1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0" y="1584000"/>
            <a:ext cx="9972000" cy="4752000"/>
          </a:xfrm>
          <a:prstGeom prst="rect">
            <a:avLst/>
          </a:prstGeom>
        </p:spPr>
      </p:pic>
      <p:sp>
        <p:nvSpPr>
          <p:cNvPr id="5" name="矩形 62"/>
          <p:cNvSpPr/>
          <p:nvPr/>
        </p:nvSpPr>
        <p:spPr>
          <a:xfrm>
            <a:off x="4511675" y="6172835"/>
            <a:ext cx="194564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去噪后叠加（</a:t>
            </a:r>
            <a:r>
              <a:rPr lang="en-US" altLang="zh-CN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HIEN)</a:t>
            </a:r>
          </a:p>
        </p:txBody>
      </p:sp>
      <p:cxnSp>
        <p:nvCxnSpPr>
          <p:cNvPr id="7" name="直接箭头连接符 6"/>
          <p:cNvCxnSpPr/>
          <p:nvPr/>
        </p:nvCxnSpPr>
        <p:spPr bwMode="auto">
          <a:xfrm flipV="1">
            <a:off x="1186004" y="4197139"/>
            <a:ext cx="137544" cy="157578"/>
          </a:xfrm>
          <a:prstGeom prst="straightConnector1">
            <a:avLst/>
          </a:prstGeom>
          <a:noFill/>
          <a:ln w="38100">
            <a:solidFill>
              <a:srgbClr val="0000FF"/>
            </a:solidFill>
            <a:tailEnd type="triangle"/>
          </a:ln>
        </p:spPr>
      </p:cxnSp>
      <p:cxnSp>
        <p:nvCxnSpPr>
          <p:cNvPr id="8" name="直接箭头连接符 7"/>
          <p:cNvCxnSpPr/>
          <p:nvPr/>
        </p:nvCxnSpPr>
        <p:spPr bwMode="auto">
          <a:xfrm flipV="1">
            <a:off x="5204250" y="4186584"/>
            <a:ext cx="137544" cy="157578"/>
          </a:xfrm>
          <a:prstGeom prst="straightConnector1">
            <a:avLst/>
          </a:prstGeom>
          <a:noFill/>
          <a:ln w="38100">
            <a:solidFill>
              <a:srgbClr val="0000FF"/>
            </a:solidFill>
            <a:tailEnd type="triangle"/>
          </a:ln>
        </p:spPr>
      </p:cxnSp>
      <p:sp>
        <p:nvSpPr>
          <p:cNvPr id="11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黑三角噪声压制实例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66504" y="6561223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宁庆三维项目</a:t>
            </a:r>
          </a:p>
        </p:txBody>
      </p:sp>
      <p:sp>
        <p:nvSpPr>
          <p:cNvPr id="5" name="矩形 62"/>
          <p:cNvSpPr/>
          <p:nvPr/>
        </p:nvSpPr>
        <p:spPr>
          <a:xfrm>
            <a:off x="4511675" y="6181090"/>
            <a:ext cx="194564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噪声叠加（</a:t>
            </a:r>
            <a:r>
              <a:rPr lang="en-US" altLang="zh-CN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EIG)</a:t>
            </a:r>
          </a:p>
        </p:txBody>
      </p:sp>
      <p:pic>
        <p:nvPicPr>
          <p:cNvPr id="3" name="图片 2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0" y="1584000"/>
            <a:ext cx="9972000" cy="4752000"/>
          </a:xfrm>
          <a:prstGeom prst="rect">
            <a:avLst/>
          </a:prstGeom>
        </p:spPr>
      </p:pic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629920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lvl="0" defTabSz="1219200" eaLnBrk="1" hangingPunct="1">
              <a:lnSpc>
                <a:spcPct val="150000"/>
              </a:lnSpc>
            </a:pPr>
            <a:r>
              <a:rPr lang="zh-CN" altLang="en-US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 </a:t>
            </a:r>
            <a:r>
              <a:rPr lang="en-US" altLang="zh-CN" sz="2400" b="1" kern="0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- </a:t>
            </a:r>
            <a:r>
              <a:rPr lang="zh-CN" altLang="en-US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黑三角噪声压制实例</a:t>
            </a:r>
            <a:r>
              <a:rPr lang="en-US" altLang="zh-CN" sz="2400" b="1" kern="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endParaRPr lang="en-US" altLang="zh-CN" sz="2400" b="1" kern="0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366504" y="6561223"/>
            <a:ext cx="1706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宁庆三维项目</a:t>
            </a:r>
          </a:p>
        </p:txBody>
      </p:sp>
      <p:sp>
        <p:nvSpPr>
          <p:cNvPr id="5" name="矩形 62"/>
          <p:cNvSpPr/>
          <p:nvPr/>
        </p:nvSpPr>
        <p:spPr>
          <a:xfrm>
            <a:off x="4511675" y="6181090"/>
            <a:ext cx="1945640" cy="414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</a:pPr>
            <a:r>
              <a:rPr lang="zh-CN" altLang="en-US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噪声叠加（</a:t>
            </a:r>
            <a:r>
              <a:rPr lang="en-US" altLang="zh-CN" sz="1400" b="1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HIEN)</a:t>
            </a:r>
          </a:p>
        </p:txBody>
      </p:sp>
      <p:pic>
        <p:nvPicPr>
          <p:cNvPr id="6" name="图片 5"/>
          <p:cNvPicPr preferRelativeResize="0"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0" y="1584000"/>
            <a:ext cx="9972000" cy="4752000"/>
          </a:xfrm>
          <a:prstGeom prst="rect">
            <a:avLst/>
          </a:prstGeom>
        </p:spPr>
      </p:pic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三</a:t>
            </a:r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、应用实例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681355" y="940435"/>
            <a:ext cx="9437370" cy="3771424"/>
          </a:xfrm>
          <a:prstGeom prst="rect">
            <a:avLst/>
          </a:prstGeom>
          <a:noFill/>
          <a:ln>
            <a:miter lim="800000"/>
          </a:ln>
        </p:spPr>
        <p:txBody>
          <a:bodyPr wrap="square" lIns="77349" tIns="38675" rIns="77349" bIns="38675" anchor="t">
            <a:spAutoFit/>
          </a:bodyPr>
          <a:lstStyle/>
          <a:p>
            <a:pPr marL="342900" lvl="0" indent="-342900" defTabSz="1219200" eaLnBrk="1" hangingPunct="1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000" b="1" kern="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特征图像滤波技术估计随时间、空间、频率、信噪比变化的噪声模型，适用于压制各种类型面波、黑三角噪声。</a:t>
            </a:r>
            <a:endParaRPr lang="en-US" altLang="zh-CN" sz="2000" b="1" kern="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lvl="0" indent="-342900" defTabSz="1219200" eaLnBrk="1" hangingPunct="1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000" b="1" kern="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数据适应性强、去噪强度灵活可控、保真性较好</a:t>
            </a:r>
            <a:endParaRPr lang="en-US" altLang="zh-CN" sz="2000" b="1" kern="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  <a:p>
            <a:pPr marL="342900" indent="-342900" defTabSz="1219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000" b="1" kern="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适用于强噪声，弱线性或随机噪声需采用其他模块压制</a:t>
            </a:r>
            <a:endParaRPr lang="en-US" altLang="zh-CN" sz="2000" b="1" kern="0" dirty="0" smtClean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  <a:p>
            <a:pPr marL="342900" indent="-342900" defTabSz="121920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zh-CN" altLang="en-US" sz="2000" b="1" kern="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因分频段采用时空窗口压制噪声，有时存在去噪后频谱不够光滑问题（数据、频带宽度、时空窗大小均可影响</a:t>
            </a:r>
            <a:r>
              <a:rPr lang="en-US" altLang="zh-CN" sz="2000" b="1" kern="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en-US" sz="2000" b="1" kern="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，一般值只推荐采用少数频带压制噪声。宽频带去噪可与</a:t>
            </a:r>
            <a:r>
              <a:rPr lang="en-US" altLang="zh-CN" sz="2000" b="1" kern="0" dirty="0" err="1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SWTFilt</a:t>
            </a:r>
            <a:r>
              <a:rPr lang="zh-CN" altLang="en-US" sz="2000" b="1" kern="0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  <a:sym typeface="+mn-ea"/>
              </a:rPr>
              <a:t>模块组合使用。</a:t>
            </a:r>
            <a:endParaRPr lang="en-US" altLang="zh-CN" sz="2000" b="1" kern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  <a:p>
            <a:pPr lvl="0" defTabSz="1219200" eaLnBrk="1" hangingPunct="1">
              <a:lnSpc>
                <a:spcPct val="150000"/>
              </a:lnSpc>
            </a:pPr>
            <a:endParaRPr lang="en-US" altLang="zh-CN" sz="2000" b="1" kern="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TextBox 8"/>
          <p:cNvSpPr txBox="1">
            <a:spLocks noChangeArrowheads="1"/>
          </p:cNvSpPr>
          <p:nvPr/>
        </p:nvSpPr>
        <p:spPr bwMode="auto">
          <a:xfrm>
            <a:off x="193040" y="31115"/>
            <a:ext cx="10055860" cy="6438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91342" tIns="45671" rIns="91342" bIns="45671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0000"/>
                </a:solidFill>
                <a:latin typeface="方正大标宋简体" panose="02000000000000000000" pitchFamily="2" charset="-122"/>
                <a:ea typeface="方正大标宋简体" panose="02000000000000000000" pitchFamily="2" charset="-122"/>
              </a:rPr>
              <a:t>四、小结</a:t>
            </a:r>
            <a:endParaRPr lang="zh-CN" altLang="en-US" sz="3600" b="1" dirty="0">
              <a:solidFill>
                <a:srgbClr val="FF0000"/>
              </a:solidFill>
              <a:latin typeface="方正大标宋简体" panose="02000000000000000000" pitchFamily="2" charset="-122"/>
              <a:ea typeface="方正大标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4633185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</a:spPr>
      <a:bodyPr vert="horz" wrap="square" lIns="100502" tIns="50251" rIns="100502" bIns="50251" numCol="1" anchor="t" anchorCtr="0" compatLnSpc="1"/>
      <a:lstStyle>
        <a:defPPr marL="358775" marR="0" indent="-358775" algn="l" defTabSz="95758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defRPr kumimoji="0" lang="zh-CN" altLang="en-US" sz="2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Impact" panose="020B0806030902050204" pitchFamily="34" charset="0"/>
            <a:ea typeface="方正黑体简体" panose="02000000000000000000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</a:spPr>
      <a:bodyPr vert="horz" wrap="square" lIns="100502" tIns="50251" rIns="100502" bIns="50251" numCol="1" anchor="t" anchorCtr="0" compatLnSpc="1"/>
      <a:lstStyle>
        <a:defPPr marL="358775" marR="0" indent="-358775" algn="l" defTabSz="95758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defRPr kumimoji="0" lang="zh-CN" altLang="en-US" sz="2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Impact" panose="020B0806030902050204" pitchFamily="34" charset="0"/>
            <a:ea typeface="方正黑体简体" panose="02000000000000000000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GO_Presentation">
  <a:themeElements>
    <a:clrScheme name="4_GO_Presentation 2">
      <a:dk1>
        <a:srgbClr val="660066"/>
      </a:dk1>
      <a:lt1>
        <a:srgbClr val="FFFFFF"/>
      </a:lt1>
      <a:dk2>
        <a:srgbClr val="FF00FF"/>
      </a:dk2>
      <a:lt2>
        <a:srgbClr val="FFCC99"/>
      </a:lt2>
      <a:accent1>
        <a:srgbClr val="99FF99"/>
      </a:accent1>
      <a:accent2>
        <a:srgbClr val="CC66FF"/>
      </a:accent2>
      <a:accent3>
        <a:srgbClr val="FFFFFF"/>
      </a:accent3>
      <a:accent4>
        <a:srgbClr val="560056"/>
      </a:accent4>
      <a:accent5>
        <a:srgbClr val="CAFFCA"/>
      </a:accent5>
      <a:accent6>
        <a:srgbClr val="B95CE7"/>
      </a:accent6>
      <a:hlink>
        <a:srgbClr val="FF99CC"/>
      </a:hlink>
      <a:folHlink>
        <a:srgbClr val="006600"/>
      </a:folHlink>
    </a:clrScheme>
    <a:fontScheme name="4_GO_Presentation">
      <a:majorFont>
        <a:latin typeface="Impact"/>
        <a:ea typeface="宋体"/>
        <a:cs typeface=""/>
      </a:majorFont>
      <a:minorFont>
        <a:latin typeface="Impact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</a:spPr>
      <a:bodyPr vert="horz" wrap="square" lIns="100502" tIns="50251" rIns="100502" bIns="50251" numCol="1" anchor="t" anchorCtr="0" compatLnSpc="1"/>
      <a:lstStyle>
        <a:defPPr marL="358775" marR="0" indent="-358775" algn="l" defTabSz="95758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defRPr kumimoji="0" lang="zh-CN" altLang="en-US" sz="2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Impact" panose="020B0806030902050204" pitchFamily="34" charset="0"/>
            <a:ea typeface="方正黑体简体" panose="02000000000000000000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</a:spPr>
      <a:bodyPr vert="horz" wrap="square" lIns="100502" tIns="50251" rIns="100502" bIns="50251" numCol="1" anchor="t" anchorCtr="0" compatLnSpc="1"/>
      <a:lstStyle>
        <a:defPPr marL="358775" marR="0" indent="-358775" algn="l" defTabSz="95758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defRPr kumimoji="0" lang="zh-CN" altLang="en-US" sz="2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Impact" panose="020B0806030902050204" pitchFamily="34" charset="0"/>
            <a:ea typeface="方正黑体简体" panose="02000000000000000000" pitchFamily="2" charset="-122"/>
          </a:defRPr>
        </a:defPPr>
      </a:lstStyle>
    </a:lnDef>
  </a:objectDefaults>
  <a:extraClrSchemeLst>
    <a:extraClrScheme>
      <a:clrScheme name="4_GO_Presentation 1">
        <a:dk1>
          <a:srgbClr val="000000"/>
        </a:dk1>
        <a:lt1>
          <a:srgbClr val="FFFFFF"/>
        </a:lt1>
        <a:dk2>
          <a:srgbClr val="6600CC"/>
        </a:dk2>
        <a:lt2>
          <a:srgbClr val="CCECFF"/>
        </a:lt2>
        <a:accent1>
          <a:srgbClr val="00FFCC"/>
        </a:accent1>
        <a:accent2>
          <a:srgbClr val="9933FF"/>
        </a:accent2>
        <a:accent3>
          <a:srgbClr val="B8AAE2"/>
        </a:accent3>
        <a:accent4>
          <a:srgbClr val="DADADA"/>
        </a:accent4>
        <a:accent5>
          <a:srgbClr val="AAFFE2"/>
        </a:accent5>
        <a:accent6>
          <a:srgbClr val="8A2DE7"/>
        </a:accent6>
        <a:hlink>
          <a:srgbClr val="660066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GO_Presentation 2">
        <a:dk1>
          <a:srgbClr val="660066"/>
        </a:dk1>
        <a:lt1>
          <a:srgbClr val="FFFFFF"/>
        </a:lt1>
        <a:dk2>
          <a:srgbClr val="FF00FF"/>
        </a:dk2>
        <a:lt2>
          <a:srgbClr val="FFCC99"/>
        </a:lt2>
        <a:accent1>
          <a:srgbClr val="99FF99"/>
        </a:accent1>
        <a:accent2>
          <a:srgbClr val="CC66FF"/>
        </a:accent2>
        <a:accent3>
          <a:srgbClr val="FFFFFF"/>
        </a:accent3>
        <a:accent4>
          <a:srgbClr val="560056"/>
        </a:accent4>
        <a:accent5>
          <a:srgbClr val="CAFFCA"/>
        </a:accent5>
        <a:accent6>
          <a:srgbClr val="B95CE7"/>
        </a:accent6>
        <a:hlink>
          <a:srgbClr val="FF99CC"/>
        </a:hlink>
        <a:folHlink>
          <a:srgbClr val="00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GO_Presentation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GO_Presentation 4">
        <a:dk1>
          <a:srgbClr val="000000"/>
        </a:dk1>
        <a:lt1>
          <a:srgbClr val="FFFFFF"/>
        </a:lt1>
        <a:dk2>
          <a:srgbClr val="CC0099"/>
        </a:dk2>
        <a:lt2>
          <a:srgbClr val="FFCCFF"/>
        </a:lt2>
        <a:accent1>
          <a:srgbClr val="00FF00"/>
        </a:accent1>
        <a:accent2>
          <a:srgbClr val="9933FF"/>
        </a:accent2>
        <a:accent3>
          <a:srgbClr val="E2AACA"/>
        </a:accent3>
        <a:accent4>
          <a:srgbClr val="DADADA"/>
        </a:accent4>
        <a:accent5>
          <a:srgbClr val="AAFFAA"/>
        </a:accent5>
        <a:accent6>
          <a:srgbClr val="8A2DE7"/>
        </a:accent6>
        <a:hlink>
          <a:srgbClr val="660066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GO_Presentation">
  <a:themeElements>
    <a:clrScheme name="2_GO_Presentation 2">
      <a:dk1>
        <a:srgbClr val="660066"/>
      </a:dk1>
      <a:lt1>
        <a:srgbClr val="FFFFFF"/>
      </a:lt1>
      <a:dk2>
        <a:srgbClr val="FF00FF"/>
      </a:dk2>
      <a:lt2>
        <a:srgbClr val="FFCC99"/>
      </a:lt2>
      <a:accent1>
        <a:srgbClr val="99FF99"/>
      </a:accent1>
      <a:accent2>
        <a:srgbClr val="CC66FF"/>
      </a:accent2>
      <a:accent3>
        <a:srgbClr val="FFFFFF"/>
      </a:accent3>
      <a:accent4>
        <a:srgbClr val="560056"/>
      </a:accent4>
      <a:accent5>
        <a:srgbClr val="CAFFCA"/>
      </a:accent5>
      <a:accent6>
        <a:srgbClr val="B95CE7"/>
      </a:accent6>
      <a:hlink>
        <a:srgbClr val="FF99CC"/>
      </a:hlink>
      <a:folHlink>
        <a:srgbClr val="006600"/>
      </a:folHlink>
    </a:clrScheme>
    <a:fontScheme name="2_GO_Presentation">
      <a:majorFont>
        <a:latin typeface="Impact"/>
        <a:ea typeface="宋体"/>
        <a:cs typeface=""/>
      </a:majorFont>
      <a:minorFont>
        <a:latin typeface="Impact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/>
      <a:bodyPr wrap="none" lIns="87352" tIns="43676" rIns="87352" bIns="43676" numCol="1" fromWordArt="1">
        <a:prstTxWarp prst="textPlain">
          <a:avLst>
            <a:gd name="adj" fmla="val 50000"/>
          </a:avLst>
        </a:prstTxWarp>
      </a:bodyPr>
      <a:lstStyle>
        <a:defPPr algn="ctr">
          <a:defRPr sz="1155" kern="10" dirty="0">
            <a:ln w="9525">
              <a:solidFill>
                <a:schemeClr val="tx1"/>
              </a:solidFill>
              <a:round/>
            </a:ln>
            <a:solidFill>
              <a:srgbClr val="FF0000"/>
            </a:solidFill>
            <a:latin typeface="华文行楷" panose="02010800040101010101" charset="-122"/>
            <a:ea typeface="华文行楷" panose="02010800040101010101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</a:spPr>
      <a:bodyPr vert="horz" wrap="square" lIns="100502" tIns="50251" rIns="100502" bIns="50251" numCol="1" anchor="t" anchorCtr="0" compatLnSpc="1"/>
      <a:lstStyle>
        <a:defPPr marL="358775" marR="0" indent="-358775" algn="l" defTabSz="957580" rtl="0" eaLnBrk="1" fontAlgn="base" latinLnBrk="0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defRPr kumimoji="0" lang="zh-CN" altLang="en-US" sz="2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Impact" panose="020B0806030902050204" pitchFamily="34" charset="0"/>
            <a:ea typeface="方正黑体简体" panose="02000000000000000000" pitchFamily="2" charset="-122"/>
          </a:defRPr>
        </a:defPPr>
      </a:lstStyle>
    </a:lnDef>
    <a:txDef>
      <a:spPr bwMode="auto">
        <a:noFill/>
        <a:ln>
          <a:miter lim="800000"/>
        </a:ln>
      </a:spPr>
      <a:bodyPr lIns="77349" tIns="38675" rIns="77349" bIns="38675"/>
      <a:lstStyle>
        <a:defPPr defTabSz="1005205" eaLnBrk="0" hangingPunct="0">
          <a:defRPr sz="3600" kern="0" dirty="0" smtClean="0">
            <a:solidFill>
              <a:srgbClr val="0000FF"/>
            </a:solidFill>
            <a:latin typeface="+mj-lt"/>
            <a:ea typeface="隶书" panose="02010509060101010101" pitchFamily="49" charset="-122"/>
            <a:cs typeface="+mj-cs"/>
          </a:defRPr>
        </a:defPPr>
      </a:lstStyle>
    </a:txDef>
  </a:objectDefaults>
  <a:extraClrSchemeLst>
    <a:extraClrScheme>
      <a:clrScheme name="2_GO_Presentation 1">
        <a:dk1>
          <a:srgbClr val="000000"/>
        </a:dk1>
        <a:lt1>
          <a:srgbClr val="FFFFFF"/>
        </a:lt1>
        <a:dk2>
          <a:srgbClr val="6600CC"/>
        </a:dk2>
        <a:lt2>
          <a:srgbClr val="CCECFF"/>
        </a:lt2>
        <a:accent1>
          <a:srgbClr val="00FFCC"/>
        </a:accent1>
        <a:accent2>
          <a:srgbClr val="9933FF"/>
        </a:accent2>
        <a:accent3>
          <a:srgbClr val="B8AAE2"/>
        </a:accent3>
        <a:accent4>
          <a:srgbClr val="DADADA"/>
        </a:accent4>
        <a:accent5>
          <a:srgbClr val="AAFFE2"/>
        </a:accent5>
        <a:accent6>
          <a:srgbClr val="8A2DE7"/>
        </a:accent6>
        <a:hlink>
          <a:srgbClr val="660066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GO_Presentation 2">
        <a:dk1>
          <a:srgbClr val="660066"/>
        </a:dk1>
        <a:lt1>
          <a:srgbClr val="FFFFFF"/>
        </a:lt1>
        <a:dk2>
          <a:srgbClr val="FF00FF"/>
        </a:dk2>
        <a:lt2>
          <a:srgbClr val="FFCC99"/>
        </a:lt2>
        <a:accent1>
          <a:srgbClr val="99FF99"/>
        </a:accent1>
        <a:accent2>
          <a:srgbClr val="CC66FF"/>
        </a:accent2>
        <a:accent3>
          <a:srgbClr val="FFFFFF"/>
        </a:accent3>
        <a:accent4>
          <a:srgbClr val="560056"/>
        </a:accent4>
        <a:accent5>
          <a:srgbClr val="CAFFCA"/>
        </a:accent5>
        <a:accent6>
          <a:srgbClr val="B95CE7"/>
        </a:accent6>
        <a:hlink>
          <a:srgbClr val="FF99CC"/>
        </a:hlink>
        <a:folHlink>
          <a:srgbClr val="00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GO_Presentation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GO_Presentation 4">
        <a:dk1>
          <a:srgbClr val="000000"/>
        </a:dk1>
        <a:lt1>
          <a:srgbClr val="FFFFFF"/>
        </a:lt1>
        <a:dk2>
          <a:srgbClr val="CC0099"/>
        </a:dk2>
        <a:lt2>
          <a:srgbClr val="FFCCFF"/>
        </a:lt2>
        <a:accent1>
          <a:srgbClr val="00FF00"/>
        </a:accent1>
        <a:accent2>
          <a:srgbClr val="9933FF"/>
        </a:accent2>
        <a:accent3>
          <a:srgbClr val="E2AACA"/>
        </a:accent3>
        <a:accent4>
          <a:srgbClr val="DADADA"/>
        </a:accent4>
        <a:accent5>
          <a:srgbClr val="AAFFAA"/>
        </a:accent5>
        <a:accent6>
          <a:srgbClr val="8A2DE7"/>
        </a:accent6>
        <a:hlink>
          <a:srgbClr val="660066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1640</TotalTime>
  <Words>1037</Words>
  <Application>Microsoft Office PowerPoint</Application>
  <PresentationFormat>自定义</PresentationFormat>
  <Paragraphs>141</Paragraphs>
  <Slides>29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29</vt:i4>
      </vt:variant>
    </vt:vector>
  </HeadingPairs>
  <TitlesOfParts>
    <vt:vector size="42" baseType="lpstr">
      <vt:lpstr>方正大标宋简体</vt:lpstr>
      <vt:lpstr>方正黑体简体</vt:lpstr>
      <vt:lpstr>黑体</vt:lpstr>
      <vt:lpstr>宋体</vt:lpstr>
      <vt:lpstr>微软雅黑</vt:lpstr>
      <vt:lpstr>Arial</vt:lpstr>
      <vt:lpstr>Impact</vt:lpstr>
      <vt:lpstr>Times New Roman</vt:lpstr>
      <vt:lpstr>Wingdings</vt:lpstr>
      <vt:lpstr>1_默认设计模板</vt:lpstr>
      <vt:lpstr>4_GO_Presentation</vt:lpstr>
      <vt:lpstr>2_GO_Presentation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User</dc:creator>
  <cp:lastModifiedBy>Mia</cp:lastModifiedBy>
  <cp:revision>3974</cp:revision>
  <cp:lastPrinted>2025-09-29T05:04:14Z</cp:lastPrinted>
  <dcterms:created xsi:type="dcterms:W3CDTF">2008-01-23T08:30:00Z</dcterms:created>
  <dcterms:modified xsi:type="dcterms:W3CDTF">2026-01-27T06:32:48Z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2052-10.8.2.6990</vt:lpwstr>
  </property>
  <property fmtid="{D5CDD505-2E9C-101B-9397-08002B2CF9AE}" pid="3" name="ICV">
    <vt:lpwstr>E6B6C293CEBA4CA5984F9D9C3CDA6CCB</vt:lpwstr>
  </property>
</Properties>
</file>