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9" r:id="rId3"/>
    <p:sldMasterId id="2147483670" r:id="rId4"/>
  </p:sldMasterIdLst>
  <p:notesMasterIdLst>
    <p:notesMasterId r:id="rId47"/>
  </p:notesMasterIdLst>
  <p:handoutMasterIdLst>
    <p:handoutMasterId r:id="rId48"/>
  </p:handoutMasterIdLst>
  <p:sldIdLst>
    <p:sldId id="256" r:id="rId5"/>
    <p:sldId id="257" r:id="rId6"/>
    <p:sldId id="262" r:id="rId7"/>
    <p:sldId id="267" r:id="rId8"/>
    <p:sldId id="269" r:id="rId9"/>
    <p:sldId id="258" r:id="rId10"/>
    <p:sldId id="263" r:id="rId11"/>
    <p:sldId id="270" r:id="rId12"/>
    <p:sldId id="271" r:id="rId13"/>
    <p:sldId id="272" r:id="rId14"/>
    <p:sldId id="273" r:id="rId15"/>
    <p:sldId id="274" r:id="rId16"/>
    <p:sldId id="259" r:id="rId17"/>
    <p:sldId id="26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97" r:id="rId28"/>
    <p:sldId id="299" r:id="rId29"/>
    <p:sldId id="301" r:id="rId30"/>
    <p:sldId id="260" r:id="rId31"/>
    <p:sldId id="265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5" r:id="rId42"/>
    <p:sldId id="296" r:id="rId43"/>
    <p:sldId id="294" r:id="rId44"/>
    <p:sldId id="261" r:id="rId45"/>
    <p:sldId id="266" r:id="rId46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B9BD5"/>
    <a:srgbClr val="0000FF"/>
    <a:srgbClr val="B2B2B2"/>
    <a:srgbClr val="202020"/>
    <a:srgbClr val="323232"/>
    <a:srgbClr val="CC3300"/>
    <a:srgbClr val="CC0000"/>
    <a:srgbClr val="FF3300"/>
    <a:srgbClr val="990000"/>
    <a:srgbClr val="FF8D4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7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90" y="96"/>
      </p:cViewPr>
      <p:guideLst>
        <p:guide orient="horz" pos="2159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1" Type="http://schemas.openxmlformats.org/officeDocument/2006/relationships/tableStyles" Target="tableStyles.xml"/><Relationship Id="rId50" Type="http://schemas.openxmlformats.org/officeDocument/2006/relationships/viewProps" Target="viewProps.xml"/><Relationship Id="rId5" Type="http://schemas.openxmlformats.org/officeDocument/2006/relationships/slide" Target="slides/slide1.xml"/><Relationship Id="rId49" Type="http://schemas.openxmlformats.org/officeDocument/2006/relationships/presProps" Target="presProps.xml"/><Relationship Id="rId48" Type="http://schemas.openxmlformats.org/officeDocument/2006/relationships/handoutMaster" Target="handoutMasters/handoutMaster1.xml"/><Relationship Id="rId47" Type="http://schemas.openxmlformats.org/officeDocument/2006/relationships/notesMaster" Target="notesMasters/notesMaster1.xml"/><Relationship Id="rId46" Type="http://schemas.openxmlformats.org/officeDocument/2006/relationships/slide" Target="slides/slide42.xml"/><Relationship Id="rId45" Type="http://schemas.openxmlformats.org/officeDocument/2006/relationships/slide" Target="slides/slide41.xml"/><Relationship Id="rId44" Type="http://schemas.openxmlformats.org/officeDocument/2006/relationships/slide" Target="slides/slide40.xml"/><Relationship Id="rId43" Type="http://schemas.openxmlformats.org/officeDocument/2006/relationships/slide" Target="slides/slide39.xml"/><Relationship Id="rId42" Type="http://schemas.openxmlformats.org/officeDocument/2006/relationships/slide" Target="slides/slide38.xml"/><Relationship Id="rId41" Type="http://schemas.openxmlformats.org/officeDocument/2006/relationships/slide" Target="slides/slide37.xml"/><Relationship Id="rId40" Type="http://schemas.openxmlformats.org/officeDocument/2006/relationships/slide" Target="slides/slide36.xml"/><Relationship Id="rId4" Type="http://schemas.openxmlformats.org/officeDocument/2006/relationships/slideMaster" Target="slideMasters/slideMaster3.xml"/><Relationship Id="rId39" Type="http://schemas.openxmlformats.org/officeDocument/2006/relationships/slide" Target="slides/slide35.xml"/><Relationship Id="rId38" Type="http://schemas.openxmlformats.org/officeDocument/2006/relationships/slide" Target="slides/slide34.xml"/><Relationship Id="rId37" Type="http://schemas.openxmlformats.org/officeDocument/2006/relationships/slide" Target="slides/slide33.xml"/><Relationship Id="rId36" Type="http://schemas.openxmlformats.org/officeDocument/2006/relationships/slide" Target="slides/slide32.xml"/><Relationship Id="rId35" Type="http://schemas.openxmlformats.org/officeDocument/2006/relationships/slide" Target="slides/slide31.xml"/><Relationship Id="rId34" Type="http://schemas.openxmlformats.org/officeDocument/2006/relationships/slide" Target="slides/slide30.xml"/><Relationship Id="rId33" Type="http://schemas.openxmlformats.org/officeDocument/2006/relationships/slide" Target="slides/slide29.xml"/><Relationship Id="rId32" Type="http://schemas.openxmlformats.org/officeDocument/2006/relationships/slide" Target="slides/slide28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45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45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45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45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C8D182-E4C8-4120-9249-FC9774456FF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43000"/>
            <a:ext cx="762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322962"/>
            <a:ext cx="9144000" cy="2187001"/>
          </a:xfrm>
        </p:spPr>
        <p:txBody>
          <a:bodyPr anchor="b">
            <a:normAutofit/>
          </a:bodyPr>
          <a:lstStyle>
            <a:lvl1pPr algn="ctr">
              <a:defRPr sz="6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单击此处添加标题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lt"/>
                <a:ea typeface="+mj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单击此处添加副标题</a:t>
            </a:r>
            <a:endParaRPr lang="zh-CN" altLang="en-US" dirty="0"/>
          </a:p>
        </p:txBody>
      </p:sp>
    </p:spTree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45845" y="55880"/>
            <a:ext cx="11091545" cy="652780"/>
          </a:xfrm>
        </p:spPr>
        <p:txBody>
          <a:bodyPr anchor="ctr" anchorCtr="0">
            <a:normAutofit/>
          </a:bodyPr>
          <a:lstStyle>
            <a:lvl1pPr>
              <a:defRPr sz="3200" b="1">
                <a:effectLst/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1280" y="6410325"/>
            <a:ext cx="901700" cy="365125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cxnSp>
        <p:nvCxnSpPr>
          <p:cNvPr id="7" name="直接连接符 6"/>
          <p:cNvCxnSpPr/>
          <p:nvPr userDrawn="1"/>
        </p:nvCxnSpPr>
        <p:spPr>
          <a:xfrm>
            <a:off x="0" y="730250"/>
            <a:ext cx="12191365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 cstate="print"/>
          <a:srcRect b="23643"/>
          <a:stretch>
            <a:fillRect/>
          </a:stretch>
        </p:blipFill>
        <p:spPr bwMode="auto">
          <a:xfrm>
            <a:off x="81280" y="-8255"/>
            <a:ext cx="734695" cy="739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直接连接符 8"/>
          <p:cNvCxnSpPr/>
          <p:nvPr userDrawn="1"/>
        </p:nvCxnSpPr>
        <p:spPr>
          <a:xfrm>
            <a:off x="635" y="6356350"/>
            <a:ext cx="12191365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6041390" y="6410325"/>
            <a:ext cx="6096000" cy="30670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r"/>
            <a:r>
              <a:rPr lang="x-none" altLang="zh-CN" sz="14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GeoEast</a:t>
            </a:r>
            <a:r>
              <a:rPr lang="zh-CN" altLang="x-none" sz="14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论坛</a:t>
            </a:r>
            <a:r>
              <a:rPr lang="en-US" altLang="zh-CN" sz="14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-</a:t>
            </a:r>
            <a:r>
              <a:rPr lang="zh-CN" altLang="en-US" sz="14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地震处理特色技术系列讲座</a:t>
            </a:r>
            <a:endParaRPr lang="zh-CN" altLang="en-US" sz="1400" b="1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3751117"/>
            <a:ext cx="7321550" cy="811357"/>
          </a:xfrm>
        </p:spPr>
        <p:txBody>
          <a:bodyPr anchor="b">
            <a:normAutofit/>
          </a:bodyPr>
          <a:lstStyle>
            <a:lvl1pPr>
              <a:defRPr sz="4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610028"/>
            <a:ext cx="7321550" cy="647555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>
            <a:normAutofit/>
          </a:bodyPr>
          <a:lstStyle>
            <a:lvl1pPr>
              <a:defRPr sz="2400" b="1" i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47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981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2766219"/>
            <a:ext cx="10515600" cy="1325563"/>
          </a:xfrm>
        </p:spPr>
        <p:txBody>
          <a:bodyPr>
            <a:normAutofit/>
          </a:bodyPr>
          <a:lstStyle>
            <a:lvl1pPr algn="ctr">
              <a:defRPr sz="4800" b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46747" y="127000"/>
            <a:ext cx="4165200" cy="1600200"/>
          </a:xfrm>
        </p:spPr>
        <p:txBody>
          <a:bodyPr anchor="ctr" anchorCtr="0">
            <a:normAutofit/>
          </a:bodyPr>
          <a:lstStyle>
            <a:lvl1pPr>
              <a:defRPr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184000" y="766354"/>
            <a:ext cx="5817375" cy="509444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51827" y="2057400"/>
            <a:ext cx="4165200" cy="3811588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4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8879958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43000"/>
            <a:ext cx="762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322962"/>
            <a:ext cx="9144000" cy="2187001"/>
          </a:xfrm>
        </p:spPr>
        <p:txBody>
          <a:bodyPr anchor="b">
            <a:normAutofit/>
          </a:bodyPr>
          <a:lstStyle>
            <a:lvl1pPr algn="ctr">
              <a:defRPr sz="6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单击此处添加标题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lt"/>
                <a:ea typeface="+mj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单击此处添加副标题</a:t>
            </a:r>
            <a:endParaRPr lang="zh-CN" altLang="en-US" dirty="0"/>
          </a:p>
        </p:txBody>
      </p:sp>
    </p:spTree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45845" y="55880"/>
            <a:ext cx="11091545" cy="652780"/>
          </a:xfrm>
        </p:spPr>
        <p:txBody>
          <a:bodyPr anchor="ctr" anchorCtr="0">
            <a:normAutofit/>
          </a:bodyPr>
          <a:lstStyle>
            <a:lvl1pPr>
              <a:defRPr sz="1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1280" y="6410325"/>
            <a:ext cx="901700" cy="365125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cxnSp>
        <p:nvCxnSpPr>
          <p:cNvPr id="7" name="直接连接符 6"/>
          <p:cNvCxnSpPr/>
          <p:nvPr userDrawn="1"/>
        </p:nvCxnSpPr>
        <p:spPr>
          <a:xfrm>
            <a:off x="0" y="730250"/>
            <a:ext cx="12191365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 cstate="print"/>
          <a:srcRect b="23643"/>
          <a:stretch>
            <a:fillRect/>
          </a:stretch>
        </p:blipFill>
        <p:spPr bwMode="auto">
          <a:xfrm>
            <a:off x="81280" y="-8255"/>
            <a:ext cx="734695" cy="739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直接连接符 8"/>
          <p:cNvCxnSpPr/>
          <p:nvPr userDrawn="1"/>
        </p:nvCxnSpPr>
        <p:spPr>
          <a:xfrm>
            <a:off x="635" y="6356350"/>
            <a:ext cx="12191365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6041390" y="6410325"/>
            <a:ext cx="6096000" cy="30670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r"/>
            <a:r>
              <a:rPr lang="x-none" altLang="zh-CN" sz="14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GeoEast</a:t>
            </a:r>
            <a:r>
              <a:rPr lang="zh-CN" altLang="x-none" sz="14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论坛</a:t>
            </a:r>
            <a:r>
              <a:rPr lang="en-US" altLang="zh-CN" sz="14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-</a:t>
            </a:r>
            <a:r>
              <a:rPr lang="zh-CN" altLang="en-US" sz="14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地震处理特色技术系列讲座</a:t>
            </a:r>
            <a:endParaRPr lang="zh-CN" altLang="en-US" sz="1400" b="1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3751117"/>
            <a:ext cx="7321550" cy="811357"/>
          </a:xfrm>
        </p:spPr>
        <p:txBody>
          <a:bodyPr anchor="b">
            <a:normAutofit/>
          </a:bodyPr>
          <a:lstStyle>
            <a:lvl1pPr>
              <a:defRPr sz="4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610028"/>
            <a:ext cx="7321550" cy="647555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>
            <a:normAutofit/>
          </a:bodyPr>
          <a:lstStyle>
            <a:lvl1pPr>
              <a:defRPr sz="2400" b="1" i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47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981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2766219"/>
            <a:ext cx="10515600" cy="1325563"/>
          </a:xfrm>
        </p:spPr>
        <p:txBody>
          <a:bodyPr>
            <a:normAutofit/>
          </a:bodyPr>
          <a:lstStyle>
            <a:lvl1pPr algn="ctr">
              <a:defRPr sz="4800" b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46747" y="127000"/>
            <a:ext cx="4165200" cy="1600200"/>
          </a:xfrm>
        </p:spPr>
        <p:txBody>
          <a:bodyPr anchor="ctr" anchorCtr="0">
            <a:normAutofit/>
          </a:bodyPr>
          <a:lstStyle>
            <a:lvl1pPr>
              <a:defRPr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184000" y="766354"/>
            <a:ext cx="5817375" cy="509444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51827" y="2057400"/>
            <a:ext cx="4165200" cy="3811588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hdr="0" ft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4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8879958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hdr="0" ft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  <p:hf hdr="0" ft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43000"/>
            <a:ext cx="762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322962"/>
            <a:ext cx="9144000" cy="2187001"/>
          </a:xfrm>
        </p:spPr>
        <p:txBody>
          <a:bodyPr anchor="b">
            <a:normAutofit/>
          </a:bodyPr>
          <a:lstStyle>
            <a:lvl1pPr algn="ctr">
              <a:defRPr sz="6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单击此处添加标题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lt"/>
                <a:ea typeface="+mj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单击此处添加副标题</a:t>
            </a:r>
            <a:endParaRPr lang="zh-CN" altLang="en-US" dirty="0"/>
          </a:p>
        </p:txBody>
      </p:sp>
    </p:spTree>
  </p:cSld>
  <p:clrMapOvr>
    <a:masterClrMapping/>
  </p:clrMapOvr>
  <p:hf hdr="0" ftr="0" dt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45845" y="55880"/>
            <a:ext cx="11091545" cy="652780"/>
          </a:xfrm>
        </p:spPr>
        <p:txBody>
          <a:bodyPr anchor="ctr" anchorCtr="0">
            <a:normAutofit/>
          </a:bodyPr>
          <a:lstStyle>
            <a:lvl1pPr>
              <a:defRPr sz="3200" b="1">
                <a:effectLst/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1280" y="6410325"/>
            <a:ext cx="901700" cy="365125"/>
          </a:xfr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cxnSp>
        <p:nvCxnSpPr>
          <p:cNvPr id="7" name="直接连接符 6"/>
          <p:cNvCxnSpPr/>
          <p:nvPr userDrawn="1"/>
        </p:nvCxnSpPr>
        <p:spPr>
          <a:xfrm>
            <a:off x="0" y="730250"/>
            <a:ext cx="12191365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 cstate="print"/>
          <a:srcRect b="23643"/>
          <a:stretch>
            <a:fillRect/>
          </a:stretch>
        </p:blipFill>
        <p:spPr bwMode="auto">
          <a:xfrm>
            <a:off x="81280" y="-8255"/>
            <a:ext cx="734695" cy="739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直接连接符 8"/>
          <p:cNvCxnSpPr/>
          <p:nvPr userDrawn="1"/>
        </p:nvCxnSpPr>
        <p:spPr>
          <a:xfrm>
            <a:off x="635" y="6356350"/>
            <a:ext cx="12191365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6041390" y="6410325"/>
            <a:ext cx="6096000" cy="30670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r"/>
            <a:r>
              <a:rPr lang="x-none" altLang="zh-CN" sz="14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GeoEast</a:t>
            </a:r>
            <a:r>
              <a:rPr lang="zh-CN" altLang="x-none" sz="14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论坛</a:t>
            </a:r>
            <a:r>
              <a:rPr lang="en-US" altLang="zh-CN" sz="14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-</a:t>
            </a:r>
            <a:r>
              <a:rPr lang="zh-CN" altLang="en-US" sz="14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地震处理特色技术系列讲座</a:t>
            </a:r>
            <a:endParaRPr lang="zh-CN" altLang="en-US" sz="1400" b="1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hf hdr="0" ft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3751117"/>
            <a:ext cx="7321550" cy="811357"/>
          </a:xfrm>
        </p:spPr>
        <p:txBody>
          <a:bodyPr anchor="b">
            <a:normAutofit/>
          </a:bodyPr>
          <a:lstStyle>
            <a:lvl1pPr>
              <a:defRPr sz="4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610028"/>
            <a:ext cx="7321550" cy="647555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hdr="0" ftr="0" dt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>
            <a:normAutofit/>
          </a:bodyPr>
          <a:lstStyle>
            <a:lvl1pPr>
              <a:defRPr sz="2400" b="1" i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47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981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hdr="0" ftr="0" dt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hdr="0" ft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2766219"/>
            <a:ext cx="10515600" cy="1325563"/>
          </a:xfrm>
        </p:spPr>
        <p:txBody>
          <a:bodyPr>
            <a:normAutofit/>
          </a:bodyPr>
          <a:lstStyle>
            <a:lvl1pPr algn="ctr">
              <a:defRPr sz="4800" b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hdr="0" ftr="0" dt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hdr="0" ftr="0" dt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46747" y="127000"/>
            <a:ext cx="4165200" cy="1600200"/>
          </a:xfrm>
        </p:spPr>
        <p:txBody>
          <a:bodyPr anchor="ctr" anchorCtr="0">
            <a:normAutofit/>
          </a:bodyPr>
          <a:lstStyle>
            <a:lvl1pPr>
              <a:defRPr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184000" y="766354"/>
            <a:ext cx="5817375" cy="509444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51827" y="2057400"/>
            <a:ext cx="4165200" cy="3811588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hdr="0" ftr="0" dt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4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8879958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hdr="0" ftr="0" dt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9.xml"/><Relationship Id="rId8" Type="http://schemas.openxmlformats.org/officeDocument/2006/relationships/slideLayout" Target="../slideLayouts/slideLayout18.xml"/><Relationship Id="rId7" Type="http://schemas.openxmlformats.org/officeDocument/2006/relationships/slideLayout" Target="../slideLayouts/slideLayout17.xml"/><Relationship Id="rId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4.xml"/><Relationship Id="rId3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2.xml"/><Relationship Id="rId11" Type="http://schemas.openxmlformats.org/officeDocument/2006/relationships/theme" Target="../theme/theme2.xml"/><Relationship Id="rId1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1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9.xml"/><Relationship Id="rId8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4.xml"/><Relationship Id="rId3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2.xml"/><Relationship Id="rId11" Type="http://schemas.openxmlformats.org/officeDocument/2006/relationships/theme" Target="../theme/theme3.xml"/><Relationship Id="rId10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8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8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8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8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8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8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8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8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8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8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8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8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8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8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8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8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8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8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8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8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8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8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8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8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8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8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8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tags" Target="../tags/tag7.xml"/><Relationship Id="rId8" Type="http://schemas.openxmlformats.org/officeDocument/2006/relationships/tags" Target="../tags/tag6.xml"/><Relationship Id="rId7" Type="http://schemas.openxmlformats.org/officeDocument/2006/relationships/tags" Target="../tags/tag5.xml"/><Relationship Id="rId6" Type="http://schemas.openxmlformats.org/officeDocument/2006/relationships/image" Target="../media/image4.png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2" Type="http://schemas.openxmlformats.org/officeDocument/2006/relationships/slideLayout" Target="../slideLayouts/slideLayout2.xml"/><Relationship Id="rId21" Type="http://schemas.openxmlformats.org/officeDocument/2006/relationships/tags" Target="../tags/tag19.xml"/><Relationship Id="rId20" Type="http://schemas.openxmlformats.org/officeDocument/2006/relationships/tags" Target="../tags/tag18.xml"/><Relationship Id="rId2" Type="http://schemas.openxmlformats.org/officeDocument/2006/relationships/image" Target="../media/image3.png"/><Relationship Id="rId19" Type="http://schemas.openxmlformats.org/officeDocument/2006/relationships/tags" Target="../tags/tag17.xml"/><Relationship Id="rId18" Type="http://schemas.openxmlformats.org/officeDocument/2006/relationships/tags" Target="../tags/tag16.xml"/><Relationship Id="rId17" Type="http://schemas.openxmlformats.org/officeDocument/2006/relationships/tags" Target="../tags/tag15.xml"/><Relationship Id="rId16" Type="http://schemas.openxmlformats.org/officeDocument/2006/relationships/tags" Target="../tags/tag14.xml"/><Relationship Id="rId15" Type="http://schemas.openxmlformats.org/officeDocument/2006/relationships/tags" Target="../tags/tag13.xml"/><Relationship Id="rId14" Type="http://schemas.openxmlformats.org/officeDocument/2006/relationships/tags" Target="../tags/tag12.xml"/><Relationship Id="rId13" Type="http://schemas.openxmlformats.org/officeDocument/2006/relationships/tags" Target="../tags/tag11.xml"/><Relationship Id="rId12" Type="http://schemas.openxmlformats.org/officeDocument/2006/relationships/tags" Target="../tags/tag10.xml"/><Relationship Id="rId11" Type="http://schemas.openxmlformats.org/officeDocument/2006/relationships/tags" Target="../tags/tag9.xml"/><Relationship Id="rId10" Type="http://schemas.openxmlformats.org/officeDocument/2006/relationships/tags" Target="../tags/tag8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21.xml"/><Relationship Id="rId2" Type="http://schemas.openxmlformats.org/officeDocument/2006/relationships/image" Target="../media/image5.png"/><Relationship Id="rId1" Type="http://schemas.openxmlformats.org/officeDocument/2006/relationships/tags" Target="../tags/tag20.xml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tags" Target="../tags/tag26.xml"/><Relationship Id="rId8" Type="http://schemas.openxmlformats.org/officeDocument/2006/relationships/image" Target="../media/image8.png"/><Relationship Id="rId7" Type="http://schemas.openxmlformats.org/officeDocument/2006/relationships/tags" Target="../tags/tag25.xml"/><Relationship Id="rId6" Type="http://schemas.openxmlformats.org/officeDocument/2006/relationships/image" Target="../media/image3.png"/><Relationship Id="rId5" Type="http://schemas.openxmlformats.org/officeDocument/2006/relationships/tags" Target="../tags/tag24.xml"/><Relationship Id="rId4" Type="http://schemas.openxmlformats.org/officeDocument/2006/relationships/image" Target="../media/image7.png"/><Relationship Id="rId3" Type="http://schemas.openxmlformats.org/officeDocument/2006/relationships/tags" Target="../tags/tag23.xml"/><Relationship Id="rId2" Type="http://schemas.openxmlformats.org/officeDocument/2006/relationships/image" Target="../media/image6.png"/><Relationship Id="rId17" Type="http://schemas.openxmlformats.org/officeDocument/2006/relationships/slideLayout" Target="../slideLayouts/slideLayout22.xml"/><Relationship Id="rId16" Type="http://schemas.openxmlformats.org/officeDocument/2006/relationships/tags" Target="../tags/tag31.xml"/><Relationship Id="rId15" Type="http://schemas.openxmlformats.org/officeDocument/2006/relationships/tags" Target="../tags/tag30.xml"/><Relationship Id="rId14" Type="http://schemas.openxmlformats.org/officeDocument/2006/relationships/image" Target="../media/image10.png"/><Relationship Id="rId13" Type="http://schemas.openxmlformats.org/officeDocument/2006/relationships/tags" Target="../tags/tag29.xml"/><Relationship Id="rId12" Type="http://schemas.openxmlformats.org/officeDocument/2006/relationships/image" Target="../media/image9.png"/><Relationship Id="rId11" Type="http://schemas.openxmlformats.org/officeDocument/2006/relationships/tags" Target="../tags/tag28.xml"/><Relationship Id="rId10" Type="http://schemas.openxmlformats.org/officeDocument/2006/relationships/tags" Target="../tags/tag27.xml"/><Relationship Id="rId1" Type="http://schemas.openxmlformats.org/officeDocument/2006/relationships/tags" Target="../tags/tag2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2.xml"/><Relationship Id="rId8" Type="http://schemas.openxmlformats.org/officeDocument/2006/relationships/tags" Target="../tags/tag36.xml"/><Relationship Id="rId7" Type="http://schemas.openxmlformats.org/officeDocument/2006/relationships/image" Target="../media/image13.png"/><Relationship Id="rId6" Type="http://schemas.openxmlformats.org/officeDocument/2006/relationships/tags" Target="../tags/tag35.xml"/><Relationship Id="rId5" Type="http://schemas.openxmlformats.org/officeDocument/2006/relationships/tags" Target="../tags/tag34.xml"/><Relationship Id="rId4" Type="http://schemas.openxmlformats.org/officeDocument/2006/relationships/image" Target="../media/image12.png"/><Relationship Id="rId3" Type="http://schemas.openxmlformats.org/officeDocument/2006/relationships/tags" Target="../tags/tag33.xml"/><Relationship Id="rId2" Type="http://schemas.openxmlformats.org/officeDocument/2006/relationships/image" Target="../media/image11.png"/><Relationship Id="rId1" Type="http://schemas.openxmlformats.org/officeDocument/2006/relationships/tags" Target="../tags/tag32.xml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2.xml"/><Relationship Id="rId6" Type="http://schemas.openxmlformats.org/officeDocument/2006/relationships/tags" Target="../tags/tag40.xml"/><Relationship Id="rId5" Type="http://schemas.openxmlformats.org/officeDocument/2006/relationships/tags" Target="../tags/tag39.xml"/><Relationship Id="rId4" Type="http://schemas.openxmlformats.org/officeDocument/2006/relationships/image" Target="../media/image15.png"/><Relationship Id="rId3" Type="http://schemas.openxmlformats.org/officeDocument/2006/relationships/tags" Target="../tags/tag38.xml"/><Relationship Id="rId2" Type="http://schemas.openxmlformats.org/officeDocument/2006/relationships/image" Target="../media/image14.png"/><Relationship Id="rId1" Type="http://schemas.openxmlformats.org/officeDocument/2006/relationships/tags" Target="../tags/tag37.xml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2.xml"/><Relationship Id="rId8" Type="http://schemas.openxmlformats.org/officeDocument/2006/relationships/tags" Target="../tags/tag47.xml"/><Relationship Id="rId7" Type="http://schemas.openxmlformats.org/officeDocument/2006/relationships/tags" Target="../tags/tag46.xml"/><Relationship Id="rId6" Type="http://schemas.openxmlformats.org/officeDocument/2006/relationships/tags" Target="../tags/tag45.xml"/><Relationship Id="rId5" Type="http://schemas.openxmlformats.org/officeDocument/2006/relationships/tags" Target="../tags/tag44.xml"/><Relationship Id="rId4" Type="http://schemas.openxmlformats.org/officeDocument/2006/relationships/tags" Target="../tags/tag43.xml"/><Relationship Id="rId3" Type="http://schemas.openxmlformats.org/officeDocument/2006/relationships/tags" Target="../tags/tag42.xml"/><Relationship Id="rId2" Type="http://schemas.openxmlformats.org/officeDocument/2006/relationships/image" Target="../media/image16.png"/><Relationship Id="rId1" Type="http://schemas.openxmlformats.org/officeDocument/2006/relationships/tags" Target="../tags/tag41.xml"/></Relationships>
</file>

<file path=ppt/slides/_rels/slide11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2.xml"/><Relationship Id="rId6" Type="http://schemas.openxmlformats.org/officeDocument/2006/relationships/tags" Target="../tags/tag51.xml"/><Relationship Id="rId5" Type="http://schemas.openxmlformats.org/officeDocument/2006/relationships/tags" Target="../tags/tag50.xml"/><Relationship Id="rId4" Type="http://schemas.openxmlformats.org/officeDocument/2006/relationships/tags" Target="../tags/tag49.xml"/><Relationship Id="rId3" Type="http://schemas.openxmlformats.org/officeDocument/2006/relationships/tags" Target="../tags/tag48.xml"/><Relationship Id="rId2" Type="http://schemas.openxmlformats.org/officeDocument/2006/relationships/image" Target="../media/image18.png"/><Relationship Id="rId1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tags" Target="../tags/tag56.xml"/><Relationship Id="rId8" Type="http://schemas.openxmlformats.org/officeDocument/2006/relationships/image" Target="../media/image22.png"/><Relationship Id="rId7" Type="http://schemas.openxmlformats.org/officeDocument/2006/relationships/tags" Target="../tags/tag55.xml"/><Relationship Id="rId6" Type="http://schemas.openxmlformats.org/officeDocument/2006/relationships/image" Target="../media/image21.png"/><Relationship Id="rId5" Type="http://schemas.openxmlformats.org/officeDocument/2006/relationships/tags" Target="../tags/tag54.xml"/><Relationship Id="rId4" Type="http://schemas.openxmlformats.org/officeDocument/2006/relationships/image" Target="../media/image20.png"/><Relationship Id="rId3" Type="http://schemas.openxmlformats.org/officeDocument/2006/relationships/tags" Target="../tags/tag53.xml"/><Relationship Id="rId2" Type="http://schemas.openxmlformats.org/officeDocument/2006/relationships/image" Target="../media/image19.png"/><Relationship Id="rId18" Type="http://schemas.openxmlformats.org/officeDocument/2006/relationships/slideLayout" Target="../slideLayouts/slideLayout12.xml"/><Relationship Id="rId17" Type="http://schemas.openxmlformats.org/officeDocument/2006/relationships/tags" Target="../tags/tag64.xml"/><Relationship Id="rId16" Type="http://schemas.openxmlformats.org/officeDocument/2006/relationships/tags" Target="../tags/tag63.xml"/><Relationship Id="rId15" Type="http://schemas.openxmlformats.org/officeDocument/2006/relationships/tags" Target="../tags/tag62.xml"/><Relationship Id="rId14" Type="http://schemas.openxmlformats.org/officeDocument/2006/relationships/tags" Target="../tags/tag61.xml"/><Relationship Id="rId13" Type="http://schemas.openxmlformats.org/officeDocument/2006/relationships/tags" Target="../tags/tag60.xml"/><Relationship Id="rId12" Type="http://schemas.openxmlformats.org/officeDocument/2006/relationships/tags" Target="../tags/tag59.xml"/><Relationship Id="rId11" Type="http://schemas.openxmlformats.org/officeDocument/2006/relationships/tags" Target="../tags/tag58.xml"/><Relationship Id="rId10" Type="http://schemas.openxmlformats.org/officeDocument/2006/relationships/tags" Target="../tags/tag57.xml"/><Relationship Id="rId1" Type="http://schemas.openxmlformats.org/officeDocument/2006/relationships/tags" Target="../tags/tag5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2.xml"/><Relationship Id="rId3" Type="http://schemas.openxmlformats.org/officeDocument/2006/relationships/image" Target="../media/image23.png"/><Relationship Id="rId2" Type="http://schemas.openxmlformats.org/officeDocument/2006/relationships/tags" Target="../tags/tag66.xml"/><Relationship Id="rId1" Type="http://schemas.openxmlformats.org/officeDocument/2006/relationships/tags" Target="../tags/tag6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23.png"/><Relationship Id="rId1" Type="http://schemas.openxmlformats.org/officeDocument/2006/relationships/tags" Target="../tags/tag6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7" Type="http://schemas.openxmlformats.org/officeDocument/2006/relationships/image" Target="../media/image31.png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2.xml"/><Relationship Id="rId4" Type="http://schemas.openxmlformats.org/officeDocument/2006/relationships/image" Target="../media/image35.png"/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image" Target="../media/image32.png"/></Relationships>
</file>

<file path=ppt/slides/_rels/slide19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2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image" Target="../media/image36.png"/></Relationships>
</file>

<file path=ppt/slides/_rels/slide2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2.xml"/><Relationship Id="rId4" Type="http://schemas.openxmlformats.org/officeDocument/2006/relationships/image" Target="../media/image45.png"/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image" Target="../media/image42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4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48.png"/><Relationship Id="rId1" Type="http://schemas.openxmlformats.org/officeDocument/2006/relationships/image" Target="../media/image47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4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51.png"/><Relationship Id="rId1" Type="http://schemas.openxmlformats.org/officeDocument/2006/relationships/image" Target="../media/image5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53.png"/><Relationship Id="rId1" Type="http://schemas.openxmlformats.org/officeDocument/2006/relationships/image" Target="../media/image52.png"/></Relationships>
</file>

<file path=ppt/slides/_rels/slide2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2.xml"/><Relationship Id="rId4" Type="http://schemas.openxmlformats.org/officeDocument/2006/relationships/image" Target="../media/image57.png"/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image" Target="../media/image54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9" Type="http://schemas.openxmlformats.org/officeDocument/2006/relationships/tags" Target="../tags/tag73.xml"/><Relationship Id="rId8" Type="http://schemas.openxmlformats.org/officeDocument/2006/relationships/tags" Target="../tags/tag72.xml"/><Relationship Id="rId7" Type="http://schemas.openxmlformats.org/officeDocument/2006/relationships/image" Target="../media/image60.png"/><Relationship Id="rId6" Type="http://schemas.openxmlformats.org/officeDocument/2006/relationships/tags" Target="../tags/tag71.xml"/><Relationship Id="rId5" Type="http://schemas.openxmlformats.org/officeDocument/2006/relationships/image" Target="../media/image59.png"/><Relationship Id="rId4" Type="http://schemas.openxmlformats.org/officeDocument/2006/relationships/tags" Target="../tags/tag70.xml"/><Relationship Id="rId3" Type="http://schemas.openxmlformats.org/officeDocument/2006/relationships/tags" Target="../tags/tag69.xml"/><Relationship Id="rId2" Type="http://schemas.openxmlformats.org/officeDocument/2006/relationships/image" Target="../media/image58.png"/><Relationship Id="rId11" Type="http://schemas.openxmlformats.org/officeDocument/2006/relationships/slideLayout" Target="../slideLayouts/slideLayout12.xml"/><Relationship Id="rId10" Type="http://schemas.openxmlformats.org/officeDocument/2006/relationships/tags" Target="../tags/tag74.xml"/><Relationship Id="rId1" Type="http://schemas.openxmlformats.org/officeDocument/2006/relationships/tags" Target="../tags/tag68.xml"/></Relationships>
</file>

<file path=ppt/slides/_rels/slide2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2.xml"/><Relationship Id="rId4" Type="http://schemas.openxmlformats.org/officeDocument/2006/relationships/image" Target="../media/image61.png"/><Relationship Id="rId3" Type="http://schemas.openxmlformats.org/officeDocument/2006/relationships/tags" Target="../tags/tag77.xml"/><Relationship Id="rId2" Type="http://schemas.openxmlformats.org/officeDocument/2006/relationships/tags" Target="../tags/tag76.xml"/><Relationship Id="rId1" Type="http://schemas.openxmlformats.org/officeDocument/2006/relationships/tags" Target="../tags/tag75.xml"/></Relationships>
</file>

<file path=ppt/slides/_rels/slide30.xml.rels><?xml version="1.0" encoding="UTF-8" standalone="yes"?>
<Relationships xmlns="http://schemas.openxmlformats.org/package/2006/relationships"><Relationship Id="rId9" Type="http://schemas.openxmlformats.org/officeDocument/2006/relationships/image" Target="../media/image64.png"/><Relationship Id="rId8" Type="http://schemas.openxmlformats.org/officeDocument/2006/relationships/tags" Target="../tags/tag83.xml"/><Relationship Id="rId7" Type="http://schemas.openxmlformats.org/officeDocument/2006/relationships/tags" Target="../tags/tag82.xml"/><Relationship Id="rId6" Type="http://schemas.openxmlformats.org/officeDocument/2006/relationships/tags" Target="../tags/tag81.xml"/><Relationship Id="rId5" Type="http://schemas.openxmlformats.org/officeDocument/2006/relationships/image" Target="../media/image63.png"/><Relationship Id="rId4" Type="http://schemas.openxmlformats.org/officeDocument/2006/relationships/tags" Target="../tags/tag80.xml"/><Relationship Id="rId3" Type="http://schemas.openxmlformats.org/officeDocument/2006/relationships/image" Target="../media/image62.png"/><Relationship Id="rId2" Type="http://schemas.openxmlformats.org/officeDocument/2006/relationships/tags" Target="../tags/tag79.xml"/><Relationship Id="rId15" Type="http://schemas.openxmlformats.org/officeDocument/2006/relationships/slideLayout" Target="../slideLayouts/slideLayout12.xml"/><Relationship Id="rId14" Type="http://schemas.openxmlformats.org/officeDocument/2006/relationships/tags" Target="../tags/tag87.xml"/><Relationship Id="rId13" Type="http://schemas.openxmlformats.org/officeDocument/2006/relationships/tags" Target="../tags/tag86.xml"/><Relationship Id="rId12" Type="http://schemas.openxmlformats.org/officeDocument/2006/relationships/tags" Target="../tags/tag85.xml"/><Relationship Id="rId11" Type="http://schemas.openxmlformats.org/officeDocument/2006/relationships/image" Target="../media/image65.png"/><Relationship Id="rId10" Type="http://schemas.openxmlformats.org/officeDocument/2006/relationships/tags" Target="../tags/tag84.xml"/><Relationship Id="rId1" Type="http://schemas.openxmlformats.org/officeDocument/2006/relationships/tags" Target="../tags/tag78.xml"/></Relationships>
</file>

<file path=ppt/slides/_rels/slide3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2.xml"/><Relationship Id="rId3" Type="http://schemas.openxmlformats.org/officeDocument/2006/relationships/image" Target="../media/image66.png"/><Relationship Id="rId2" Type="http://schemas.openxmlformats.org/officeDocument/2006/relationships/tags" Target="../tags/tag89.xml"/><Relationship Id="rId1" Type="http://schemas.openxmlformats.org/officeDocument/2006/relationships/tags" Target="../tags/tag88.xml"/></Relationships>
</file>

<file path=ppt/slides/_rels/slide3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2.xml"/><Relationship Id="rId3" Type="http://schemas.openxmlformats.org/officeDocument/2006/relationships/tags" Target="../tags/tag91.xml"/><Relationship Id="rId2" Type="http://schemas.openxmlformats.org/officeDocument/2006/relationships/image" Target="../media/image67.png"/><Relationship Id="rId1" Type="http://schemas.openxmlformats.org/officeDocument/2006/relationships/tags" Target="../tags/tag90.xml"/></Relationships>
</file>

<file path=ppt/slides/_rels/slide3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2.xml"/><Relationship Id="rId4" Type="http://schemas.openxmlformats.org/officeDocument/2006/relationships/tags" Target="../tags/tag94.xml"/><Relationship Id="rId3" Type="http://schemas.openxmlformats.org/officeDocument/2006/relationships/tags" Target="../tags/tag93.xml"/><Relationship Id="rId2" Type="http://schemas.openxmlformats.org/officeDocument/2006/relationships/image" Target="../media/image59.png"/><Relationship Id="rId1" Type="http://schemas.openxmlformats.org/officeDocument/2006/relationships/tags" Target="../tags/tag92.xml"/></Relationships>
</file>

<file path=ppt/slides/_rels/slide3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2.xml"/><Relationship Id="rId3" Type="http://schemas.openxmlformats.org/officeDocument/2006/relationships/image" Target="../media/image68.png"/><Relationship Id="rId2" Type="http://schemas.openxmlformats.org/officeDocument/2006/relationships/tags" Target="../tags/tag96.xml"/><Relationship Id="rId1" Type="http://schemas.openxmlformats.org/officeDocument/2006/relationships/tags" Target="../tags/tag95.xml"/></Relationships>
</file>

<file path=ppt/slides/_rels/slide35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2.xml"/><Relationship Id="rId6" Type="http://schemas.openxmlformats.org/officeDocument/2006/relationships/tags" Target="../tags/tag100.xml"/><Relationship Id="rId5" Type="http://schemas.openxmlformats.org/officeDocument/2006/relationships/tags" Target="../tags/tag99.xml"/><Relationship Id="rId4" Type="http://schemas.openxmlformats.org/officeDocument/2006/relationships/image" Target="../media/image70.png"/><Relationship Id="rId3" Type="http://schemas.openxmlformats.org/officeDocument/2006/relationships/tags" Target="../tags/tag98.xml"/><Relationship Id="rId2" Type="http://schemas.openxmlformats.org/officeDocument/2006/relationships/image" Target="../media/image69.png"/><Relationship Id="rId1" Type="http://schemas.openxmlformats.org/officeDocument/2006/relationships/tags" Target="../tags/tag97.xml"/></Relationships>
</file>

<file path=ppt/slides/_rels/slide36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2.xml"/><Relationship Id="rId6" Type="http://schemas.openxmlformats.org/officeDocument/2006/relationships/tags" Target="../tags/tag104.xml"/><Relationship Id="rId5" Type="http://schemas.openxmlformats.org/officeDocument/2006/relationships/tags" Target="../tags/tag103.xml"/><Relationship Id="rId4" Type="http://schemas.openxmlformats.org/officeDocument/2006/relationships/image" Target="../media/image72.png"/><Relationship Id="rId3" Type="http://schemas.openxmlformats.org/officeDocument/2006/relationships/tags" Target="../tags/tag102.xml"/><Relationship Id="rId2" Type="http://schemas.openxmlformats.org/officeDocument/2006/relationships/image" Target="../media/image71.png"/><Relationship Id="rId1" Type="http://schemas.openxmlformats.org/officeDocument/2006/relationships/tags" Target="../tags/tag101.xml"/></Relationships>
</file>

<file path=ppt/slides/_rels/slide37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2.xml"/><Relationship Id="rId5" Type="http://schemas.openxmlformats.org/officeDocument/2006/relationships/tags" Target="../tags/tag108.xml"/><Relationship Id="rId4" Type="http://schemas.openxmlformats.org/officeDocument/2006/relationships/tags" Target="../tags/tag107.xml"/><Relationship Id="rId3" Type="http://schemas.openxmlformats.org/officeDocument/2006/relationships/tags" Target="../tags/tag106.xml"/><Relationship Id="rId2" Type="http://schemas.openxmlformats.org/officeDocument/2006/relationships/image" Target="../media/image73.png"/><Relationship Id="rId1" Type="http://schemas.openxmlformats.org/officeDocument/2006/relationships/tags" Target="../tags/tag105.xml"/></Relationships>
</file>

<file path=ppt/slides/_rels/slide3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2.xml"/><Relationship Id="rId3" Type="http://schemas.openxmlformats.org/officeDocument/2006/relationships/image" Target="../media/image74.png"/><Relationship Id="rId2" Type="http://schemas.openxmlformats.org/officeDocument/2006/relationships/tags" Target="../tags/tag110.xml"/><Relationship Id="rId1" Type="http://schemas.openxmlformats.org/officeDocument/2006/relationships/tags" Target="../tags/tag109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111.xml"/><Relationship Id="rId1" Type="http://schemas.openxmlformats.org/officeDocument/2006/relationships/image" Target="../media/image7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76.png"/><Relationship Id="rId1" Type="http://schemas.openxmlformats.org/officeDocument/2006/relationships/tags" Target="../tags/tag11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912117"/>
            <a:ext cx="9144000" cy="2187001"/>
          </a:xfrm>
        </p:spPr>
        <p:txBody>
          <a:bodyPr/>
          <a:p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</a:rPr>
              <a:t>人工智能初至拾取技术</a:t>
            </a:r>
            <a:endParaRPr lang="zh-CN" altLang="en-US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4456430"/>
            <a:ext cx="9144000" cy="1258570"/>
          </a:xfrm>
        </p:spPr>
        <p:txBody>
          <a:bodyPr/>
          <a:p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</a:rPr>
              <a:t>郭振波</a:t>
            </a:r>
            <a:endParaRPr lang="zh-CN" altLang="en-US" b="1"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b="1">
                <a:latin typeface="微软雅黑" panose="020B0503020204020204" charset="-122"/>
                <a:ea typeface="微软雅黑" panose="020B0503020204020204" charset="-122"/>
              </a:rPr>
              <a:t>东方物探公司物探技术研究中心</a:t>
            </a:r>
            <a:endParaRPr lang="zh-CN" altLang="en-US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45845" y="90805"/>
            <a:ext cx="11091545" cy="652780"/>
          </a:xfrm>
        </p:spPr>
        <p:txBody>
          <a:bodyPr>
            <a:noAutofit/>
          </a:bodyPr>
          <a:p>
            <a:pPr algn="ctr"/>
            <a:r>
              <a:rPr lang="zh-CN" altLang="en-US" sz="4000"/>
              <a:t>汇</a:t>
            </a:r>
            <a:r>
              <a:rPr lang="en-US" altLang="zh-CN" sz="4000"/>
              <a:t> </a:t>
            </a:r>
            <a:r>
              <a:rPr lang="zh-CN" altLang="en-US" sz="4000"/>
              <a:t>报</a:t>
            </a:r>
            <a:r>
              <a:rPr lang="en-US" altLang="zh-CN" sz="4000"/>
              <a:t> </a:t>
            </a:r>
            <a:r>
              <a:rPr lang="zh-CN" altLang="en-US" sz="4000"/>
              <a:t>提</a:t>
            </a:r>
            <a:r>
              <a:rPr lang="en-US" altLang="zh-CN" sz="4000"/>
              <a:t> </a:t>
            </a:r>
            <a:r>
              <a:rPr lang="zh-CN" altLang="en-US" sz="4000"/>
              <a:t>纲</a:t>
            </a:r>
            <a:endParaRPr lang="zh-CN" altLang="en-US" sz="4000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3676015" y="1440815"/>
            <a:ext cx="6791960" cy="453009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l">
              <a:lnSpc>
                <a:spcPct val="150000"/>
              </a:lnSpc>
            </a:pPr>
            <a:r>
              <a:rPr lang="zh-CN" altLang="en-US" sz="32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一、研发背景</a:t>
            </a:r>
            <a:endParaRPr lang="zh-CN" altLang="en-US" sz="3200" b="1" dirty="0" smtClean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32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二、基本原理</a:t>
            </a:r>
            <a:endParaRPr lang="zh-CN" altLang="en-US" sz="3200" b="1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32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三、软件架构及应用流程</a:t>
            </a:r>
            <a:endParaRPr lang="zh-CN" altLang="en-US" sz="3200" b="1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32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四、应用实例</a:t>
            </a:r>
            <a:endParaRPr lang="zh-CN" altLang="en-US" sz="3200" b="1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32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五、下步研究计划</a:t>
            </a:r>
            <a:endParaRPr lang="zh-CN" altLang="en-US" sz="3200" b="1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sz="3200"/>
              <a:t>一、研发背景</a:t>
            </a:r>
            <a:endParaRPr lang="zh-CN" altLang="en-US" sz="3200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pic>
        <p:nvPicPr>
          <p:cNvPr id="5" name="Picture 4" descr="Snap1"/>
          <p:cNvPicPr preferRelativeResize="0">
            <a:picLocks noChangeArrowheads="1"/>
          </p:cNvPicPr>
          <p:nvPr>
            <p:custDataLst>
              <p:tags r:id="rId1"/>
            </p:custDataLst>
          </p:nvPr>
        </p:nvPicPr>
        <p:blipFill rotWithShape="1">
          <a:blip r:embed="rId2"/>
          <a:srcRect l="50000"/>
          <a:stretch>
            <a:fillRect/>
          </a:stretch>
        </p:blipFill>
        <p:spPr bwMode="auto">
          <a:xfrm>
            <a:off x="564515" y="2832100"/>
            <a:ext cx="3369945" cy="3024505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</p:spPr>
      </p:pic>
      <p:sp>
        <p:nvSpPr>
          <p:cNvPr id="6" name="TextBox 5"/>
          <p:cNvSpPr txBox="1"/>
          <p:nvPr>
            <p:custDataLst>
              <p:tags r:id="rId3"/>
            </p:custDataLst>
          </p:nvPr>
        </p:nvSpPr>
        <p:spPr>
          <a:xfrm>
            <a:off x="564623" y="5862285"/>
            <a:ext cx="33698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陆上资料</a:t>
            </a:r>
            <a:endParaRPr lang="zh-CN" altLang="en-US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TextBox 6"/>
          <p:cNvSpPr txBox="1"/>
          <p:nvPr>
            <p:custDataLst>
              <p:tags r:id="rId4"/>
            </p:custDataLst>
          </p:nvPr>
        </p:nvSpPr>
        <p:spPr>
          <a:xfrm>
            <a:off x="4450125" y="5863415"/>
            <a:ext cx="33698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海洋</a:t>
            </a:r>
            <a:r>
              <a:rPr lang="zh-CN" altLang="en-US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资料</a:t>
            </a:r>
            <a:endParaRPr lang="zh-CN" altLang="en-US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82" t="5372" b="5695"/>
          <a:stretch>
            <a:fillRect/>
          </a:stretch>
        </p:blipFill>
        <p:spPr bwMode="auto">
          <a:xfrm>
            <a:off x="4405630" y="2820670"/>
            <a:ext cx="3429635" cy="3069590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矩形 7"/>
          <p:cNvSpPr/>
          <p:nvPr>
            <p:custDataLst>
              <p:tags r:id="rId7"/>
            </p:custDataLst>
          </p:nvPr>
        </p:nvSpPr>
        <p:spPr>
          <a:xfrm>
            <a:off x="8942664" y="857757"/>
            <a:ext cx="2659310" cy="503339"/>
          </a:xfrm>
          <a:prstGeom prst="rect">
            <a:avLst/>
          </a:prstGeom>
          <a:noFill/>
          <a:ln w="254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原始数据</a:t>
            </a:r>
            <a:endParaRPr lang="zh-CN" altLang="en-US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矩形 9"/>
          <p:cNvSpPr/>
          <p:nvPr>
            <p:custDataLst>
              <p:tags r:id="rId8"/>
            </p:custDataLst>
          </p:nvPr>
        </p:nvSpPr>
        <p:spPr>
          <a:xfrm>
            <a:off x="8942664" y="1588997"/>
            <a:ext cx="2659310" cy="503339"/>
          </a:xfrm>
          <a:prstGeom prst="rect">
            <a:avLst/>
          </a:prstGeom>
          <a:noFill/>
          <a:ln w="254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数据解编</a:t>
            </a:r>
            <a:r>
              <a:rPr lang="en-US" altLang="zh-CN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en-US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定观</a:t>
            </a:r>
            <a:endParaRPr lang="zh-CN" altLang="en-US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" name="矩形 10"/>
          <p:cNvSpPr/>
          <p:nvPr>
            <p:custDataLst>
              <p:tags r:id="rId9"/>
            </p:custDataLst>
          </p:nvPr>
        </p:nvSpPr>
        <p:spPr>
          <a:xfrm>
            <a:off x="8944062" y="2328627"/>
            <a:ext cx="2659310" cy="503339"/>
          </a:xfrm>
          <a:prstGeom prst="rect">
            <a:avLst/>
          </a:prstGeom>
          <a:solidFill>
            <a:srgbClr val="FFFF00"/>
          </a:solidFill>
          <a:ln w="254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初至拾取</a:t>
            </a:r>
            <a:endParaRPr lang="zh-CN" altLang="en-US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矩形 11"/>
          <p:cNvSpPr/>
          <p:nvPr>
            <p:custDataLst>
              <p:tags r:id="rId10"/>
            </p:custDataLst>
          </p:nvPr>
        </p:nvSpPr>
        <p:spPr>
          <a:xfrm>
            <a:off x="8945460" y="3101813"/>
            <a:ext cx="2659310" cy="503339"/>
          </a:xfrm>
          <a:prstGeom prst="rect">
            <a:avLst/>
          </a:prstGeom>
          <a:noFill/>
          <a:ln w="254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近地表建模与静校正</a:t>
            </a:r>
            <a:endParaRPr lang="zh-CN" altLang="en-US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" name="矩形 12"/>
          <p:cNvSpPr/>
          <p:nvPr>
            <p:custDataLst>
              <p:tags r:id="rId11"/>
            </p:custDataLst>
          </p:nvPr>
        </p:nvSpPr>
        <p:spPr>
          <a:xfrm>
            <a:off x="8946858" y="3866610"/>
            <a:ext cx="2659310" cy="503339"/>
          </a:xfrm>
          <a:prstGeom prst="rect">
            <a:avLst/>
          </a:prstGeom>
          <a:noFill/>
          <a:ln w="254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噪声压制</a:t>
            </a:r>
            <a:endParaRPr lang="zh-CN" altLang="en-US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" name="矩形 13"/>
          <p:cNvSpPr/>
          <p:nvPr>
            <p:custDataLst>
              <p:tags r:id="rId12"/>
            </p:custDataLst>
          </p:nvPr>
        </p:nvSpPr>
        <p:spPr>
          <a:xfrm>
            <a:off x="8939867" y="4664963"/>
            <a:ext cx="2659310" cy="503339"/>
          </a:xfrm>
          <a:prstGeom prst="rect">
            <a:avLst/>
          </a:prstGeom>
          <a:noFill/>
          <a:ln w="254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时间域处理</a:t>
            </a:r>
            <a:endParaRPr lang="zh-CN" altLang="en-US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" name="矩形 14"/>
          <p:cNvSpPr/>
          <p:nvPr>
            <p:custDataLst>
              <p:tags r:id="rId13"/>
            </p:custDataLst>
          </p:nvPr>
        </p:nvSpPr>
        <p:spPr>
          <a:xfrm>
            <a:off x="8941265" y="5438149"/>
            <a:ext cx="2659310" cy="503339"/>
          </a:xfrm>
          <a:prstGeom prst="rect">
            <a:avLst/>
          </a:prstGeom>
          <a:noFill/>
          <a:ln w="254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深度域处理</a:t>
            </a:r>
            <a:endParaRPr lang="zh-CN" altLang="en-US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18" name="直接箭头连接符 17"/>
          <p:cNvCxnSpPr>
            <a:stCxn id="10" idx="2"/>
            <a:endCxn id="11" idx="0"/>
          </p:cNvCxnSpPr>
          <p:nvPr>
            <p:custDataLst>
              <p:tags r:id="rId14"/>
            </p:custDataLst>
          </p:nvPr>
        </p:nvCxnSpPr>
        <p:spPr>
          <a:xfrm>
            <a:off x="10272319" y="2092336"/>
            <a:ext cx="1398" cy="236291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箭头连接符 19"/>
          <p:cNvCxnSpPr/>
          <p:nvPr>
            <p:custDataLst>
              <p:tags r:id="rId15"/>
            </p:custDataLst>
          </p:nvPr>
        </p:nvCxnSpPr>
        <p:spPr>
          <a:xfrm>
            <a:off x="10240161" y="1347812"/>
            <a:ext cx="1398" cy="236291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箭头连接符 20"/>
          <p:cNvCxnSpPr/>
          <p:nvPr>
            <p:custDataLst>
              <p:tags r:id="rId16"/>
            </p:custDataLst>
          </p:nvPr>
        </p:nvCxnSpPr>
        <p:spPr>
          <a:xfrm>
            <a:off x="10265328" y="2865522"/>
            <a:ext cx="1398" cy="236291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箭头连接符 21"/>
          <p:cNvCxnSpPr/>
          <p:nvPr>
            <p:custDataLst>
              <p:tags r:id="rId17"/>
            </p:custDataLst>
          </p:nvPr>
        </p:nvCxnSpPr>
        <p:spPr>
          <a:xfrm>
            <a:off x="10266726" y="3621930"/>
            <a:ext cx="1398" cy="236291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箭头连接符 22"/>
          <p:cNvCxnSpPr/>
          <p:nvPr>
            <p:custDataLst>
              <p:tags r:id="rId18"/>
            </p:custDataLst>
          </p:nvPr>
        </p:nvCxnSpPr>
        <p:spPr>
          <a:xfrm>
            <a:off x="10276513" y="4403505"/>
            <a:ext cx="1398" cy="236291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箭头连接符 23"/>
          <p:cNvCxnSpPr/>
          <p:nvPr>
            <p:custDataLst>
              <p:tags r:id="rId19"/>
            </p:custDataLst>
          </p:nvPr>
        </p:nvCxnSpPr>
        <p:spPr>
          <a:xfrm>
            <a:off x="10286300" y="5185080"/>
            <a:ext cx="1398" cy="236291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>
            <p:custDataLst>
              <p:tags r:id="rId20"/>
            </p:custDataLst>
          </p:nvPr>
        </p:nvSpPr>
        <p:spPr>
          <a:xfrm>
            <a:off x="8603863" y="5959243"/>
            <a:ext cx="33698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陆上资料处理流程</a:t>
            </a:r>
            <a:endParaRPr lang="zh-CN" altLang="en-US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" name="TextBox 18"/>
          <p:cNvSpPr txBox="1"/>
          <p:nvPr>
            <p:custDataLst>
              <p:tags r:id="rId21"/>
            </p:custDataLst>
          </p:nvPr>
        </p:nvSpPr>
        <p:spPr>
          <a:xfrm>
            <a:off x="564623" y="864270"/>
            <a:ext cx="8008926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indent="457200">
              <a:lnSpc>
                <a:spcPct val="150000"/>
              </a:lnSpc>
            </a:pPr>
            <a:r>
              <a:rPr lang="zh-CN" altLang="en-US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复杂近地表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是陆上地震资料波场复杂、信噪比低、有效反射信息畸形的主要原因。由于传播角度的有限性等问题，很难直接利用反射波解决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复杂近地表问题；使用</a:t>
            </a:r>
            <a:r>
              <a:rPr lang="zh-CN" altLang="en-US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初至波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是目前</a:t>
            </a:r>
            <a:r>
              <a:rPr lang="zh-CN" altLang="en-US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解决近地表问题的主流手段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r>
              <a:rPr lang="zh-CN" altLang="en-US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初至拾取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是识别和有效利用初至波携带信息的主要手段。</a:t>
            </a:r>
            <a:endParaRPr lang="zh-CN" altLang="en-US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sz="3200"/>
              <a:t>一、研发背景</a:t>
            </a:r>
            <a:endParaRPr lang="zh-CN" altLang="en-US" sz="3200"/>
          </a:p>
        </p:txBody>
      </p:sp>
      <p:pic>
        <p:nvPicPr>
          <p:cNvPr id="30" name="图片 29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442595" y="1842770"/>
            <a:ext cx="11306175" cy="4219575"/>
          </a:xfrm>
          <a:prstGeom prst="rect">
            <a:avLst/>
          </a:prstGeom>
        </p:spPr>
      </p:pic>
      <p:sp>
        <p:nvSpPr>
          <p:cNvPr id="31" name="TextBox 7"/>
          <p:cNvSpPr txBox="1"/>
          <p:nvPr>
            <p:custDataLst>
              <p:tags r:id="rId3"/>
            </p:custDataLst>
          </p:nvPr>
        </p:nvSpPr>
        <p:spPr>
          <a:xfrm>
            <a:off x="574147" y="846589"/>
            <a:ext cx="11389689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indent="457200">
              <a:lnSpc>
                <a:spcPct val="150000"/>
              </a:lnSpc>
            </a:pP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复杂探区目前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主要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技术手段为</a:t>
            </a:r>
            <a:r>
              <a:rPr lang="zh-CN" altLang="en-US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自动拾取</a:t>
            </a:r>
            <a:r>
              <a:rPr lang="en-US" altLang="zh-CN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</a:t>
            </a:r>
            <a:r>
              <a:rPr lang="zh-CN" altLang="en-US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手动修改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为主，人工成本巨大且拾取效果依赖专家水平。急需一种效率高、效果稳定的自动化初至拾取技术。</a:t>
            </a:r>
            <a:endParaRPr lang="zh-CN" altLang="en-US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sz="3200"/>
              <a:t>一、研发背景</a:t>
            </a:r>
            <a:endParaRPr lang="zh-CN" altLang="en-US" sz="3200"/>
          </a:p>
        </p:txBody>
      </p:sp>
      <p:pic>
        <p:nvPicPr>
          <p:cNvPr id="5" name="Picture 6" descr="Snap3"/>
          <p:cNvPicPr preferRelativeResize="0">
            <a:picLocks noChangeArrowheads="1"/>
          </p:cNvPicPr>
          <p:nvPr>
            <p:custDataLst>
              <p:tags r:id="rId1"/>
            </p:custDataLst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53745" y="1943735"/>
            <a:ext cx="2792095" cy="2007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7" descr="Snap4"/>
          <p:cNvPicPr preferRelativeResize="0">
            <a:picLocks noChangeArrowheads="1"/>
          </p:cNvPicPr>
          <p:nvPr>
            <p:custDataLst>
              <p:tags r:id="rId3"/>
            </p:custDataLst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3575050" y="1909445"/>
            <a:ext cx="2792095" cy="2007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Snap1"/>
          <p:cNvPicPr preferRelativeResize="0">
            <a:picLocks noChangeArrowheads="1"/>
          </p:cNvPicPr>
          <p:nvPr>
            <p:custDataLst>
              <p:tags r:id="rId5"/>
            </p:custDataLst>
          </p:nvPr>
        </p:nvPicPr>
        <p:blipFill>
          <a:blip r:embed="rId6"/>
          <a:srcRect/>
          <a:stretch>
            <a:fillRect/>
          </a:stretch>
        </p:blipFill>
        <p:spPr bwMode="auto">
          <a:xfrm>
            <a:off x="732790" y="3993515"/>
            <a:ext cx="2792095" cy="2007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5" descr="Snap2"/>
          <p:cNvPicPr preferRelativeResize="0">
            <a:picLocks noChangeArrowheads="1"/>
          </p:cNvPicPr>
          <p:nvPr>
            <p:custDataLst>
              <p:tags r:id="rId7"/>
            </p:custDataLst>
          </p:nvPr>
        </p:nvPicPr>
        <p:blipFill>
          <a:blip r:embed="rId8"/>
          <a:srcRect/>
          <a:stretch>
            <a:fillRect/>
          </a:stretch>
        </p:blipFill>
        <p:spPr bwMode="auto">
          <a:xfrm>
            <a:off x="3575050" y="3977005"/>
            <a:ext cx="2792095" cy="2007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7"/>
          <p:cNvSpPr txBox="1"/>
          <p:nvPr>
            <p:custDataLst>
              <p:tags r:id="rId9"/>
            </p:custDataLst>
          </p:nvPr>
        </p:nvSpPr>
        <p:spPr>
          <a:xfrm>
            <a:off x="564622" y="825634"/>
            <a:ext cx="11389689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indent="457200">
              <a:lnSpc>
                <a:spcPct val="150000"/>
              </a:lnSpc>
            </a:pP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不同近地表条件</a:t>
            </a:r>
            <a:r>
              <a:rPr lang="zh-CN" altLang="en-US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初至特征差异大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zh-CN" altLang="en-US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无法建立统一的数学物理模型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是常规算法效果不稳定的主要原因。采用智能化算法，从</a:t>
            </a:r>
            <a:r>
              <a:rPr lang="zh-CN" altLang="en-US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数据中挖掘信息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，从数据与标签之间的关系中寻找规律，是突破常规算法局限性的一条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重要途径。</a:t>
            </a:r>
            <a:endParaRPr lang="zh-CN" altLang="en-US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TextBox 8"/>
          <p:cNvSpPr txBox="1"/>
          <p:nvPr>
            <p:custDataLst>
              <p:tags r:id="rId10"/>
            </p:custDataLst>
          </p:nvPr>
        </p:nvSpPr>
        <p:spPr>
          <a:xfrm>
            <a:off x="732790" y="6049645"/>
            <a:ext cx="397827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不同地区初至特征</a:t>
            </a:r>
            <a:endParaRPr lang="zh-CN" altLang="en-US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1" name="图片 10"/>
          <p:cNvPicPr/>
          <p:nvPr>
            <p:custDataLst>
              <p:tags r:id="rId11"/>
            </p:custDataLst>
          </p:nvPr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6535" y="1934845"/>
            <a:ext cx="2451735" cy="3682365"/>
          </a:xfrm>
          <a:prstGeom prst="rect">
            <a:avLst/>
          </a:prstGeom>
          <a:noFill/>
        </p:spPr>
      </p:pic>
      <p:pic>
        <p:nvPicPr>
          <p:cNvPr id="12" name="图片 11"/>
          <p:cNvPicPr/>
          <p:nvPr>
            <p:custDataLst>
              <p:tags r:id="rId13"/>
            </p:custDataLst>
          </p:nvPr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0" y="1943735"/>
            <a:ext cx="2750820" cy="3571240"/>
          </a:xfrm>
          <a:prstGeom prst="rect">
            <a:avLst/>
          </a:prstGeom>
          <a:noFill/>
        </p:spPr>
      </p:pic>
      <p:sp>
        <p:nvSpPr>
          <p:cNvPr id="13" name="TextBox 8"/>
          <p:cNvSpPr txBox="1"/>
          <p:nvPr>
            <p:custDataLst>
              <p:tags r:id="rId15"/>
            </p:custDataLst>
          </p:nvPr>
        </p:nvSpPr>
        <p:spPr>
          <a:xfrm>
            <a:off x="6666990" y="5987598"/>
            <a:ext cx="189743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b="1" dirty="0" smtClean="0">
                <a:solidFill>
                  <a:srgbClr val="0000FF"/>
                </a:solidFill>
              </a:rPr>
              <a:t>常规算法</a:t>
            </a:r>
            <a:endParaRPr lang="zh-CN" altLang="en-US" b="1" dirty="0" smtClean="0">
              <a:solidFill>
                <a:srgbClr val="0000FF"/>
              </a:solidFill>
            </a:endParaRPr>
          </a:p>
        </p:txBody>
      </p:sp>
      <p:sp>
        <p:nvSpPr>
          <p:cNvPr id="14" name="TextBox 9"/>
          <p:cNvSpPr txBox="1"/>
          <p:nvPr>
            <p:custDataLst>
              <p:tags r:id="rId16"/>
            </p:custDataLst>
          </p:nvPr>
        </p:nvSpPr>
        <p:spPr>
          <a:xfrm>
            <a:off x="9694868" y="5985040"/>
            <a:ext cx="189743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b="1" dirty="0" smtClean="0">
                <a:solidFill>
                  <a:srgbClr val="0000FF"/>
                </a:solidFill>
              </a:rPr>
              <a:t>人工智能算法</a:t>
            </a:r>
            <a:endParaRPr lang="zh-CN" altLang="en-US" b="1" dirty="0" smtClean="0">
              <a:solidFill>
                <a:srgbClr val="0000FF"/>
              </a:solidFill>
            </a:endParaRPr>
          </a:p>
        </p:txBody>
      </p:sp>
      <p:sp>
        <p:nvSpPr>
          <p:cNvPr id="15" name="圆角矩形 14"/>
          <p:cNvSpPr/>
          <p:nvPr/>
        </p:nvSpPr>
        <p:spPr>
          <a:xfrm>
            <a:off x="6511925" y="2666365"/>
            <a:ext cx="1715770" cy="561975"/>
          </a:xfrm>
          <a:prstGeom prst="round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45845" y="90805"/>
            <a:ext cx="11091545" cy="652780"/>
          </a:xfrm>
        </p:spPr>
        <p:txBody>
          <a:bodyPr>
            <a:noAutofit/>
          </a:bodyPr>
          <a:p>
            <a:pPr algn="ctr"/>
            <a:r>
              <a:rPr lang="zh-CN" altLang="en-US" sz="4000"/>
              <a:t>汇</a:t>
            </a:r>
            <a:r>
              <a:rPr lang="en-US" altLang="zh-CN" sz="4000"/>
              <a:t> </a:t>
            </a:r>
            <a:r>
              <a:rPr lang="zh-CN" altLang="en-US" sz="4000"/>
              <a:t>报</a:t>
            </a:r>
            <a:r>
              <a:rPr lang="en-US" altLang="zh-CN" sz="4000"/>
              <a:t> </a:t>
            </a:r>
            <a:r>
              <a:rPr lang="zh-CN" altLang="en-US" sz="4000"/>
              <a:t>提</a:t>
            </a:r>
            <a:r>
              <a:rPr lang="en-US" altLang="zh-CN" sz="4000"/>
              <a:t> </a:t>
            </a:r>
            <a:r>
              <a:rPr lang="zh-CN" altLang="en-US" sz="4000"/>
              <a:t>纲</a:t>
            </a:r>
            <a:endParaRPr lang="zh-CN" altLang="en-US" sz="4000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3676015" y="1440815"/>
            <a:ext cx="6791960" cy="453009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l">
              <a:lnSpc>
                <a:spcPct val="150000"/>
              </a:lnSpc>
            </a:pPr>
            <a:r>
              <a:rPr lang="zh-CN" altLang="en-US" sz="32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一、研发背景</a:t>
            </a:r>
            <a:endParaRPr lang="zh-CN" altLang="en-US" sz="3200" b="1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32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二、基本原理</a:t>
            </a:r>
            <a:endParaRPr lang="zh-CN" altLang="en-US" sz="3200" b="1" dirty="0" smtClean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32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三、软件架构及应用流程</a:t>
            </a:r>
            <a:endParaRPr lang="zh-CN" altLang="en-US" sz="3200" b="1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32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四、应用实例</a:t>
            </a:r>
            <a:endParaRPr lang="zh-CN" altLang="en-US" sz="3200" b="1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32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五、下步研究计划</a:t>
            </a:r>
            <a:endParaRPr lang="zh-CN" altLang="en-US" sz="3200" b="1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sz="3200" dirty="0" smtClean="0"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二、基本原理</a:t>
            </a:r>
            <a:endParaRPr lang="zh-CN" altLang="en-US" sz="3200" dirty="0" smtClean="0">
              <a:solidFill>
                <a:schemeClr val="tx1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685800" y="861060"/>
            <a:ext cx="109982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监督学习基本思路</a:t>
            </a:r>
            <a:endParaRPr lang="zh-CN" altLang="en-US" sz="2400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" name="圆角矩形 16"/>
          <p:cNvSpPr/>
          <p:nvPr/>
        </p:nvSpPr>
        <p:spPr>
          <a:xfrm>
            <a:off x="5198745" y="2964815"/>
            <a:ext cx="2460625" cy="998855"/>
          </a:xfrm>
          <a:prstGeom prst="roundRect">
            <a:avLst/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/>
              <a:t>核心：构建合适的神经网络结构</a:t>
            </a:r>
            <a:endParaRPr lang="en-US" altLang="zh-CN"/>
          </a:p>
        </p:txBody>
      </p:sp>
      <p:sp>
        <p:nvSpPr>
          <p:cNvPr id="18" name="圆角矩形 17"/>
          <p:cNvSpPr/>
          <p:nvPr/>
        </p:nvSpPr>
        <p:spPr>
          <a:xfrm>
            <a:off x="1209040" y="1350010"/>
            <a:ext cx="2460625" cy="99885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/>
              <a:t>准备好的标签数据</a:t>
            </a:r>
            <a:endParaRPr lang="zh-CN" altLang="en-US"/>
          </a:p>
        </p:txBody>
      </p:sp>
      <p:sp>
        <p:nvSpPr>
          <p:cNvPr id="19" name="圆角矩形 18"/>
          <p:cNvSpPr/>
          <p:nvPr/>
        </p:nvSpPr>
        <p:spPr>
          <a:xfrm>
            <a:off x="1201420" y="2964815"/>
            <a:ext cx="2460625" cy="99885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/>
              <a:t>神经网络训练算法</a:t>
            </a:r>
            <a:endParaRPr lang="zh-CN" altLang="en-US"/>
          </a:p>
        </p:txBody>
      </p:sp>
      <p:cxnSp>
        <p:nvCxnSpPr>
          <p:cNvPr id="20" name="直接箭头连接符 19"/>
          <p:cNvCxnSpPr>
            <a:stCxn id="18" idx="2"/>
            <a:endCxn id="19" idx="0"/>
          </p:cNvCxnSpPr>
          <p:nvPr/>
        </p:nvCxnSpPr>
        <p:spPr>
          <a:xfrm flipH="1">
            <a:off x="2432050" y="2348865"/>
            <a:ext cx="7620" cy="615950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箭头连接符 20"/>
          <p:cNvCxnSpPr>
            <a:stCxn id="17" idx="1"/>
            <a:endCxn id="19" idx="3"/>
          </p:cNvCxnSpPr>
          <p:nvPr/>
        </p:nvCxnSpPr>
        <p:spPr>
          <a:xfrm flipH="1">
            <a:off x="3662045" y="3464560"/>
            <a:ext cx="1536700" cy="0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箭头连接符 21"/>
          <p:cNvCxnSpPr>
            <a:stCxn id="19" idx="2"/>
          </p:cNvCxnSpPr>
          <p:nvPr/>
        </p:nvCxnSpPr>
        <p:spPr>
          <a:xfrm>
            <a:off x="2432050" y="3963670"/>
            <a:ext cx="9525" cy="1040765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箭头连接符 22"/>
          <p:cNvCxnSpPr/>
          <p:nvPr/>
        </p:nvCxnSpPr>
        <p:spPr>
          <a:xfrm>
            <a:off x="2451100" y="4994275"/>
            <a:ext cx="2615565" cy="0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圆角矩形 23"/>
          <p:cNvSpPr/>
          <p:nvPr/>
        </p:nvSpPr>
        <p:spPr>
          <a:xfrm>
            <a:off x="5165090" y="4494530"/>
            <a:ext cx="2460625" cy="99885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/>
              <a:t>神经网络每个节点的参数</a:t>
            </a:r>
            <a:endParaRPr lang="zh-CN" altLang="en-US"/>
          </a:p>
        </p:txBody>
      </p:sp>
      <p:sp>
        <p:nvSpPr>
          <p:cNvPr id="25" name="圆角矩形 24"/>
          <p:cNvSpPr/>
          <p:nvPr/>
        </p:nvSpPr>
        <p:spPr>
          <a:xfrm>
            <a:off x="8575040" y="2964815"/>
            <a:ext cx="2460625" cy="998855"/>
          </a:xfrm>
          <a:prstGeom prst="roundRect">
            <a:avLst/>
          </a:prstGeom>
          <a:gradFill>
            <a:gsLst>
              <a:gs pos="0">
                <a:srgbClr val="14CD68"/>
              </a:gs>
              <a:gs pos="100000">
                <a:srgbClr val="0B6E38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/>
              <a:t>训练好的神经网络</a:t>
            </a:r>
            <a:endParaRPr lang="zh-CN" altLang="en-US"/>
          </a:p>
        </p:txBody>
      </p:sp>
      <p:cxnSp>
        <p:nvCxnSpPr>
          <p:cNvPr id="26" name="直接箭头连接符 25"/>
          <p:cNvCxnSpPr>
            <a:stCxn id="17" idx="3"/>
            <a:endCxn id="25" idx="1"/>
          </p:cNvCxnSpPr>
          <p:nvPr/>
        </p:nvCxnSpPr>
        <p:spPr>
          <a:xfrm>
            <a:off x="7659370" y="3464560"/>
            <a:ext cx="915670" cy="0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肘形连接符 26"/>
          <p:cNvCxnSpPr>
            <a:stCxn id="24" idx="3"/>
            <a:endCxn id="25" idx="1"/>
          </p:cNvCxnSpPr>
          <p:nvPr/>
        </p:nvCxnSpPr>
        <p:spPr>
          <a:xfrm flipV="1">
            <a:off x="7625715" y="3464560"/>
            <a:ext cx="949325" cy="1529715"/>
          </a:xfrm>
          <a:prstGeom prst="bentConnector3">
            <a:avLst>
              <a:gd name="adj1" fmla="val 50033"/>
            </a:avLst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圆角矩形 27"/>
          <p:cNvSpPr/>
          <p:nvPr/>
        </p:nvSpPr>
        <p:spPr>
          <a:xfrm>
            <a:off x="8580120" y="1350010"/>
            <a:ext cx="2460625" cy="998855"/>
          </a:xfrm>
          <a:prstGeom prst="roundRect">
            <a:avLst/>
          </a:prstGeom>
          <a:gradFill>
            <a:gsLst>
              <a:gs pos="0">
                <a:srgbClr val="14CD68"/>
              </a:gs>
              <a:gs pos="100000">
                <a:srgbClr val="0B6E38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/>
              <a:t>要处理的数据</a:t>
            </a:r>
            <a:endParaRPr lang="zh-CN" altLang="en-US"/>
          </a:p>
        </p:txBody>
      </p:sp>
      <p:cxnSp>
        <p:nvCxnSpPr>
          <p:cNvPr id="29" name="肘形连接符 28"/>
          <p:cNvCxnSpPr>
            <a:stCxn id="28" idx="2"/>
            <a:endCxn id="25" idx="0"/>
          </p:cNvCxnSpPr>
          <p:nvPr/>
        </p:nvCxnSpPr>
        <p:spPr>
          <a:xfrm rot="5400000">
            <a:off x="9500235" y="2654300"/>
            <a:ext cx="615950" cy="5080"/>
          </a:xfrm>
          <a:prstGeom prst="bentConnector3">
            <a:avLst>
              <a:gd name="adj1" fmla="val 50000"/>
            </a:avLst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圆角矩形 29"/>
          <p:cNvSpPr/>
          <p:nvPr/>
        </p:nvSpPr>
        <p:spPr>
          <a:xfrm>
            <a:off x="8580120" y="4609465"/>
            <a:ext cx="2460625" cy="998855"/>
          </a:xfrm>
          <a:prstGeom prst="roundRect">
            <a:avLst/>
          </a:prstGeom>
          <a:gradFill>
            <a:gsLst>
              <a:gs pos="0">
                <a:srgbClr val="14CD68"/>
              </a:gs>
              <a:gs pos="100000">
                <a:srgbClr val="0B6E38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/>
              <a:t>处理结果</a:t>
            </a:r>
            <a:endParaRPr lang="zh-CN" altLang="en-US"/>
          </a:p>
        </p:txBody>
      </p:sp>
      <p:cxnSp>
        <p:nvCxnSpPr>
          <p:cNvPr id="31" name="肘形连接符 30"/>
          <p:cNvCxnSpPr>
            <a:stCxn id="25" idx="2"/>
            <a:endCxn id="30" idx="0"/>
          </p:cNvCxnSpPr>
          <p:nvPr/>
        </p:nvCxnSpPr>
        <p:spPr>
          <a:xfrm rot="5400000" flipV="1">
            <a:off x="9485630" y="4283710"/>
            <a:ext cx="645795" cy="5080"/>
          </a:xfrm>
          <a:prstGeom prst="bentConnector3">
            <a:avLst>
              <a:gd name="adj1" fmla="val 50000"/>
            </a:avLst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圆角矩形 31"/>
          <p:cNvSpPr/>
          <p:nvPr/>
        </p:nvSpPr>
        <p:spPr>
          <a:xfrm>
            <a:off x="4536440" y="5898515"/>
            <a:ext cx="1009650" cy="37211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文本框 32"/>
          <p:cNvSpPr txBox="1"/>
          <p:nvPr/>
        </p:nvSpPr>
        <p:spPr>
          <a:xfrm>
            <a:off x="5542280" y="5898515"/>
            <a:ext cx="15544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神经网络训练</a:t>
            </a:r>
            <a:endParaRPr lang="zh-CN" altLang="en-US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4" name="圆角矩形 33"/>
          <p:cNvSpPr/>
          <p:nvPr/>
        </p:nvSpPr>
        <p:spPr>
          <a:xfrm>
            <a:off x="7593330" y="5910580"/>
            <a:ext cx="1138555" cy="340995"/>
          </a:xfrm>
          <a:prstGeom prst="roundRect">
            <a:avLst/>
          </a:prstGeom>
          <a:gradFill>
            <a:gsLst>
              <a:gs pos="0">
                <a:srgbClr val="14CD68"/>
              </a:gs>
              <a:gs pos="100000">
                <a:srgbClr val="0B6E38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文本框 34"/>
          <p:cNvSpPr txBox="1"/>
          <p:nvPr/>
        </p:nvSpPr>
        <p:spPr>
          <a:xfrm>
            <a:off x="8996045" y="5883275"/>
            <a:ext cx="15544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神经网络预测</a:t>
            </a:r>
            <a:endParaRPr lang="zh-CN" altLang="en-US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6" name="圆角矩形 35"/>
          <p:cNvSpPr/>
          <p:nvPr/>
        </p:nvSpPr>
        <p:spPr>
          <a:xfrm>
            <a:off x="1312545" y="5914390"/>
            <a:ext cx="1138555" cy="340995"/>
          </a:xfrm>
          <a:prstGeom prst="roundRect">
            <a:avLst/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文本框 36"/>
          <p:cNvSpPr txBox="1"/>
          <p:nvPr/>
        </p:nvSpPr>
        <p:spPr>
          <a:xfrm>
            <a:off x="2451100" y="5883275"/>
            <a:ext cx="15544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神经网络构建</a:t>
            </a:r>
            <a:endParaRPr lang="zh-CN" altLang="en-US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sz="3200" dirty="0" smtClean="0"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二、基本原理</a:t>
            </a:r>
            <a:endParaRPr lang="zh-CN" altLang="en-US" sz="3200" dirty="0" smtClean="0">
              <a:solidFill>
                <a:schemeClr val="tx1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pic>
        <p:nvPicPr>
          <p:cNvPr id="5" name="图片 4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7861300" y="800735"/>
            <a:ext cx="3745230" cy="2247265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7538720" y="3105150"/>
            <a:ext cx="4258945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1400"/>
              <a:t>Hu et al, 2019</a:t>
            </a:r>
            <a:endParaRPr lang="en-US" altLang="zh-CN" sz="1400"/>
          </a:p>
        </p:txBody>
      </p:sp>
      <p:pic>
        <p:nvPicPr>
          <p:cNvPr id="7" name="图片 6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7860665" y="3436620"/>
            <a:ext cx="3600450" cy="2526030"/>
          </a:xfrm>
          <a:prstGeom prst="rect">
            <a:avLst/>
          </a:prstGeom>
        </p:spPr>
      </p:pic>
      <p:sp>
        <p:nvSpPr>
          <p:cNvPr id="8" name="文本框 7"/>
          <p:cNvSpPr txBox="1"/>
          <p:nvPr>
            <p:custDataLst>
              <p:tags r:id="rId5"/>
            </p:custDataLst>
          </p:nvPr>
        </p:nvSpPr>
        <p:spPr>
          <a:xfrm>
            <a:off x="7778115" y="5946140"/>
            <a:ext cx="3923030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1400"/>
              <a:t>Paul Zwartjes et al, 2022</a:t>
            </a:r>
            <a:endParaRPr lang="en-US" altLang="zh-CN" sz="1400"/>
          </a:p>
        </p:txBody>
      </p:sp>
      <p:sp>
        <p:nvSpPr>
          <p:cNvPr id="9" name="文本框 8"/>
          <p:cNvSpPr txBox="1"/>
          <p:nvPr/>
        </p:nvSpPr>
        <p:spPr>
          <a:xfrm>
            <a:off x="553085" y="808355"/>
            <a:ext cx="730821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indent="457200" eaLnBrk="1" latinLnBrk="0" hangingPunct="1">
              <a:lnSpc>
                <a:spcPct val="150000"/>
              </a:lnSpc>
              <a:extLst>
                <a:ext uri="{35155182-B16C-46BC-9424-99874614C6A1}">
                  <wpsdc:indentchars xmlns:wpsdc="http://www.wps.cn/officeDocument/2017/drawingmlCustomData" val="200" checksum="59296752"/>
                </a:ext>
              </a:extLst>
            </a:pPr>
            <a:r>
              <a:rPr lang="zh-CN" altLang="en-US">
                <a:solidFill>
                  <a:srgbClr val="0000FF"/>
                </a:solidFill>
                <a:uFillTx/>
                <a:latin typeface="Times New Roman" panose="02020603050405020304" charset="0"/>
                <a:ea typeface="微软雅黑" panose="020B0503020204020204" charset="-122"/>
              </a:rPr>
              <a:t>技术现状：</a:t>
            </a:r>
            <a:r>
              <a:rPr lang="zh-CN" altLang="en-US">
                <a:solidFill>
                  <a:schemeClr val="tx1"/>
                </a:solidFill>
                <a:uFillTx/>
                <a:latin typeface="Times New Roman" panose="02020603050405020304" charset="0"/>
                <a:ea typeface="微软雅黑" panose="020B0503020204020204" charset="-122"/>
              </a:rPr>
              <a:t>近几年提出了一系列智能化初至拾取算法，主要以</a:t>
            </a:r>
            <a:r>
              <a:rPr lang="en-US" altLang="zh-CN">
                <a:solidFill>
                  <a:srgbClr val="0000FF"/>
                </a:solidFill>
                <a:uFillTx/>
                <a:latin typeface="Times New Roman" panose="02020603050405020304" charset="0"/>
                <a:ea typeface="微软雅黑" panose="020B0503020204020204" charset="-122"/>
              </a:rPr>
              <a:t>U-Net</a:t>
            </a:r>
            <a:r>
              <a:rPr lang="zh-CN" altLang="en-US">
                <a:solidFill>
                  <a:srgbClr val="0000FF"/>
                </a:solidFill>
                <a:uFillTx/>
                <a:latin typeface="Times New Roman" panose="02020603050405020304" charset="0"/>
                <a:ea typeface="微软雅黑" panose="020B0503020204020204" charset="-122"/>
              </a:rPr>
              <a:t>为代表的</a:t>
            </a:r>
            <a:r>
              <a:rPr lang="en-US" altLang="zh-CN">
                <a:solidFill>
                  <a:srgbClr val="0000FF"/>
                </a:solidFill>
                <a:uFillTx/>
                <a:latin typeface="Times New Roman" panose="02020603050405020304" charset="0"/>
                <a:ea typeface="微软雅黑" panose="020B0503020204020204" charset="-122"/>
              </a:rPr>
              <a:t>CNN</a:t>
            </a:r>
            <a:r>
              <a:rPr lang="zh-CN" altLang="en-US">
                <a:solidFill>
                  <a:srgbClr val="0000FF"/>
                </a:solidFill>
                <a:uFillTx/>
                <a:latin typeface="Times New Roman" panose="02020603050405020304" charset="0"/>
                <a:ea typeface="微软雅黑" panose="020B0503020204020204" charset="-122"/>
              </a:rPr>
              <a:t>网络</a:t>
            </a:r>
            <a:r>
              <a:rPr lang="zh-CN" altLang="en-US">
                <a:solidFill>
                  <a:schemeClr val="tx1"/>
                </a:solidFill>
                <a:uFillTx/>
                <a:latin typeface="Times New Roman" panose="02020603050405020304" charset="0"/>
                <a:ea typeface="微软雅黑" panose="020B0503020204020204" charset="-122"/>
              </a:rPr>
              <a:t>为主，</a:t>
            </a:r>
            <a:r>
              <a:rPr lang="zh-CN" altLang="en-US">
                <a:solidFill>
                  <a:schemeClr val="tx1"/>
                </a:solidFill>
                <a:uFillTx/>
                <a:latin typeface="Times New Roman" panose="02020603050405020304" charset="0"/>
                <a:ea typeface="微软雅黑" panose="020B0503020204020204" charset="-122"/>
              </a:rPr>
              <a:t>一些机器学习、</a:t>
            </a:r>
            <a:r>
              <a:rPr lang="en-US" altLang="zh-CN">
                <a:solidFill>
                  <a:schemeClr val="tx1"/>
                </a:solidFill>
                <a:uFillTx/>
                <a:latin typeface="Times New Roman" panose="02020603050405020304" charset="0"/>
                <a:ea typeface="微软雅黑" panose="020B0503020204020204" charset="-122"/>
              </a:rPr>
              <a:t>GAN</a:t>
            </a:r>
            <a:r>
              <a:rPr lang="zh-CN" altLang="en-US">
                <a:solidFill>
                  <a:schemeClr val="tx1"/>
                </a:solidFill>
                <a:uFillTx/>
                <a:latin typeface="Times New Roman" panose="02020603050405020304" charset="0"/>
                <a:ea typeface="微软雅黑" panose="020B0503020204020204" charset="-122"/>
              </a:rPr>
              <a:t>等其他算法</a:t>
            </a:r>
            <a:r>
              <a:rPr lang="zh-CN" altLang="en-US">
                <a:solidFill>
                  <a:schemeClr val="tx1"/>
                </a:solidFill>
                <a:uFillTx/>
                <a:latin typeface="Times New Roman" panose="02020603050405020304" charset="0"/>
                <a:ea typeface="微软雅黑" panose="020B0503020204020204" charset="-122"/>
              </a:rPr>
              <a:t>为辅。</a:t>
            </a:r>
            <a:endParaRPr lang="zh-CN" altLang="en-US">
              <a:solidFill>
                <a:schemeClr val="tx1"/>
              </a:solidFill>
              <a:uFillTx/>
              <a:latin typeface="Times New Roman" panose="02020603050405020304" charset="0"/>
              <a:ea typeface="微软雅黑" panose="020B0503020204020204" charset="-122"/>
            </a:endParaRPr>
          </a:p>
        </p:txBody>
      </p:sp>
      <p:pic>
        <p:nvPicPr>
          <p:cNvPr id="10" name="图片 9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569595" y="1898650"/>
            <a:ext cx="6581775" cy="4083050"/>
          </a:xfrm>
          <a:prstGeom prst="rect">
            <a:avLst/>
          </a:prstGeom>
        </p:spPr>
      </p:pic>
      <p:sp>
        <p:nvSpPr>
          <p:cNvPr id="11" name="文本框 10"/>
          <p:cNvSpPr txBox="1"/>
          <p:nvPr>
            <p:custDataLst>
              <p:tags r:id="rId8"/>
            </p:custDataLst>
          </p:nvPr>
        </p:nvSpPr>
        <p:spPr>
          <a:xfrm>
            <a:off x="1786890" y="5973445"/>
            <a:ext cx="3923030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1400"/>
              <a:t>M</a:t>
            </a:r>
            <a:r>
              <a:rPr lang="en-US" altLang="zh-CN" sz="1400"/>
              <a:t>ohammed Ayub et al, 2021</a:t>
            </a:r>
            <a:endParaRPr lang="en-US" altLang="zh-CN" sz="14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sz="3200" dirty="0" smtClean="0"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二、基本原理</a:t>
            </a:r>
            <a:endParaRPr lang="zh-CN" altLang="en-US" sz="3200" dirty="0" smtClean="0">
              <a:solidFill>
                <a:schemeClr val="tx1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6096000" y="2033905"/>
            <a:ext cx="5643880" cy="379412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808990" y="2561590"/>
            <a:ext cx="5040630" cy="327152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716280" y="5791200"/>
            <a:ext cx="509524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>
                <a:solidFill>
                  <a:schemeClr val="tx1"/>
                </a:solidFill>
                <a:uFillTx/>
                <a:latin typeface="Times New Roman" panose="02020603050405020304" charset="0"/>
                <a:ea typeface="微软雅黑" panose="020B0503020204020204" charset="-122"/>
              </a:rPr>
              <a:t>U-Net</a:t>
            </a:r>
            <a:r>
              <a:rPr lang="zh-CN" altLang="en-US">
                <a:solidFill>
                  <a:schemeClr val="tx1"/>
                </a:solidFill>
                <a:uFillTx/>
                <a:latin typeface="Times New Roman" panose="02020603050405020304" charset="0"/>
                <a:ea typeface="微软雅黑" panose="020B0503020204020204" charset="-122"/>
              </a:rPr>
              <a:t>初至拾取</a:t>
            </a:r>
            <a:endParaRPr lang="zh-CN" altLang="en-US">
              <a:solidFill>
                <a:schemeClr val="tx1"/>
              </a:solidFill>
              <a:uFillTx/>
              <a:latin typeface="Times New Roman" panose="02020603050405020304" charset="0"/>
              <a:ea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>
            <p:custDataLst>
              <p:tags r:id="rId5"/>
            </p:custDataLst>
          </p:nvPr>
        </p:nvSpPr>
        <p:spPr>
          <a:xfrm>
            <a:off x="6453505" y="5791200"/>
            <a:ext cx="509524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>
                <a:solidFill>
                  <a:schemeClr val="tx1"/>
                </a:solidFill>
                <a:uFillTx/>
                <a:latin typeface="Times New Roman" panose="02020603050405020304" charset="0"/>
                <a:ea typeface="微软雅黑" panose="020B0503020204020204" charset="-122"/>
              </a:rPr>
              <a:t>U-Net</a:t>
            </a:r>
            <a:r>
              <a:rPr lang="zh-CN" altLang="en-US">
                <a:solidFill>
                  <a:schemeClr val="tx1"/>
                </a:solidFill>
                <a:uFillTx/>
                <a:latin typeface="Times New Roman" panose="02020603050405020304" charset="0"/>
                <a:ea typeface="微软雅黑" panose="020B0503020204020204" charset="-122"/>
              </a:rPr>
              <a:t>提取特征过程</a:t>
            </a:r>
            <a:endParaRPr lang="zh-CN" altLang="en-US">
              <a:solidFill>
                <a:schemeClr val="tx1"/>
              </a:solidFill>
              <a:uFillTx/>
              <a:latin typeface="Times New Roman" panose="02020603050405020304" charset="0"/>
              <a:ea typeface="微软雅黑" panose="020B0503020204020204" charset="-122"/>
            </a:endParaRPr>
          </a:p>
        </p:txBody>
      </p:sp>
      <p:sp>
        <p:nvSpPr>
          <p:cNvPr id="8" name="文本框 7"/>
          <p:cNvSpPr txBox="1"/>
          <p:nvPr>
            <p:custDataLst>
              <p:tags r:id="rId6"/>
            </p:custDataLst>
          </p:nvPr>
        </p:nvSpPr>
        <p:spPr>
          <a:xfrm>
            <a:off x="553085" y="826135"/>
            <a:ext cx="10995660" cy="1337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indent="457200" eaLnBrk="1" latinLnBrk="0" hangingPunct="1">
              <a:lnSpc>
                <a:spcPct val="150000"/>
              </a:lnSpc>
              <a:extLst>
                <a:ext uri="{35155182-B16C-46BC-9424-99874614C6A1}">
                  <wpsdc:indentchars xmlns:wpsdc="http://www.wps.cn/officeDocument/2017/drawingmlCustomData" val="200" checksum="59296752"/>
                </a:ext>
              </a:extLst>
            </a:pPr>
            <a:r>
              <a:rPr lang="zh-CN" altLang="en-US">
                <a:solidFill>
                  <a:srgbClr val="0000FF"/>
                </a:solidFill>
                <a:uFillTx/>
                <a:latin typeface="Times New Roman" panose="02020603050405020304" charset="0"/>
                <a:ea typeface="微软雅黑" panose="020B0503020204020204" charset="-122"/>
              </a:rPr>
              <a:t>现有技术局限性：</a:t>
            </a:r>
            <a:r>
              <a:rPr lang="zh-CN" altLang="en-US">
                <a:solidFill>
                  <a:schemeClr val="tx1"/>
                </a:solidFill>
                <a:uFillTx/>
                <a:latin typeface="Times New Roman" panose="02020603050405020304" charset="0"/>
                <a:ea typeface="微软雅黑" panose="020B0503020204020204" charset="-122"/>
              </a:rPr>
              <a:t>当前主流的智能化初至拾取方法，以</a:t>
            </a:r>
            <a:r>
              <a:rPr lang="zh-CN" altLang="en-US">
                <a:solidFill>
                  <a:srgbClr val="0000FF"/>
                </a:solidFill>
                <a:uFillTx/>
                <a:latin typeface="Times New Roman" panose="02020603050405020304" charset="0"/>
                <a:ea typeface="微软雅黑" panose="020B0503020204020204" charset="-122"/>
              </a:rPr>
              <a:t>原始数据为输入</a:t>
            </a:r>
            <a:r>
              <a:rPr lang="zh-CN" altLang="en-US">
                <a:solidFill>
                  <a:schemeClr val="tx1"/>
                </a:solidFill>
                <a:uFillTx/>
                <a:latin typeface="Times New Roman" panose="02020603050405020304" charset="0"/>
                <a:ea typeface="微软雅黑" panose="020B0503020204020204" charset="-122"/>
              </a:rPr>
              <a:t>，依赖深度神经网络</a:t>
            </a:r>
            <a:r>
              <a:rPr lang="zh-CN" altLang="en-US">
                <a:solidFill>
                  <a:srgbClr val="0000FF"/>
                </a:solidFill>
                <a:uFillTx/>
                <a:latin typeface="Times New Roman" panose="02020603050405020304" charset="0"/>
                <a:ea typeface="微软雅黑" panose="020B0503020204020204" charset="-122"/>
              </a:rPr>
              <a:t>自动特征提取功能</a:t>
            </a:r>
            <a:r>
              <a:rPr lang="zh-CN" altLang="en-US">
                <a:solidFill>
                  <a:schemeClr val="tx1"/>
                </a:solidFill>
                <a:uFillTx/>
                <a:latin typeface="Times New Roman" panose="02020603050405020304" charset="0"/>
                <a:ea typeface="微软雅黑" panose="020B0503020204020204" charset="-122"/>
              </a:rPr>
              <a:t>提取相应特征，由特征获取最终的初至时间。对于实际数据，处理专家已知对</a:t>
            </a:r>
            <a:r>
              <a:rPr lang="zh-CN" altLang="en-US">
                <a:uFillTx/>
                <a:latin typeface="Times New Roman" panose="02020603050405020304" charset="0"/>
                <a:ea typeface="微软雅黑" panose="020B0503020204020204" charset="-122"/>
                <a:sym typeface="+mn-ea"/>
              </a:rPr>
              <a:t>初至拾取有帮助的</a:t>
            </a:r>
            <a:r>
              <a:rPr lang="zh-CN" altLang="en-US">
                <a:solidFill>
                  <a:schemeClr val="tx1"/>
                </a:solidFill>
                <a:uFillTx/>
                <a:latin typeface="Times New Roman" panose="02020603050405020304" charset="0"/>
                <a:ea typeface="微软雅黑" panose="020B0503020204020204" charset="-122"/>
              </a:rPr>
              <a:t>部分特征或者处理操作，当前的处理流程并</a:t>
            </a:r>
            <a:r>
              <a:rPr lang="zh-CN" altLang="en-US">
                <a:solidFill>
                  <a:srgbClr val="0000FF"/>
                </a:solidFill>
                <a:uFillTx/>
                <a:latin typeface="Times New Roman" panose="02020603050405020304" charset="0"/>
                <a:ea typeface="微软雅黑" panose="020B0503020204020204" charset="-122"/>
              </a:rPr>
              <a:t>未融入专家</a:t>
            </a:r>
            <a:r>
              <a:rPr lang="zh-CN" altLang="en-US">
                <a:solidFill>
                  <a:srgbClr val="0000FF"/>
                </a:solidFill>
                <a:uFillTx/>
                <a:latin typeface="Times New Roman" panose="02020603050405020304" charset="0"/>
                <a:ea typeface="微软雅黑" panose="020B0503020204020204" charset="-122"/>
              </a:rPr>
              <a:t>已有经验信息</a:t>
            </a:r>
            <a:r>
              <a:rPr lang="zh-CN" altLang="en-US">
                <a:solidFill>
                  <a:schemeClr val="tx1"/>
                </a:solidFill>
                <a:uFillTx/>
                <a:latin typeface="Times New Roman" panose="02020603050405020304" charset="0"/>
                <a:ea typeface="微软雅黑" panose="020B0503020204020204" charset="-122"/>
              </a:rPr>
              <a:t>。</a:t>
            </a:r>
            <a:endParaRPr lang="zh-CN" altLang="en-US">
              <a:solidFill>
                <a:schemeClr val="tx1"/>
              </a:solidFill>
              <a:uFillTx/>
              <a:latin typeface="Times New Roman" panose="02020603050405020304" charset="0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sz="3200" dirty="0" smtClean="0"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二、基本原理</a:t>
            </a:r>
            <a:endParaRPr lang="zh-CN" altLang="en-US" sz="3200" dirty="0" smtClean="0">
              <a:solidFill>
                <a:schemeClr val="tx1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pic>
        <p:nvPicPr>
          <p:cNvPr id="2" name="图片 1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88745" y="2895600"/>
            <a:ext cx="9258935" cy="2528570"/>
          </a:xfrm>
          <a:prstGeom prst="rect">
            <a:avLst/>
          </a:prstGeom>
          <a:noFill/>
        </p:spPr>
      </p:pic>
      <p:sp>
        <p:nvSpPr>
          <p:cNvPr id="23" name="TextBox 22"/>
          <p:cNvSpPr txBox="1"/>
          <p:nvPr>
            <p:custDataLst>
              <p:tags r:id="rId3"/>
            </p:custDataLst>
          </p:nvPr>
        </p:nvSpPr>
        <p:spPr>
          <a:xfrm>
            <a:off x="730477" y="777933"/>
            <a:ext cx="1114058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200000"/>
              </a:lnSpc>
            </a:pPr>
            <a:r>
              <a:rPr lang="zh-CN" altLang="en-US" dirty="0" smtClean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多特征融合的智能化初至拾取算法</a:t>
            </a: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</a:rPr>
              <a:t>：通过</a:t>
            </a:r>
            <a:r>
              <a:rPr lang="zh-CN" altLang="en-US" dirty="0" smtClean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预提取一些对初至拾取有帮助的特征</a:t>
            </a: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</a:rPr>
              <a:t>，将地震数据原有初至凸显；通过在神经网络中引入</a:t>
            </a:r>
            <a:r>
              <a:rPr lang="zh-CN" altLang="en-US" dirty="0" smtClean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注意力机制</a:t>
            </a: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</a:rPr>
              <a:t>来权衡不同特征对初至拾取的重要性。</a:t>
            </a:r>
            <a:endParaRPr lang="zh-CN" altLang="en-US" dirty="0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文本框 1"/>
          <p:cNvSpPr txBox="1"/>
          <p:nvPr>
            <p:custDataLst>
              <p:tags r:id="rId4"/>
            </p:custDataLst>
          </p:nvPr>
        </p:nvSpPr>
        <p:spPr>
          <a:xfrm>
            <a:off x="985110" y="5446232"/>
            <a:ext cx="1485668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</a:rPr>
              <a:t>特征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图</a:t>
            </a:r>
            <a:endParaRPr lang="zh-CN" altLang="en-US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文本框 38"/>
          <p:cNvSpPr txBox="1"/>
          <p:nvPr>
            <p:custDataLst>
              <p:tags r:id="rId5"/>
            </p:custDataLst>
          </p:nvPr>
        </p:nvSpPr>
        <p:spPr>
          <a:xfrm>
            <a:off x="5225684" y="5446232"/>
            <a:ext cx="1786823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赋权后特征图</a:t>
            </a:r>
            <a:endParaRPr lang="zh-CN" altLang="en-US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" name="文本框 39"/>
          <p:cNvSpPr txBox="1"/>
          <p:nvPr>
            <p:custDataLst>
              <p:tags r:id="rId6"/>
            </p:custDataLst>
          </p:nvPr>
        </p:nvSpPr>
        <p:spPr>
          <a:xfrm>
            <a:off x="3025776" y="5443064"/>
            <a:ext cx="212627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通道间注意力机制</a:t>
            </a:r>
            <a:endParaRPr lang="zh-CN" altLang="en-US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7" name="文本框 46"/>
          <p:cNvSpPr txBox="1"/>
          <p:nvPr>
            <p:custDataLst>
              <p:tags r:id="rId7"/>
            </p:custDataLst>
          </p:nvPr>
        </p:nvSpPr>
        <p:spPr>
          <a:xfrm>
            <a:off x="7657251" y="5446232"/>
            <a:ext cx="1206963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分割模块</a:t>
            </a:r>
            <a:endParaRPr lang="zh-CN" altLang="en-US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8" name="文本框 47"/>
          <p:cNvSpPr txBox="1"/>
          <p:nvPr>
            <p:custDataLst>
              <p:tags r:id="rId8"/>
            </p:custDataLst>
          </p:nvPr>
        </p:nvSpPr>
        <p:spPr>
          <a:xfrm>
            <a:off x="9619051" y="5484339"/>
            <a:ext cx="1206963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分割结果</a:t>
            </a:r>
            <a:endParaRPr lang="zh-CN" altLang="en-US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8679815" y="1496695"/>
            <a:ext cx="2691765" cy="1149350"/>
            <a:chOff x="12909" y="4138"/>
            <a:chExt cx="4239" cy="1810"/>
          </a:xfrm>
        </p:grpSpPr>
        <p:sp>
          <p:nvSpPr>
            <p:cNvPr id="24" name="Google Shape;340;p21"/>
            <p:cNvSpPr/>
            <p:nvPr/>
          </p:nvSpPr>
          <p:spPr>
            <a:xfrm>
              <a:off x="14429" y="4494"/>
              <a:ext cx="1357" cy="1219"/>
            </a:xfrm>
            <a:prstGeom prst="cube">
              <a:avLst>
                <a:gd name="adj" fmla="val 25000"/>
              </a:avLst>
            </a:prstGeom>
            <a:solidFill>
              <a:schemeClr val="tx1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600" dirty="0">
                  <a:solidFill>
                    <a:schemeClr val="bg1"/>
                  </a:solidFill>
                </a:rPr>
                <a:t>func/</a:t>
              </a:r>
              <a:endParaRPr lang="en-US" sz="1600" dirty="0">
                <a:solidFill>
                  <a:schemeClr val="bg1"/>
                </a:solidFill>
              </a:endParaRPr>
            </a:p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600" dirty="0">
                  <a:solidFill>
                    <a:schemeClr val="bg1"/>
                  </a:solidFill>
                </a:rPr>
                <a:t>map</a:t>
              </a:r>
              <a:endParaRPr lang="en-US" sz="1600" dirty="0">
                <a:solidFill>
                  <a:schemeClr val="bg1"/>
                </a:solidFill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12909" y="4148"/>
              <a:ext cx="724" cy="1801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p>
              <a:pPr algn="ctr"/>
              <a:r>
                <a:rPr lang="zh-CN" altLang="en-US" dirty="0" smtClean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地震数据</a:t>
              </a:r>
              <a:endParaRPr lang="zh-CN" altLang="en-US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16424" y="4138"/>
              <a:ext cx="724" cy="1801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p>
              <a:pPr algn="ctr"/>
              <a:r>
                <a:rPr lang="zh-CN" altLang="en-US" dirty="0" smtClean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初至时间</a:t>
              </a:r>
              <a:endParaRPr lang="zh-CN" altLang="en-US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7" name="右箭头 26"/>
            <p:cNvSpPr/>
            <p:nvPr/>
          </p:nvSpPr>
          <p:spPr>
            <a:xfrm>
              <a:off x="13577" y="5002"/>
              <a:ext cx="752" cy="219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28" name="右箭头 27"/>
            <p:cNvSpPr/>
            <p:nvPr/>
          </p:nvSpPr>
          <p:spPr>
            <a:xfrm>
              <a:off x="15877" y="4977"/>
              <a:ext cx="752" cy="219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sz="3200" dirty="0" smtClean="0"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二、基本原理</a:t>
            </a:r>
            <a:endParaRPr lang="zh-CN" altLang="en-US" sz="3200" dirty="0" smtClean="0">
              <a:solidFill>
                <a:schemeClr val="tx1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pic>
        <p:nvPicPr>
          <p:cNvPr id="9" name="图片 8" descr="2023-11-14_15-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71475" y="2379980"/>
            <a:ext cx="5723890" cy="3661410"/>
          </a:xfrm>
          <a:prstGeom prst="rect">
            <a:avLst/>
          </a:prstGeom>
        </p:spPr>
      </p:pic>
      <p:pic>
        <p:nvPicPr>
          <p:cNvPr id="10" name="图片 9" descr="2023-11-14_15-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05220" y="2371725"/>
            <a:ext cx="5695950" cy="3678555"/>
          </a:xfrm>
          <a:prstGeom prst="rect">
            <a:avLst/>
          </a:prstGeom>
        </p:spPr>
      </p:pic>
      <p:sp>
        <p:nvSpPr>
          <p:cNvPr id="11" name="TextBox 8"/>
          <p:cNvSpPr txBox="1"/>
          <p:nvPr>
            <p:custDataLst>
              <p:tags r:id="rId3"/>
            </p:custDataLst>
          </p:nvPr>
        </p:nvSpPr>
        <p:spPr>
          <a:xfrm>
            <a:off x="1038225" y="6037580"/>
            <a:ext cx="397827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现有方法拾取</a:t>
            </a:r>
            <a:r>
              <a:rPr lang="zh-CN" altLang="en-US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效果</a:t>
            </a:r>
            <a:endParaRPr lang="zh-CN" altLang="en-US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TextBox 8"/>
          <p:cNvSpPr txBox="1"/>
          <p:nvPr>
            <p:custDataLst>
              <p:tags r:id="rId4"/>
            </p:custDataLst>
          </p:nvPr>
        </p:nvSpPr>
        <p:spPr>
          <a:xfrm>
            <a:off x="7212330" y="6066790"/>
            <a:ext cx="397827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常规</a:t>
            </a:r>
            <a:r>
              <a:rPr lang="en-US" altLang="zh-CN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U-Net</a:t>
            </a:r>
            <a:r>
              <a:rPr lang="zh-CN" altLang="en-US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拾取</a:t>
            </a:r>
            <a:r>
              <a:rPr lang="zh-CN" altLang="en-US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效果</a:t>
            </a:r>
            <a:endParaRPr lang="zh-CN" altLang="en-US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13" name="直接箭头连接符 12"/>
          <p:cNvCxnSpPr/>
          <p:nvPr/>
        </p:nvCxnSpPr>
        <p:spPr>
          <a:xfrm>
            <a:off x="9293225" y="4203065"/>
            <a:ext cx="131445" cy="509905"/>
          </a:xfrm>
          <a:prstGeom prst="straightConnector1">
            <a:avLst/>
          </a:prstGeom>
          <a:ln w="38100">
            <a:solidFill>
              <a:srgbClr val="0000FF"/>
            </a:solidFill>
            <a:tailEnd type="arrow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4" name="直接箭头连接符 13"/>
          <p:cNvCxnSpPr/>
          <p:nvPr>
            <p:custDataLst>
              <p:tags r:id="rId5"/>
            </p:custDataLst>
          </p:nvPr>
        </p:nvCxnSpPr>
        <p:spPr>
          <a:xfrm>
            <a:off x="6463030" y="4203065"/>
            <a:ext cx="131445" cy="509905"/>
          </a:xfrm>
          <a:prstGeom prst="straightConnector1">
            <a:avLst/>
          </a:prstGeom>
          <a:ln w="38100">
            <a:solidFill>
              <a:srgbClr val="0000FF"/>
            </a:solidFill>
            <a:tailEnd type="arrow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>
            <p:custDataLst>
              <p:tags r:id="rId6"/>
            </p:custDataLst>
          </p:nvPr>
        </p:nvSpPr>
        <p:spPr>
          <a:xfrm>
            <a:off x="597127" y="854768"/>
            <a:ext cx="1114058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200000"/>
              </a:lnSpc>
            </a:pPr>
            <a:r>
              <a:rPr lang="zh-CN" altLang="en-US" dirty="0" smtClean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弱信号拾取效果</a:t>
            </a: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</a:rPr>
              <a:t>：通过将</a:t>
            </a:r>
            <a:r>
              <a:rPr lang="en-US" altLang="zh-CN" dirty="0" smtClean="0">
                <a:latin typeface="微软雅黑" panose="020B0503020204020204" charset="-122"/>
                <a:ea typeface="微软雅黑" panose="020B0503020204020204" charset="-122"/>
              </a:rPr>
              <a:t>AGC</a:t>
            </a: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</a:rPr>
              <a:t>增益后数据、限幅后数据作为特征与原始数据同步输入到神经网络，相对于原有</a:t>
            </a:r>
            <a:r>
              <a:rPr lang="en-US" altLang="zh-CN" dirty="0" smtClean="0">
                <a:latin typeface="微软雅黑" panose="020B0503020204020204" charset="-122"/>
                <a:ea typeface="微软雅黑" panose="020B0503020204020204" charset="-122"/>
              </a:rPr>
              <a:t>U-Net</a:t>
            </a: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</a:rPr>
              <a:t>神经网络，现有神经网络对初至弱信号初至拾取效率明显</a:t>
            </a: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</a:rPr>
              <a:t>提高。</a:t>
            </a:r>
            <a:endParaRPr lang="zh-CN" altLang="en-US" dirty="0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sz="3200" dirty="0" smtClean="0"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二、基本原理</a:t>
            </a:r>
            <a:endParaRPr lang="zh-CN" altLang="en-US" sz="3200" dirty="0" smtClean="0">
              <a:solidFill>
                <a:schemeClr val="tx1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grpSp>
        <p:nvGrpSpPr>
          <p:cNvPr id="2" name="组合 17"/>
          <p:cNvGrpSpPr/>
          <p:nvPr/>
        </p:nvGrpSpPr>
        <p:grpSpPr>
          <a:xfrm>
            <a:off x="4531360" y="2649220"/>
            <a:ext cx="7355840" cy="3441065"/>
            <a:chOff x="4124716" y="2360139"/>
            <a:chExt cx="8588048" cy="3865366"/>
          </a:xfrm>
        </p:grpSpPr>
        <p:pic>
          <p:nvPicPr>
            <p:cNvPr id="5" name="图片 4"/>
            <p:cNvPicPr>
              <a:picLocks noChangeAspect="1"/>
            </p:cNvPicPr>
            <p:nvPr>
              <p:custDataLst>
                <p:tags r:id="rId1"/>
              </p:custDataLst>
            </p:nvPr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24716" y="2360139"/>
              <a:ext cx="4248817" cy="3862560"/>
            </a:xfrm>
            <a:prstGeom prst="rect">
              <a:avLst/>
            </a:prstGeom>
          </p:spPr>
        </p:pic>
        <p:pic>
          <p:nvPicPr>
            <p:cNvPr id="17" name="图片 16"/>
            <p:cNvPicPr>
              <a:picLocks noChangeAspect="1"/>
            </p:cNvPicPr>
            <p:nvPr>
              <p:custDataLst>
                <p:tags r:id="rId3"/>
              </p:custDataLst>
            </p:nvPr>
          </p:nvPicPr>
          <p:blipFill>
            <a:blip r:embed="rId4"/>
            <a:stretch>
              <a:fillRect/>
            </a:stretch>
          </p:blipFill>
          <p:spPr>
            <a:xfrm>
              <a:off x="8476525" y="2374378"/>
              <a:ext cx="4236239" cy="3851127"/>
            </a:xfrm>
            <a:prstGeom prst="rect">
              <a:avLst/>
            </a:prstGeom>
          </p:spPr>
        </p:pic>
      </p:grpSp>
      <p:pic>
        <p:nvPicPr>
          <p:cNvPr id="6" name="图片 2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25"/>
          <a:stretch>
            <a:fillRect/>
          </a:stretch>
        </p:blipFill>
        <p:spPr bwMode="auto">
          <a:xfrm>
            <a:off x="471170" y="4552315"/>
            <a:ext cx="3768090" cy="15500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图片 3"/>
          <p:cNvPicPr>
            <a:picLocks noChangeAspect="1" noChangeArrowheads="1"/>
          </p:cNvPicPr>
          <p:nvPr>
            <p:custDataLst>
              <p:tags r:id="rId7"/>
            </p:custDataLst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170" y="2662555"/>
            <a:ext cx="3780155" cy="1529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下箭头 7"/>
          <p:cNvSpPr/>
          <p:nvPr>
            <p:custDataLst>
              <p:tags r:id="rId9"/>
            </p:custDataLst>
          </p:nvPr>
        </p:nvSpPr>
        <p:spPr>
          <a:xfrm>
            <a:off x="2092960" y="4216400"/>
            <a:ext cx="338455" cy="391160"/>
          </a:xfrm>
          <a:prstGeom prst="downArrow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/>
            <a:endParaRPr lang="zh-CN" altLang="en-US" b="1" noProof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文本框 5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461645" y="2668905"/>
            <a:ext cx="1438275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Autofit/>
          </a:bodyPr>
          <a:p>
            <a:r>
              <a:rPr lang="zh-CN" altLang="en-US" sz="1400" b="1" dirty="0">
                <a:latin typeface="微软雅黑" panose="020B0503020204020204" charset="-122"/>
                <a:ea typeface="微软雅黑" panose="020B0503020204020204" charset="-122"/>
              </a:rPr>
              <a:t>原始数据</a:t>
            </a:r>
            <a:endParaRPr lang="zh-CN" altLang="en-US" sz="14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文本框 6"/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449580" y="4552315"/>
            <a:ext cx="1438275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Autofit/>
          </a:bodyPr>
          <a:p>
            <a:r>
              <a:rPr lang="zh-CN" altLang="en-US" sz="1400" b="1">
                <a:latin typeface="微软雅黑" panose="020B0503020204020204" charset="-122"/>
                <a:ea typeface="微软雅黑" panose="020B0503020204020204" charset="-122"/>
              </a:rPr>
              <a:t>加窗后数据</a:t>
            </a:r>
            <a:endParaRPr lang="zh-CN" altLang="en-US" sz="14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文本框 7"/>
          <p:cNvSpPr txBox="1"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859155" y="4243705"/>
            <a:ext cx="1635125" cy="367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Autofit/>
          </a:bodyPr>
          <a:p>
            <a:r>
              <a:rPr lang="zh-CN" altLang="en-US" sz="1050" b="1">
                <a:latin typeface="微软雅黑" panose="020B0503020204020204" charset="-122"/>
                <a:ea typeface="微软雅黑" panose="020B0503020204020204" charset="-122"/>
              </a:rPr>
              <a:t>算法内部自动加窗</a:t>
            </a:r>
            <a:endParaRPr lang="zh-CN" altLang="en-US" sz="105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文本框 8"/>
          <p:cNvSpPr txBox="1"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2402205" y="4243705"/>
            <a:ext cx="1800860" cy="367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Autofit/>
          </a:bodyPr>
          <a:p>
            <a:r>
              <a:rPr lang="zh-CN" altLang="en-US" sz="1050" b="1">
                <a:latin typeface="微软雅黑" panose="020B0503020204020204" charset="-122"/>
                <a:ea typeface="微软雅黑" panose="020B0503020204020204" charset="-122"/>
              </a:rPr>
              <a:t>无需生产中间数据</a:t>
            </a:r>
            <a:endParaRPr lang="zh-CN" altLang="en-US" sz="105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任意多边形 12"/>
          <p:cNvSpPr/>
          <p:nvPr>
            <p:custDataLst>
              <p:tags r:id="rId14"/>
            </p:custDataLst>
          </p:nvPr>
        </p:nvSpPr>
        <p:spPr>
          <a:xfrm>
            <a:off x="476885" y="2708910"/>
            <a:ext cx="3761740" cy="957580"/>
          </a:xfrm>
          <a:custGeom>
            <a:avLst/>
            <a:gdLst>
              <a:gd name="connisteX0" fmla="*/ 0 w 3481705"/>
              <a:gd name="connsiteY0" fmla="*/ 885264 h 885264"/>
              <a:gd name="connisteX1" fmla="*/ 666750 w 3481705"/>
              <a:gd name="connsiteY1" fmla="*/ 537284 h 885264"/>
              <a:gd name="connisteX2" fmla="*/ 1641475 w 3481705"/>
              <a:gd name="connsiteY2" fmla="*/ 199464 h 885264"/>
              <a:gd name="connisteX3" fmla="*/ 2516505 w 3481705"/>
              <a:gd name="connsiteY3" fmla="*/ 74 h 885264"/>
              <a:gd name="connisteX4" fmla="*/ 3481705 w 3481705"/>
              <a:gd name="connsiteY4" fmla="*/ 179144 h 885264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</a:cxnLst>
            <a:rect l="l" t="t" r="r" b="b"/>
            <a:pathLst>
              <a:path w="3481705" h="885265">
                <a:moveTo>
                  <a:pt x="0" y="885265"/>
                </a:moveTo>
                <a:cubicBezTo>
                  <a:pt x="113665" y="822400"/>
                  <a:pt x="338455" y="674445"/>
                  <a:pt x="666750" y="537285"/>
                </a:cubicBezTo>
                <a:cubicBezTo>
                  <a:pt x="995045" y="400125"/>
                  <a:pt x="1271270" y="306780"/>
                  <a:pt x="1641475" y="199465"/>
                </a:cubicBezTo>
                <a:cubicBezTo>
                  <a:pt x="2011680" y="92150"/>
                  <a:pt x="2148205" y="3885"/>
                  <a:pt x="2516505" y="75"/>
                </a:cubicBezTo>
                <a:cubicBezTo>
                  <a:pt x="2884805" y="-3735"/>
                  <a:pt x="3306445" y="139140"/>
                  <a:pt x="3481705" y="179145"/>
                </a:cubicBez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/>
            <a:endParaRPr lang="zh-CN" altLang="en-US" b="1" noProof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" name="任意多边形 13"/>
          <p:cNvSpPr/>
          <p:nvPr>
            <p:custDataLst>
              <p:tags r:id="rId15"/>
            </p:custDataLst>
          </p:nvPr>
        </p:nvSpPr>
        <p:spPr>
          <a:xfrm>
            <a:off x="464185" y="3234055"/>
            <a:ext cx="3774440" cy="958850"/>
          </a:xfrm>
          <a:custGeom>
            <a:avLst/>
            <a:gdLst>
              <a:gd name="connisteX0" fmla="*/ 0 w 3481705"/>
              <a:gd name="connsiteY0" fmla="*/ 885264 h 885264"/>
              <a:gd name="connisteX1" fmla="*/ 666750 w 3481705"/>
              <a:gd name="connsiteY1" fmla="*/ 537284 h 885264"/>
              <a:gd name="connisteX2" fmla="*/ 1641475 w 3481705"/>
              <a:gd name="connsiteY2" fmla="*/ 199464 h 885264"/>
              <a:gd name="connisteX3" fmla="*/ 2516505 w 3481705"/>
              <a:gd name="connsiteY3" fmla="*/ 74 h 885264"/>
              <a:gd name="connisteX4" fmla="*/ 3481705 w 3481705"/>
              <a:gd name="connsiteY4" fmla="*/ 179144 h 885264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</a:cxnLst>
            <a:rect l="l" t="t" r="r" b="b"/>
            <a:pathLst>
              <a:path w="3481705" h="885265">
                <a:moveTo>
                  <a:pt x="0" y="885265"/>
                </a:moveTo>
                <a:cubicBezTo>
                  <a:pt x="113665" y="822400"/>
                  <a:pt x="338455" y="674445"/>
                  <a:pt x="666750" y="537285"/>
                </a:cubicBezTo>
                <a:cubicBezTo>
                  <a:pt x="995045" y="400125"/>
                  <a:pt x="1271270" y="306780"/>
                  <a:pt x="1641475" y="199465"/>
                </a:cubicBezTo>
                <a:cubicBezTo>
                  <a:pt x="2011680" y="92150"/>
                  <a:pt x="2148205" y="3885"/>
                  <a:pt x="2516505" y="75"/>
                </a:cubicBezTo>
                <a:cubicBezTo>
                  <a:pt x="2884805" y="-3735"/>
                  <a:pt x="3306445" y="139140"/>
                  <a:pt x="3481705" y="179145"/>
                </a:cubicBezTo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/>
            <a:endParaRPr lang="zh-CN" altLang="en-US" b="1" noProof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728845" y="6036310"/>
            <a:ext cx="344995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1600">
                <a:latin typeface="微软雅黑" panose="020B0503020204020204" charset="-122"/>
                <a:ea typeface="微软雅黑" panose="020B0503020204020204" charset="-122"/>
              </a:rPr>
              <a:t>未加窗数据应用效果</a:t>
            </a:r>
            <a:endParaRPr lang="zh-CN" altLang="en-US" sz="16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6" name="文本框 15"/>
          <p:cNvSpPr txBox="1"/>
          <p:nvPr>
            <p:custDataLst>
              <p:tags r:id="rId16"/>
            </p:custDataLst>
          </p:nvPr>
        </p:nvSpPr>
        <p:spPr>
          <a:xfrm>
            <a:off x="8465820" y="6039485"/>
            <a:ext cx="344995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1600">
                <a:latin typeface="微软雅黑" panose="020B0503020204020204" charset="-122"/>
                <a:ea typeface="微软雅黑" panose="020B0503020204020204" charset="-122"/>
              </a:rPr>
              <a:t>加窗数据应用效果</a:t>
            </a:r>
            <a:endParaRPr lang="zh-CN" altLang="en-US" sz="16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文本框 6"/>
          <p:cNvSpPr txBox="1">
            <a:spLocks noChangeArrowheads="1"/>
          </p:cNvSpPr>
          <p:nvPr>
            <p:custDataLst>
              <p:tags r:id="rId17"/>
            </p:custDataLst>
          </p:nvPr>
        </p:nvSpPr>
        <p:spPr bwMode="auto">
          <a:xfrm>
            <a:off x="320040" y="939800"/>
            <a:ext cx="11470005" cy="1337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marL="285750" indent="-285750">
              <a:lnSpc>
                <a:spcPct val="130000"/>
              </a:lnSpc>
              <a:buClr>
                <a:srgbClr val="C00000"/>
              </a:buClr>
              <a:buFont typeface="Wingdings" panose="05000000000000000000" pitchFamily="2" charset="2"/>
              <a:buChar char="n"/>
              <a:defRPr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en-US" sz="1800" b="0" dirty="0">
                <a:solidFill>
                  <a:srgbClr val="0000FF"/>
                </a:solidFill>
                <a:sym typeface="Wingdings" panose="05000000000000000000" pitchFamily="2" charset="2"/>
              </a:rPr>
              <a:t>数据预处理</a:t>
            </a:r>
            <a:r>
              <a:rPr lang="en-US" altLang="zh-CN" sz="1800" b="0" dirty="0">
                <a:solidFill>
                  <a:schemeClr val="tx1"/>
                </a:solidFill>
                <a:sym typeface="Wingdings" panose="05000000000000000000" pitchFamily="2" charset="2"/>
              </a:rPr>
              <a:t>: </a:t>
            </a:r>
            <a:r>
              <a:rPr lang="zh-CN" altLang="en-US" sz="1800" b="0" dirty="0">
                <a:solidFill>
                  <a:schemeClr val="tx1"/>
                </a:solidFill>
                <a:sym typeface="Wingdings" panose="05000000000000000000" pitchFamily="2" charset="2"/>
              </a:rPr>
              <a:t>近地表存在低速层或高程变化剧烈时，初至空间变化剧烈，局部空间无法分辨有效初至与噪声。</a:t>
            </a:r>
            <a:r>
              <a:rPr lang="zh-CN" altLang="en-US" sz="1800" b="0" dirty="0">
                <a:solidFill>
                  <a:schemeClr val="tx1"/>
                </a:solidFill>
              </a:rPr>
              <a:t>在训练及预测过程中添加</a:t>
            </a:r>
            <a:r>
              <a:rPr lang="zh-CN" altLang="en-US" sz="1800" b="0" dirty="0">
                <a:solidFill>
                  <a:srgbClr val="0000FF"/>
                </a:solidFill>
              </a:rPr>
              <a:t>时窗</a:t>
            </a:r>
            <a:r>
              <a:rPr lang="zh-CN" altLang="en-US" sz="1800" b="0" dirty="0">
                <a:solidFill>
                  <a:schemeClr val="tx1"/>
                </a:solidFill>
              </a:rPr>
              <a:t>或进行</a:t>
            </a:r>
            <a:r>
              <a:rPr lang="zh-CN" altLang="en-US" sz="1800" b="0" dirty="0">
                <a:solidFill>
                  <a:srgbClr val="0000FF"/>
                </a:solidFill>
              </a:rPr>
              <a:t>高程静校正</a:t>
            </a:r>
            <a:r>
              <a:rPr lang="zh-CN" altLang="en-US" sz="1800" b="0" dirty="0">
                <a:solidFill>
                  <a:schemeClr val="tx1"/>
                </a:solidFill>
              </a:rPr>
              <a:t>等处理，将地震数据初至变换成空间更平滑初至形态，提高训练与初至预测效果。</a:t>
            </a:r>
            <a:endParaRPr lang="zh-CN" altLang="en-US" sz="1800" b="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45845" y="90805"/>
            <a:ext cx="11091545" cy="652780"/>
          </a:xfrm>
        </p:spPr>
        <p:txBody>
          <a:bodyPr>
            <a:noAutofit/>
          </a:bodyPr>
          <a:p>
            <a:pPr algn="ctr"/>
            <a:r>
              <a:rPr lang="zh-CN" altLang="en-US" sz="4000"/>
              <a:t>汇</a:t>
            </a:r>
            <a:r>
              <a:rPr lang="en-US" altLang="zh-CN" sz="4000"/>
              <a:t> </a:t>
            </a:r>
            <a:r>
              <a:rPr lang="zh-CN" altLang="en-US" sz="4000"/>
              <a:t>报</a:t>
            </a:r>
            <a:r>
              <a:rPr lang="en-US" altLang="zh-CN" sz="4000"/>
              <a:t> </a:t>
            </a:r>
            <a:r>
              <a:rPr lang="zh-CN" altLang="en-US" sz="4000"/>
              <a:t>提</a:t>
            </a:r>
            <a:r>
              <a:rPr lang="en-US" altLang="zh-CN" sz="4000"/>
              <a:t> </a:t>
            </a:r>
            <a:r>
              <a:rPr lang="zh-CN" altLang="en-US" sz="4000"/>
              <a:t>纲</a:t>
            </a:r>
            <a:endParaRPr lang="zh-CN" altLang="en-US" sz="4000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3676015" y="1440815"/>
            <a:ext cx="6791960" cy="453009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l">
              <a:lnSpc>
                <a:spcPct val="150000"/>
              </a:lnSpc>
            </a:pPr>
            <a:r>
              <a:rPr lang="zh-CN" altLang="en-US" sz="32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一、研发背景</a:t>
            </a:r>
            <a:endParaRPr lang="zh-CN" altLang="en-US" sz="3200" b="1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32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二、基本原理</a:t>
            </a:r>
            <a:endParaRPr lang="zh-CN" altLang="en-US" sz="3200" b="1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3200" b="1" dirty="0" smtClean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三、软件架构及应用流程</a:t>
            </a:r>
            <a:endParaRPr lang="zh-CN" altLang="en-US" sz="3200" b="1" dirty="0" smtClean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32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四、应用实例</a:t>
            </a:r>
            <a:endParaRPr lang="zh-CN" altLang="en-US" sz="3200" b="1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32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五、下步研究计划</a:t>
            </a:r>
            <a:endParaRPr lang="zh-CN" altLang="en-US" sz="3200" b="1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sz="3200">
                <a:effectLst/>
              </a:rPr>
              <a:t>三、软件架构及应用流程</a:t>
            </a:r>
            <a:endParaRPr lang="zh-CN" altLang="en-US" sz="3200">
              <a:effectLst/>
            </a:endParaRPr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0" name="文本框 6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735965" y="788035"/>
            <a:ext cx="10938510" cy="5067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marL="285750" indent="-285750">
              <a:lnSpc>
                <a:spcPct val="130000"/>
              </a:lnSpc>
              <a:buClr>
                <a:srgbClr val="C00000"/>
              </a:buClr>
              <a:buFont typeface="Wingdings" panose="05000000000000000000" pitchFamily="2" charset="2"/>
              <a:buChar char="n"/>
              <a:defRPr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en-US" sz="1800" b="0" dirty="0">
                <a:solidFill>
                  <a:srgbClr val="0000FF"/>
                </a:solidFill>
                <a:sym typeface="Wingdings" panose="05000000000000000000" pitchFamily="2" charset="2"/>
              </a:rPr>
              <a:t>技术流程</a:t>
            </a:r>
            <a:r>
              <a:rPr lang="en-US" altLang="zh-CN" sz="1800" b="0" dirty="0">
                <a:solidFill>
                  <a:schemeClr val="tx1"/>
                </a:solidFill>
                <a:sym typeface="Wingdings" panose="05000000000000000000" pitchFamily="2" charset="2"/>
              </a:rPr>
              <a:t>:  </a:t>
            </a:r>
            <a:r>
              <a:rPr lang="zh-CN" altLang="en-US" sz="1800" b="0" dirty="0">
                <a:solidFill>
                  <a:schemeClr val="tx1"/>
                </a:solidFill>
                <a:sym typeface="Wingdings" panose="05000000000000000000" pitchFamily="2" charset="2"/>
              </a:rPr>
              <a:t>针对实际数据的复杂性，设计了完整的、可迭代优化的技术流程来适应复杂多变的</a:t>
            </a:r>
            <a:r>
              <a:rPr lang="zh-CN" altLang="en-US" sz="1800" b="0" dirty="0">
                <a:solidFill>
                  <a:schemeClr val="tx1"/>
                </a:solidFill>
                <a:sym typeface="Wingdings" panose="05000000000000000000" pitchFamily="2" charset="2"/>
              </a:rPr>
              <a:t>情况。</a:t>
            </a:r>
            <a:endParaRPr lang="zh-CN" altLang="en-US" sz="1800" b="0" dirty="0">
              <a:solidFill>
                <a:schemeClr val="tx1"/>
              </a:solidFill>
              <a:sym typeface="Wingdings" panose="05000000000000000000" pitchFamily="2" charset="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937895" y="1495425"/>
            <a:ext cx="9979660" cy="4781550"/>
            <a:chOff x="1477" y="2515"/>
            <a:chExt cx="15716" cy="7530"/>
          </a:xfrm>
        </p:grpSpPr>
        <p:grpSp>
          <p:nvGrpSpPr>
            <p:cNvPr id="5" name="组合 4"/>
            <p:cNvGrpSpPr/>
            <p:nvPr/>
          </p:nvGrpSpPr>
          <p:grpSpPr>
            <a:xfrm>
              <a:off x="1477" y="2515"/>
              <a:ext cx="15716" cy="7530"/>
              <a:chOff x="1972" y="2576"/>
              <a:chExt cx="15716" cy="7530"/>
            </a:xfrm>
          </p:grpSpPr>
          <p:pic>
            <p:nvPicPr>
              <p:cNvPr id="4" name="图片 3"/>
              <p:cNvPicPr>
                <a:picLocks noChangeAspect="1"/>
              </p:cNvPicPr>
              <p:nvPr>
                <p:custDataLst>
                  <p:tags r:id="rId2"/>
                </p:custDataLst>
              </p:nvPr>
            </p:nvPicPr>
            <p:blipFill>
              <a:blip r:embed="rId3"/>
              <a:stretch>
                <a:fillRect/>
              </a:stretch>
            </p:blipFill>
            <p:spPr>
              <a:xfrm>
                <a:off x="1972" y="2576"/>
                <a:ext cx="15717" cy="7531"/>
              </a:xfrm>
              <a:prstGeom prst="rect">
                <a:avLst/>
              </a:prstGeom>
            </p:spPr>
          </p:pic>
          <p:sp>
            <p:nvSpPr>
              <p:cNvPr id="7" name="文本框 6"/>
              <p:cNvSpPr txBox="1"/>
              <p:nvPr/>
            </p:nvSpPr>
            <p:spPr>
              <a:xfrm>
                <a:off x="1973" y="2683"/>
                <a:ext cx="3169" cy="580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p>
                <a:endParaRPr lang="zh-CN" altLang="en-US"/>
              </a:p>
            </p:txBody>
          </p:sp>
        </p:grpSp>
        <p:sp>
          <p:nvSpPr>
            <p:cNvPr id="8" name="文本框 7"/>
            <p:cNvSpPr txBox="1"/>
            <p:nvPr/>
          </p:nvSpPr>
          <p:spPr>
            <a:xfrm>
              <a:off x="5451" y="5123"/>
              <a:ext cx="1760" cy="580"/>
            </a:xfrm>
            <a:prstGeom prst="rect">
              <a:avLst/>
            </a:prstGeom>
            <a:solidFill>
              <a:srgbClr val="5B9BD5"/>
            </a:solidFill>
          </p:spPr>
          <p:txBody>
            <a:bodyPr wrap="square" rtlCol="0">
              <a:spAutoFit/>
            </a:bodyPr>
            <a:p>
              <a:pPr algn="ctr"/>
              <a:endParaRPr lang="zh-CN" altLang="en-US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sz="3200">
                <a:effectLst/>
              </a:rPr>
              <a:t>三、软件架构及应用流程</a:t>
            </a:r>
            <a:endParaRPr lang="zh-CN" altLang="en-US" sz="3200">
              <a:effectLst/>
            </a:endParaRPr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1128395" y="1647825"/>
            <a:ext cx="9979660" cy="4781550"/>
            <a:chOff x="1477" y="2515"/>
            <a:chExt cx="15716" cy="7530"/>
          </a:xfrm>
        </p:grpSpPr>
        <p:grpSp>
          <p:nvGrpSpPr>
            <p:cNvPr id="5" name="组合 4"/>
            <p:cNvGrpSpPr/>
            <p:nvPr/>
          </p:nvGrpSpPr>
          <p:grpSpPr>
            <a:xfrm>
              <a:off x="1477" y="2515"/>
              <a:ext cx="15716" cy="7530"/>
              <a:chOff x="1972" y="2576"/>
              <a:chExt cx="15716" cy="7530"/>
            </a:xfrm>
          </p:grpSpPr>
          <p:pic>
            <p:nvPicPr>
              <p:cNvPr id="4" name="图片 3"/>
              <p:cNvPicPr>
                <a:picLocks noChangeAspect="1"/>
              </p:cNvPicPr>
              <p:nvPr>
                <p:custDataLst>
                  <p:tags r:id="rId1"/>
                </p:custDataLst>
              </p:nvPr>
            </p:nvPicPr>
            <p:blipFill>
              <a:blip r:embed="rId2"/>
              <a:stretch>
                <a:fillRect/>
              </a:stretch>
            </p:blipFill>
            <p:spPr>
              <a:xfrm>
                <a:off x="1972" y="2576"/>
                <a:ext cx="15717" cy="7531"/>
              </a:xfrm>
              <a:prstGeom prst="rect">
                <a:avLst/>
              </a:prstGeom>
            </p:spPr>
          </p:pic>
          <p:sp>
            <p:nvSpPr>
              <p:cNvPr id="7" name="文本框 6"/>
              <p:cNvSpPr txBox="1"/>
              <p:nvPr/>
            </p:nvSpPr>
            <p:spPr>
              <a:xfrm>
                <a:off x="1973" y="2683"/>
                <a:ext cx="3169" cy="580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p>
                <a:endParaRPr lang="zh-CN" altLang="en-US"/>
              </a:p>
            </p:txBody>
          </p:sp>
        </p:grpSp>
        <p:sp>
          <p:nvSpPr>
            <p:cNvPr id="8" name="文本框 7"/>
            <p:cNvSpPr txBox="1"/>
            <p:nvPr/>
          </p:nvSpPr>
          <p:spPr>
            <a:xfrm>
              <a:off x="5451" y="5123"/>
              <a:ext cx="1760" cy="580"/>
            </a:xfrm>
            <a:prstGeom prst="rect">
              <a:avLst/>
            </a:prstGeom>
            <a:solidFill>
              <a:srgbClr val="5B9BD5"/>
            </a:solidFill>
          </p:spPr>
          <p:txBody>
            <a:bodyPr wrap="square" rtlCol="0">
              <a:spAutoFit/>
            </a:bodyPr>
            <a:p>
              <a:pPr algn="ctr"/>
              <a:endParaRPr lang="zh-CN" altLang="en-US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 bwMode="auto">
          <a:xfrm>
            <a:off x="793750" y="1941195"/>
            <a:ext cx="10680700" cy="4163695"/>
            <a:chOff x="1295" y="2826"/>
            <a:chExt cx="17259" cy="6557"/>
          </a:xfrm>
        </p:grpSpPr>
        <p:sp>
          <p:nvSpPr>
            <p:cNvPr id="17" name="圆角矩形 16"/>
            <p:cNvSpPr/>
            <p:nvPr/>
          </p:nvSpPr>
          <p:spPr>
            <a:xfrm>
              <a:off x="1295" y="2905"/>
              <a:ext cx="1731" cy="6477"/>
            </a:xfrm>
            <a:prstGeom prst="roundRect">
              <a:avLst/>
            </a:prstGeom>
            <a:noFill/>
            <a:ln w="12700">
              <a:solidFill>
                <a:srgbClr val="0000FF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/>
              <a:endParaRPr lang="zh-CN" altLang="en-US" noProof="1"/>
            </a:p>
          </p:txBody>
        </p:sp>
        <p:sp>
          <p:nvSpPr>
            <p:cNvPr id="18" name="文本框 2"/>
            <p:cNvSpPr txBox="1">
              <a:spLocks noChangeArrowheads="1"/>
            </p:cNvSpPr>
            <p:nvPr/>
          </p:nvSpPr>
          <p:spPr bwMode="auto">
            <a:xfrm>
              <a:off x="1361" y="3073"/>
              <a:ext cx="1770" cy="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p>
              <a:r>
                <a:rPr lang="zh-CN" altLang="en-US" sz="1400" b="1">
                  <a:solidFill>
                    <a:srgbClr val="0000FF"/>
                  </a:solidFill>
                </a:rPr>
                <a:t>基础框架</a:t>
              </a:r>
              <a:endParaRPr lang="zh-CN" altLang="en-US" sz="1400" b="1">
                <a:solidFill>
                  <a:srgbClr val="0000FF"/>
                </a:solidFill>
              </a:endParaRPr>
            </a:p>
            <a:p>
              <a:r>
                <a:rPr lang="zh-CN" altLang="en-US" sz="1400" b="1">
                  <a:solidFill>
                    <a:srgbClr val="0000FF"/>
                  </a:solidFill>
                </a:rPr>
                <a:t>数据管理等</a:t>
              </a:r>
              <a:endParaRPr lang="zh-CN" altLang="en-US" sz="1400" b="1">
                <a:solidFill>
                  <a:srgbClr val="0000FF"/>
                </a:solidFill>
              </a:endParaRPr>
            </a:p>
          </p:txBody>
        </p:sp>
        <p:sp>
          <p:nvSpPr>
            <p:cNvPr id="19" name="圆角矩形 18"/>
            <p:cNvSpPr/>
            <p:nvPr/>
          </p:nvSpPr>
          <p:spPr>
            <a:xfrm>
              <a:off x="3106" y="2993"/>
              <a:ext cx="4492" cy="3262"/>
            </a:xfrm>
            <a:prstGeom prst="roundRect">
              <a:avLst/>
            </a:prstGeom>
            <a:noFill/>
            <a:ln w="12700">
              <a:solidFill>
                <a:srgbClr val="0000FF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/>
              <a:endParaRPr lang="zh-CN" altLang="en-US" noProof="1"/>
            </a:p>
          </p:txBody>
        </p:sp>
        <p:sp>
          <p:nvSpPr>
            <p:cNvPr id="20" name="文本框 5"/>
            <p:cNvSpPr txBox="1">
              <a:spLocks noChangeArrowheads="1"/>
            </p:cNvSpPr>
            <p:nvPr/>
          </p:nvSpPr>
          <p:spPr bwMode="auto">
            <a:xfrm>
              <a:off x="3107" y="3047"/>
              <a:ext cx="2261" cy="1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p>
              <a:r>
                <a:rPr lang="zh-CN" altLang="en-US" sz="1600" b="1">
                  <a:solidFill>
                    <a:srgbClr val="0000FF"/>
                  </a:solidFill>
                </a:rPr>
                <a:t>功能</a:t>
              </a:r>
              <a:r>
                <a:rPr lang="en-US" altLang="zh-CN" sz="1600" b="1">
                  <a:solidFill>
                    <a:srgbClr val="0000FF"/>
                  </a:solidFill>
                </a:rPr>
                <a:t>1</a:t>
              </a:r>
              <a:r>
                <a:rPr lang="zh-CN" altLang="en-US" sz="1600" b="1">
                  <a:solidFill>
                    <a:srgbClr val="0000FF"/>
                  </a:solidFill>
                </a:rPr>
                <a:t>：</a:t>
              </a:r>
              <a:endParaRPr lang="zh-CN" altLang="en-US" sz="1600" b="1">
                <a:solidFill>
                  <a:srgbClr val="0000FF"/>
                </a:solidFill>
              </a:endParaRPr>
            </a:p>
            <a:p>
              <a:r>
                <a:rPr lang="zh-CN" altLang="en-US" sz="1600" b="1">
                  <a:solidFill>
                    <a:srgbClr val="0000FF"/>
                  </a:solidFill>
                </a:rPr>
                <a:t>标签数据选择</a:t>
              </a:r>
              <a:endParaRPr lang="zh-CN" altLang="en-US" sz="1600" b="1">
                <a:solidFill>
                  <a:srgbClr val="0000FF"/>
                </a:solidFill>
              </a:endParaRPr>
            </a:p>
          </p:txBody>
        </p:sp>
        <p:sp>
          <p:nvSpPr>
            <p:cNvPr id="21" name="圆角矩形 20"/>
            <p:cNvSpPr/>
            <p:nvPr/>
          </p:nvSpPr>
          <p:spPr>
            <a:xfrm>
              <a:off x="7677" y="2826"/>
              <a:ext cx="2374" cy="3402"/>
            </a:xfrm>
            <a:prstGeom prst="roundRect">
              <a:avLst/>
            </a:prstGeom>
            <a:noFill/>
            <a:ln w="12700">
              <a:solidFill>
                <a:srgbClr val="0000FF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/>
              <a:endParaRPr lang="zh-CN" altLang="en-US" noProof="1"/>
            </a:p>
          </p:txBody>
        </p:sp>
        <p:sp>
          <p:nvSpPr>
            <p:cNvPr id="22" name="文本框 7"/>
            <p:cNvSpPr txBox="1">
              <a:spLocks noChangeArrowheads="1"/>
            </p:cNvSpPr>
            <p:nvPr/>
          </p:nvSpPr>
          <p:spPr bwMode="auto">
            <a:xfrm>
              <a:off x="7940" y="3021"/>
              <a:ext cx="2261" cy="1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p>
              <a:r>
                <a:rPr lang="zh-CN" altLang="en-US" sz="1600" b="1">
                  <a:solidFill>
                    <a:srgbClr val="0000FF"/>
                  </a:solidFill>
                </a:rPr>
                <a:t>功能</a:t>
              </a:r>
              <a:r>
                <a:rPr lang="en-US" altLang="zh-CN" sz="1600" b="1">
                  <a:solidFill>
                    <a:srgbClr val="0000FF"/>
                  </a:solidFill>
                </a:rPr>
                <a:t>2</a:t>
              </a:r>
              <a:r>
                <a:rPr lang="zh-CN" altLang="en-US" sz="1600" b="1">
                  <a:solidFill>
                    <a:srgbClr val="0000FF"/>
                  </a:solidFill>
                </a:rPr>
                <a:t>：</a:t>
              </a:r>
              <a:endParaRPr lang="zh-CN" altLang="en-US" sz="1600" b="1">
                <a:solidFill>
                  <a:srgbClr val="0000FF"/>
                </a:solidFill>
              </a:endParaRPr>
            </a:p>
            <a:p>
              <a:r>
                <a:rPr lang="zh-CN" altLang="en-US" sz="1600" b="1">
                  <a:solidFill>
                    <a:srgbClr val="0000FF"/>
                  </a:solidFill>
                </a:rPr>
                <a:t>常规初至拾取</a:t>
              </a:r>
              <a:endParaRPr lang="zh-CN" altLang="en-US" sz="1600" b="1">
                <a:solidFill>
                  <a:srgbClr val="0000FF"/>
                </a:solidFill>
              </a:endParaRPr>
            </a:p>
          </p:txBody>
        </p:sp>
        <p:sp>
          <p:nvSpPr>
            <p:cNvPr id="23" name="圆角矩形 22"/>
            <p:cNvSpPr/>
            <p:nvPr/>
          </p:nvSpPr>
          <p:spPr>
            <a:xfrm>
              <a:off x="10131" y="2828"/>
              <a:ext cx="7862" cy="3400"/>
            </a:xfrm>
            <a:prstGeom prst="roundRect">
              <a:avLst/>
            </a:prstGeom>
            <a:noFill/>
            <a:ln w="12700">
              <a:solidFill>
                <a:srgbClr val="0000FF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/>
              <a:endParaRPr lang="zh-CN" altLang="en-US" noProof="1"/>
            </a:p>
          </p:txBody>
        </p:sp>
        <p:sp>
          <p:nvSpPr>
            <p:cNvPr id="24" name="文本框 10"/>
            <p:cNvSpPr txBox="1">
              <a:spLocks noChangeArrowheads="1"/>
            </p:cNvSpPr>
            <p:nvPr/>
          </p:nvSpPr>
          <p:spPr bwMode="auto">
            <a:xfrm>
              <a:off x="11869" y="2995"/>
              <a:ext cx="3393" cy="91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p>
              <a:r>
                <a:rPr lang="zh-CN" altLang="en-US" sz="1600" b="1">
                  <a:solidFill>
                    <a:srgbClr val="0000FF"/>
                  </a:solidFill>
                </a:rPr>
                <a:t>功能</a:t>
              </a:r>
              <a:r>
                <a:rPr lang="en-US" altLang="zh-CN" sz="1600" b="1">
                  <a:solidFill>
                    <a:srgbClr val="0000FF"/>
                  </a:solidFill>
                </a:rPr>
                <a:t>3</a:t>
              </a:r>
              <a:r>
                <a:rPr lang="zh-CN" altLang="en-US" sz="1600" b="1">
                  <a:solidFill>
                    <a:srgbClr val="0000FF"/>
                  </a:solidFill>
                </a:rPr>
                <a:t>：</a:t>
              </a:r>
              <a:endParaRPr lang="zh-CN" altLang="en-US" sz="1600" b="1">
                <a:solidFill>
                  <a:srgbClr val="0000FF"/>
                </a:solidFill>
              </a:endParaRPr>
            </a:p>
            <a:p>
              <a:r>
                <a:rPr lang="zh-CN" altLang="en-US" sz="1600" b="1">
                  <a:solidFill>
                    <a:srgbClr val="0000FF"/>
                  </a:solidFill>
                </a:rPr>
                <a:t>神经网络训练</a:t>
              </a:r>
              <a:endParaRPr lang="zh-CN" altLang="en-US" sz="1600" b="1">
                <a:solidFill>
                  <a:srgbClr val="0000FF"/>
                </a:solidFill>
              </a:endParaRPr>
            </a:p>
          </p:txBody>
        </p:sp>
        <p:sp>
          <p:nvSpPr>
            <p:cNvPr id="25" name="圆角矩形 24"/>
            <p:cNvSpPr/>
            <p:nvPr/>
          </p:nvSpPr>
          <p:spPr>
            <a:xfrm>
              <a:off x="3138" y="6308"/>
              <a:ext cx="7062" cy="3075"/>
            </a:xfrm>
            <a:prstGeom prst="roundRect">
              <a:avLst/>
            </a:prstGeom>
            <a:noFill/>
            <a:ln w="12700">
              <a:solidFill>
                <a:srgbClr val="0000FF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/>
              <a:endParaRPr lang="zh-CN" altLang="en-US" noProof="1"/>
            </a:p>
          </p:txBody>
        </p:sp>
        <p:sp>
          <p:nvSpPr>
            <p:cNvPr id="26" name="文本框 12"/>
            <p:cNvSpPr txBox="1">
              <a:spLocks noChangeArrowheads="1"/>
            </p:cNvSpPr>
            <p:nvPr/>
          </p:nvSpPr>
          <p:spPr bwMode="auto">
            <a:xfrm>
              <a:off x="3366" y="6342"/>
              <a:ext cx="3393" cy="91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p>
              <a:r>
                <a:rPr lang="zh-CN" altLang="en-US" sz="1600" b="1">
                  <a:solidFill>
                    <a:srgbClr val="0000FF"/>
                  </a:solidFill>
                </a:rPr>
                <a:t>功能</a:t>
              </a:r>
              <a:r>
                <a:rPr lang="en-US" altLang="zh-CN" sz="1600" b="1">
                  <a:solidFill>
                    <a:srgbClr val="0000FF"/>
                  </a:solidFill>
                </a:rPr>
                <a:t>4</a:t>
              </a:r>
              <a:r>
                <a:rPr lang="zh-CN" altLang="en-US" sz="1600" b="1">
                  <a:solidFill>
                    <a:srgbClr val="0000FF"/>
                  </a:solidFill>
                </a:rPr>
                <a:t>：</a:t>
              </a:r>
              <a:endParaRPr lang="zh-CN" altLang="en-US" sz="1600" b="1">
                <a:solidFill>
                  <a:srgbClr val="0000FF"/>
                </a:solidFill>
              </a:endParaRPr>
            </a:p>
            <a:p>
              <a:r>
                <a:rPr lang="zh-CN" altLang="en-US" sz="1600" b="1">
                  <a:solidFill>
                    <a:srgbClr val="0000FF"/>
                  </a:solidFill>
                </a:rPr>
                <a:t>神经网络预测</a:t>
              </a:r>
              <a:endParaRPr lang="zh-CN" altLang="en-US" sz="1600" b="1">
                <a:solidFill>
                  <a:srgbClr val="0000FF"/>
                </a:solidFill>
              </a:endParaRPr>
            </a:p>
          </p:txBody>
        </p:sp>
        <p:sp>
          <p:nvSpPr>
            <p:cNvPr id="27" name="圆角矩形 26"/>
            <p:cNvSpPr/>
            <p:nvPr/>
          </p:nvSpPr>
          <p:spPr>
            <a:xfrm>
              <a:off x="10287" y="6308"/>
              <a:ext cx="8267" cy="3075"/>
            </a:xfrm>
            <a:prstGeom prst="roundRect">
              <a:avLst/>
            </a:prstGeom>
            <a:noFill/>
            <a:ln w="12700">
              <a:solidFill>
                <a:srgbClr val="0000FF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/>
              <a:endParaRPr lang="zh-CN" altLang="en-US" noProof="1"/>
            </a:p>
          </p:txBody>
        </p:sp>
        <p:sp>
          <p:nvSpPr>
            <p:cNvPr id="28" name="文本框 14"/>
            <p:cNvSpPr txBox="1">
              <a:spLocks noChangeArrowheads="1"/>
            </p:cNvSpPr>
            <p:nvPr/>
          </p:nvSpPr>
          <p:spPr bwMode="auto">
            <a:xfrm>
              <a:off x="14932" y="6421"/>
              <a:ext cx="3393" cy="91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p>
              <a:r>
                <a:rPr lang="zh-CN" altLang="en-US" sz="1600" b="1">
                  <a:solidFill>
                    <a:srgbClr val="0000FF"/>
                  </a:solidFill>
                </a:rPr>
                <a:t>功能</a:t>
              </a:r>
              <a:r>
                <a:rPr lang="en-US" altLang="zh-CN" sz="1600" b="1">
                  <a:solidFill>
                    <a:srgbClr val="0000FF"/>
                  </a:solidFill>
                </a:rPr>
                <a:t>5</a:t>
              </a:r>
              <a:r>
                <a:rPr lang="zh-CN" altLang="en-US" sz="1600" b="1">
                  <a:solidFill>
                    <a:srgbClr val="0000FF"/>
                  </a:solidFill>
                </a:rPr>
                <a:t>：</a:t>
              </a:r>
              <a:endParaRPr lang="zh-CN" altLang="en-US" sz="1600" b="1">
                <a:solidFill>
                  <a:srgbClr val="0000FF"/>
                </a:solidFill>
              </a:endParaRPr>
            </a:p>
            <a:p>
              <a:r>
                <a:rPr lang="zh-CN" altLang="en-US" sz="1600" b="1">
                  <a:solidFill>
                    <a:srgbClr val="0000FF"/>
                  </a:solidFill>
                </a:rPr>
                <a:t>初至质控编辑</a:t>
              </a:r>
              <a:endParaRPr lang="zh-CN" altLang="en-US" sz="1600" b="1">
                <a:solidFill>
                  <a:srgbClr val="0000FF"/>
                </a:solidFill>
              </a:endParaRPr>
            </a:p>
          </p:txBody>
        </p:sp>
      </p:grpSp>
      <p:sp>
        <p:nvSpPr>
          <p:cNvPr id="13" name="文本框 7"/>
          <p:cNvSpPr txBox="1">
            <a:spLocks noChangeArrowheads="1"/>
          </p:cNvSpPr>
          <p:nvPr/>
        </p:nvSpPr>
        <p:spPr bwMode="auto">
          <a:xfrm>
            <a:off x="709621" y="755285"/>
            <a:ext cx="11085512" cy="10147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zh-CN" altLang="en-US" sz="2000" dirty="0">
                <a:latin typeface="微软雅黑" panose="020B0503020204020204" charset="-122"/>
                <a:ea typeface="微软雅黑" panose="020B0503020204020204" charset="-122"/>
              </a:rPr>
              <a:t>根据整体操作流程同时兼顾人工拾取操作，进行重新设计，将软件整体划分为</a:t>
            </a:r>
            <a:r>
              <a:rPr lang="en-US" altLang="zh-CN" sz="20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20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项基础框架</a:t>
            </a:r>
            <a:r>
              <a:rPr lang="zh-CN" altLang="en-US" sz="2000" dirty="0">
                <a:latin typeface="微软雅黑" panose="020B0503020204020204" charset="-122"/>
                <a:ea typeface="微软雅黑" panose="020B0503020204020204" charset="-122"/>
              </a:rPr>
              <a:t>、</a:t>
            </a:r>
            <a:r>
              <a:rPr lang="en-US" altLang="zh-CN" sz="20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5</a:t>
            </a:r>
            <a:r>
              <a:rPr lang="zh-CN" altLang="en-US" sz="20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项关键功能</a:t>
            </a:r>
            <a:r>
              <a:rPr lang="zh-CN" altLang="en-US" sz="2000" dirty="0"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20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sz="3200">
                <a:effectLst/>
              </a:rPr>
              <a:t>三、软件架构及应用流程</a:t>
            </a:r>
            <a:endParaRPr lang="zh-CN" altLang="en-US" sz="3200">
              <a:effectLst/>
            </a:endParaRPr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grpSp>
        <p:nvGrpSpPr>
          <p:cNvPr id="29" name="组合 30"/>
          <p:cNvGrpSpPr/>
          <p:nvPr/>
        </p:nvGrpSpPr>
        <p:grpSpPr bwMode="auto">
          <a:xfrm>
            <a:off x="457026" y="2180990"/>
            <a:ext cx="11364913" cy="3889375"/>
            <a:chOff x="700" y="3925"/>
            <a:chExt cx="17897" cy="6124"/>
          </a:xfrm>
        </p:grpSpPr>
        <p:pic>
          <p:nvPicPr>
            <p:cNvPr id="30" name="图片 9"/>
            <p:cNvPicPr>
              <a:picLocks noChangeAspect="1" noChangeArrowheads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33" y="3925"/>
              <a:ext cx="12965" cy="6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" name="矩形 30"/>
            <p:cNvSpPr/>
            <p:nvPr/>
          </p:nvSpPr>
          <p:spPr>
            <a:xfrm>
              <a:off x="5625" y="4717"/>
              <a:ext cx="1585" cy="4987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b="1" dirty="0"/>
            </a:p>
          </p:txBody>
        </p:sp>
        <p:sp>
          <p:nvSpPr>
            <p:cNvPr id="32" name="矩形 31"/>
            <p:cNvSpPr/>
            <p:nvPr/>
          </p:nvSpPr>
          <p:spPr>
            <a:xfrm>
              <a:off x="7210" y="4717"/>
              <a:ext cx="11227" cy="4987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b="1" dirty="0"/>
            </a:p>
          </p:txBody>
        </p:sp>
        <p:sp>
          <p:nvSpPr>
            <p:cNvPr id="33" name="矩形 11"/>
            <p:cNvSpPr>
              <a:spLocks noChangeArrowheads="1"/>
            </p:cNvSpPr>
            <p:nvPr/>
          </p:nvSpPr>
          <p:spPr bwMode="auto">
            <a:xfrm>
              <a:off x="5624" y="8007"/>
              <a:ext cx="3290" cy="135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数据树</a:t>
              </a:r>
              <a:endPara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  <a:p>
              <a:r>
                <a:rPr lang="zh-CN" altLang="en-US" sz="1600" b="1">
                  <a:solidFill>
                    <a:srgbClr val="191919"/>
                  </a:solidFill>
                  <a:latin typeface="微软雅黑" panose="020B0503020204020204" charset="-122"/>
                  <a:ea typeface="微软雅黑" panose="020B0503020204020204" charset="-122"/>
                </a:rPr>
                <a:t>负责整体数据管理，相关功能启动</a:t>
              </a:r>
              <a:endParaRPr lang="zh-CN" altLang="en-US" sz="1600" b="1">
                <a:solidFill>
                  <a:srgbClr val="191919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4" name="矩形 12"/>
            <p:cNvSpPr>
              <a:spLocks noChangeArrowheads="1"/>
            </p:cNvSpPr>
            <p:nvPr/>
          </p:nvSpPr>
          <p:spPr bwMode="auto">
            <a:xfrm>
              <a:off x="10039" y="7089"/>
              <a:ext cx="6089" cy="135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b="1">
                  <a:solidFill>
                    <a:srgbClr val="FF0000"/>
                  </a:solidFill>
                  <a:latin typeface="微软雅黑" panose="020B0503020204020204" charset="-122"/>
                  <a:ea typeface="微软雅黑" panose="020B0503020204020204" charset="-122"/>
                </a:rPr>
                <a:t>主窗口为剖面显示</a:t>
              </a:r>
              <a:endParaRPr lang="zh-CN" altLang="en-US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  <a:p>
              <a:r>
                <a:rPr lang="zh-CN" altLang="en-US" sz="1600" b="1">
                  <a:solidFill>
                    <a:srgbClr val="191919"/>
                  </a:solidFill>
                  <a:latin typeface="微软雅黑" panose="020B0503020204020204" charset="-122"/>
                  <a:ea typeface="微软雅黑" panose="020B0503020204020204" charset="-122"/>
                </a:rPr>
                <a:t>主要负责初至拾取和与其他功能进行联动显示指定炮的剖面</a:t>
              </a:r>
              <a:endParaRPr lang="zh-CN" altLang="en-US" sz="1600" b="1">
                <a:solidFill>
                  <a:srgbClr val="191919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5" name="文本框 19"/>
            <p:cNvSpPr txBox="1">
              <a:spLocks noChangeArrowheads="1"/>
            </p:cNvSpPr>
            <p:nvPr/>
          </p:nvSpPr>
          <p:spPr bwMode="auto">
            <a:xfrm>
              <a:off x="1438" y="4567"/>
              <a:ext cx="1656" cy="4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1400"/>
                <a:t>方案管理</a:t>
              </a:r>
              <a:endParaRPr lang="zh-CN" altLang="en-US" sz="1400"/>
            </a:p>
          </p:txBody>
        </p:sp>
        <p:sp>
          <p:nvSpPr>
            <p:cNvPr id="36" name="文本框 20"/>
            <p:cNvSpPr txBox="1">
              <a:spLocks noChangeArrowheads="1"/>
            </p:cNvSpPr>
            <p:nvPr/>
          </p:nvSpPr>
          <p:spPr bwMode="auto">
            <a:xfrm>
              <a:off x="798" y="5106"/>
              <a:ext cx="3021" cy="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1400"/>
                <a:t>当前方案要处理的地震数据</a:t>
              </a:r>
              <a:endParaRPr lang="zh-CN" altLang="en-US" sz="1400"/>
            </a:p>
          </p:txBody>
        </p:sp>
        <p:sp>
          <p:nvSpPr>
            <p:cNvPr id="37" name="文本框 21"/>
            <p:cNvSpPr txBox="1">
              <a:spLocks noChangeArrowheads="1"/>
            </p:cNvSpPr>
            <p:nvPr/>
          </p:nvSpPr>
          <p:spPr bwMode="auto">
            <a:xfrm>
              <a:off x="700" y="6210"/>
              <a:ext cx="3187" cy="1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1400"/>
                <a:t>由地震数据选取生成的标签数据，在标签数据启动训练作业</a:t>
              </a:r>
              <a:endParaRPr lang="zh-CN" altLang="en-US" sz="1400"/>
            </a:p>
          </p:txBody>
        </p:sp>
        <p:sp>
          <p:nvSpPr>
            <p:cNvPr id="38" name="文本框 22"/>
            <p:cNvSpPr txBox="1">
              <a:spLocks noChangeArrowheads="1"/>
            </p:cNvSpPr>
            <p:nvPr/>
          </p:nvSpPr>
          <p:spPr bwMode="auto">
            <a:xfrm>
              <a:off x="799" y="7540"/>
              <a:ext cx="3175" cy="1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1400"/>
                <a:t>标签数据训练得到的模型，在模型上启动预测作业</a:t>
              </a:r>
              <a:endParaRPr lang="zh-CN" altLang="en-US" sz="1400"/>
            </a:p>
          </p:txBody>
        </p:sp>
        <p:sp>
          <p:nvSpPr>
            <p:cNvPr id="39" name="文本框 23"/>
            <p:cNvSpPr txBox="1">
              <a:spLocks noChangeArrowheads="1"/>
            </p:cNvSpPr>
            <p:nvPr/>
          </p:nvSpPr>
          <p:spPr bwMode="auto">
            <a:xfrm>
              <a:off x="1447" y="8757"/>
              <a:ext cx="2614" cy="4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1400"/>
                <a:t>生成的初至文件</a:t>
              </a:r>
              <a:endParaRPr lang="zh-CN" altLang="en-US" sz="1400"/>
            </a:p>
          </p:txBody>
        </p:sp>
        <p:cxnSp>
          <p:nvCxnSpPr>
            <p:cNvPr id="40" name="直接箭头连接符 39"/>
            <p:cNvCxnSpPr>
              <a:stCxn id="35" idx="3"/>
            </p:cNvCxnSpPr>
            <p:nvPr/>
          </p:nvCxnSpPr>
          <p:spPr>
            <a:xfrm>
              <a:off x="3095" y="4810"/>
              <a:ext cx="2652" cy="135"/>
            </a:xfrm>
            <a:prstGeom prst="straightConnector1">
              <a:avLst/>
            </a:prstGeom>
            <a:ln w="254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箭头连接符 40"/>
            <p:cNvCxnSpPr>
              <a:stCxn id="36" idx="3"/>
            </p:cNvCxnSpPr>
            <p:nvPr/>
          </p:nvCxnSpPr>
          <p:spPr>
            <a:xfrm>
              <a:off x="3820" y="5517"/>
              <a:ext cx="2065" cy="110"/>
            </a:xfrm>
            <a:prstGeom prst="straightConnector1">
              <a:avLst/>
            </a:prstGeom>
            <a:ln w="254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箭头连接符 41"/>
            <p:cNvCxnSpPr>
              <a:stCxn id="36" idx="3"/>
            </p:cNvCxnSpPr>
            <p:nvPr/>
          </p:nvCxnSpPr>
          <p:spPr>
            <a:xfrm>
              <a:off x="3820" y="6905"/>
              <a:ext cx="2155" cy="197"/>
            </a:xfrm>
            <a:prstGeom prst="straightConnector1">
              <a:avLst/>
            </a:prstGeom>
            <a:ln w="254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箭头连接符 42"/>
            <p:cNvCxnSpPr>
              <a:stCxn id="36" idx="3"/>
            </p:cNvCxnSpPr>
            <p:nvPr/>
          </p:nvCxnSpPr>
          <p:spPr>
            <a:xfrm flipV="1">
              <a:off x="3820" y="7412"/>
              <a:ext cx="2040" cy="565"/>
            </a:xfrm>
            <a:prstGeom prst="straightConnector1">
              <a:avLst/>
            </a:prstGeom>
            <a:ln w="254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箭头连接符 43"/>
            <p:cNvCxnSpPr>
              <a:stCxn id="36" idx="3"/>
            </p:cNvCxnSpPr>
            <p:nvPr/>
          </p:nvCxnSpPr>
          <p:spPr>
            <a:xfrm flipV="1">
              <a:off x="3792" y="7667"/>
              <a:ext cx="2182" cy="1302"/>
            </a:xfrm>
            <a:prstGeom prst="straightConnector1">
              <a:avLst/>
            </a:prstGeom>
            <a:ln w="254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5" name="文本框 29"/>
          <p:cNvSpPr txBox="1">
            <a:spLocks noChangeArrowheads="1"/>
          </p:cNvSpPr>
          <p:nvPr/>
        </p:nvSpPr>
        <p:spPr bwMode="auto">
          <a:xfrm>
            <a:off x="1033289" y="843097"/>
            <a:ext cx="10710862" cy="1170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配套软件整体以</a:t>
            </a:r>
            <a:r>
              <a:rPr lang="zh-CN" altLang="en-US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数据树为数据管理及功能启动中心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、以</a:t>
            </a:r>
            <a:r>
              <a:rPr lang="zh-CN" altLang="en-US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剖面显示为主窗口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，开展相应功能的开发工作。以拾取</a:t>
            </a:r>
            <a:r>
              <a:rPr lang="zh-CN" altLang="en-US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方案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为主要应用场景进行管理，尽量以</a:t>
            </a:r>
            <a:r>
              <a:rPr lang="zh-CN" altLang="en-US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全局思维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管理场景内地震数据。此外，充分发挥</a:t>
            </a:r>
            <a:r>
              <a:rPr lang="en-US" altLang="zh-CN" b="1" dirty="0" err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GeoEast</a:t>
            </a:r>
            <a:r>
              <a:rPr lang="zh-CN" altLang="en-US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一体化软件及并行节点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优势，形成面向地震资料处理的初至拾取软件。</a:t>
            </a:r>
            <a:endParaRPr lang="zh-CN" altLang="en-US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sz="3200">
                <a:effectLst/>
              </a:rPr>
              <a:t>三、软件架构及应用流程</a:t>
            </a:r>
            <a:endParaRPr lang="zh-CN" altLang="en-US" sz="3200">
              <a:effectLst/>
            </a:endParaRPr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9" name="文本框 1"/>
          <p:cNvSpPr txBox="1">
            <a:spLocks noChangeArrowheads="1"/>
          </p:cNvSpPr>
          <p:nvPr/>
        </p:nvSpPr>
        <p:spPr bwMode="auto">
          <a:xfrm>
            <a:off x="804863" y="898025"/>
            <a:ext cx="10960100" cy="1170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好的数据是决定人工智能算法的根本，需选取</a:t>
            </a:r>
            <a:r>
              <a:rPr lang="zh-CN" altLang="en-US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具有代表性的数据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lang="zh-CN" altLang="en-US" sz="18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突破常规数据文件的思维限制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，从</a:t>
            </a:r>
            <a:r>
              <a:rPr lang="zh-CN" altLang="en-US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全局选取标签数据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。开发标签炮的手动选取、全局随机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</a:rPr>
              <a:t>/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均匀自动选取、局部随机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</a:rPr>
              <a:t>/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均匀自动选取、全局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</a:rPr>
              <a:t>/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局部删除等功能，以及标签数据的导出、标签数据的分块与合并、标签数据更新等较完整功能。</a:t>
            </a:r>
            <a:endParaRPr lang="zh-CN" altLang="en-US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30" name="图片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888" y="2255838"/>
            <a:ext cx="6891337" cy="3735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图片 18" descr="屏幕剪辑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8413" y="2343150"/>
            <a:ext cx="1417637" cy="142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图片 20" descr="屏幕剪辑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0800" y="4287838"/>
            <a:ext cx="1460500" cy="1471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文本框 28"/>
          <p:cNvSpPr txBox="1">
            <a:spLocks noChangeArrowheads="1"/>
          </p:cNvSpPr>
          <p:nvPr/>
        </p:nvSpPr>
        <p:spPr bwMode="auto">
          <a:xfrm>
            <a:off x="7823200" y="3824288"/>
            <a:ext cx="13684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1000">
                <a:latin typeface="微软雅黑" panose="020B0503020204020204" charset="-122"/>
                <a:ea typeface="微软雅黑" panose="020B0503020204020204" charset="-122"/>
              </a:rPr>
              <a:t>随机自动选取选取</a:t>
            </a:r>
            <a:endParaRPr lang="zh-CN" altLang="en-US" sz="10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4" name="矩形 22"/>
          <p:cNvSpPr>
            <a:spLocks noChangeArrowheads="1"/>
          </p:cNvSpPr>
          <p:nvPr/>
        </p:nvSpPr>
        <p:spPr bwMode="auto">
          <a:xfrm>
            <a:off x="7912100" y="5772150"/>
            <a:ext cx="119856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>
                <a:latin typeface="微软雅黑" panose="020B0503020204020204" charset="-122"/>
                <a:ea typeface="微软雅黑" panose="020B0503020204020204" charset="-122"/>
              </a:rPr>
              <a:t>均匀</a:t>
            </a:r>
            <a:r>
              <a:rPr lang="zh-CN" altLang="en-US" sz="1000">
                <a:latin typeface="微软雅黑" panose="020B0503020204020204" charset="-122"/>
                <a:ea typeface="微软雅黑" panose="020B0503020204020204" charset="-122"/>
              </a:rPr>
              <a:t>自动选取选取</a:t>
            </a:r>
            <a:endParaRPr lang="zh-CN" altLang="en-US" sz="1000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35" name="图片 16" descr="屏幕剪辑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8250" y="2224088"/>
            <a:ext cx="1489075" cy="150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图片 17" descr="屏幕剪辑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8900" y="4275138"/>
            <a:ext cx="1423988" cy="143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" name="文本框 26"/>
          <p:cNvSpPr txBox="1">
            <a:spLocks noChangeArrowheads="1"/>
          </p:cNvSpPr>
          <p:nvPr/>
        </p:nvSpPr>
        <p:spPr bwMode="auto">
          <a:xfrm>
            <a:off x="9082088" y="3838575"/>
            <a:ext cx="136683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1000">
                <a:latin typeface="微软雅黑" panose="020B0503020204020204" charset="-122"/>
                <a:ea typeface="微软雅黑" panose="020B0503020204020204" charset="-122"/>
              </a:rPr>
              <a:t>区域自动选取前</a:t>
            </a:r>
            <a:endParaRPr lang="zh-CN" altLang="en-US" sz="10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8" name="文本框 27"/>
          <p:cNvSpPr txBox="1">
            <a:spLocks noChangeArrowheads="1"/>
          </p:cNvSpPr>
          <p:nvPr/>
        </p:nvSpPr>
        <p:spPr bwMode="auto">
          <a:xfrm>
            <a:off x="9120188" y="5732463"/>
            <a:ext cx="13557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1000">
                <a:latin typeface="微软雅黑" panose="020B0503020204020204" charset="-122"/>
                <a:ea typeface="微软雅黑" panose="020B0503020204020204" charset="-122"/>
              </a:rPr>
              <a:t>区域自动选取后</a:t>
            </a:r>
            <a:endParaRPr lang="zh-CN" altLang="en-US" sz="1000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39" name="图片 14" descr="屏幕剪辑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8250" y="2282825"/>
            <a:ext cx="1289050" cy="155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文本框 21"/>
          <p:cNvSpPr txBox="1">
            <a:spLocks noChangeArrowheads="1"/>
          </p:cNvSpPr>
          <p:nvPr/>
        </p:nvSpPr>
        <p:spPr bwMode="auto">
          <a:xfrm>
            <a:off x="10233025" y="3840163"/>
            <a:ext cx="13684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1000">
                <a:latin typeface="微软雅黑" panose="020B0503020204020204" charset="-122"/>
                <a:ea typeface="微软雅黑" panose="020B0503020204020204" charset="-122"/>
              </a:rPr>
              <a:t>区域删除前</a:t>
            </a:r>
            <a:endParaRPr lang="zh-CN" altLang="en-US" sz="1000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41" name="图片 15" descr="屏幕剪辑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3825" y="4292600"/>
            <a:ext cx="1206500" cy="142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" name="文本框 21"/>
          <p:cNvSpPr txBox="1">
            <a:spLocks noChangeArrowheads="1"/>
          </p:cNvSpPr>
          <p:nvPr/>
        </p:nvSpPr>
        <p:spPr bwMode="auto">
          <a:xfrm>
            <a:off x="10261600" y="5715000"/>
            <a:ext cx="13684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1000">
                <a:latin typeface="微软雅黑" panose="020B0503020204020204" charset="-122"/>
                <a:ea typeface="微软雅黑" panose="020B0503020204020204" charset="-122"/>
              </a:rPr>
              <a:t>区域删除后</a:t>
            </a:r>
            <a:endParaRPr lang="zh-CN" altLang="en-US" sz="10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3" name="文本框 21"/>
          <p:cNvSpPr txBox="1">
            <a:spLocks noChangeArrowheads="1"/>
          </p:cNvSpPr>
          <p:nvPr/>
        </p:nvSpPr>
        <p:spPr bwMode="auto">
          <a:xfrm>
            <a:off x="4473575" y="5424488"/>
            <a:ext cx="13049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1000">
                <a:latin typeface="微软雅黑" panose="020B0503020204020204" charset="-122"/>
                <a:ea typeface="微软雅黑" panose="020B0503020204020204" charset="-122"/>
              </a:rPr>
              <a:t>当前工区高程图</a:t>
            </a:r>
            <a:endParaRPr lang="zh-CN" altLang="en-US" sz="10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4" name="文本框 21"/>
          <p:cNvSpPr txBox="1">
            <a:spLocks noChangeArrowheads="1"/>
          </p:cNvSpPr>
          <p:nvPr/>
        </p:nvSpPr>
        <p:spPr bwMode="auto">
          <a:xfrm>
            <a:off x="1612900" y="5407025"/>
            <a:ext cx="15049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1000">
                <a:latin typeface="微软雅黑" panose="020B0503020204020204" charset="-122"/>
                <a:ea typeface="微软雅黑" panose="020B0503020204020204" charset="-122"/>
              </a:rPr>
              <a:t>当前方案内炮点位置图</a:t>
            </a:r>
            <a:endParaRPr lang="zh-CN" altLang="en-US" sz="10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" name="文本框 1"/>
          <p:cNvSpPr txBox="1">
            <a:spLocks noChangeArrowheads="1"/>
          </p:cNvSpPr>
          <p:nvPr/>
        </p:nvSpPr>
        <p:spPr bwMode="auto">
          <a:xfrm>
            <a:off x="9372747" y="165052"/>
            <a:ext cx="275463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/>
            <a:r>
              <a:rPr lang="zh-CN" altLang="en-US" sz="24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标签制作</a:t>
            </a:r>
            <a:r>
              <a:rPr lang="en-US" altLang="zh-CN" sz="24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-</a:t>
            </a:r>
            <a:r>
              <a:rPr lang="zh-CN" altLang="en-US" sz="24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标签选取</a:t>
            </a:r>
            <a:endParaRPr lang="zh-CN" altLang="en-US" sz="2400" b="1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sz="3200">
                <a:effectLst/>
              </a:rPr>
              <a:t>三、软件架构及应用流程</a:t>
            </a:r>
            <a:endParaRPr lang="zh-CN" altLang="en-US" sz="3200">
              <a:effectLst/>
            </a:endParaRPr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9" name="文本框 1"/>
          <p:cNvSpPr txBox="1">
            <a:spLocks noChangeArrowheads="1"/>
          </p:cNvSpPr>
          <p:nvPr/>
        </p:nvSpPr>
        <p:spPr bwMode="auto">
          <a:xfrm>
            <a:off x="923290" y="1052195"/>
            <a:ext cx="10709275" cy="1170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在充分吸收手动拾取软件优势功能的基础上，进行</a:t>
            </a:r>
            <a:r>
              <a:rPr lang="zh-CN" altLang="en-US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拉线拾取与引导、左右同时引导、分象限拾取时窗、接收线及</a:t>
            </a:r>
            <a:r>
              <a:rPr lang="en-US" altLang="zh-CN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offset</a:t>
            </a:r>
            <a:r>
              <a:rPr lang="zh-CN" altLang="en-US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排序下拾取初至等多种拾取方式、初至线等的属性调整、初至文件的批量导出与合并等</a:t>
            </a:r>
            <a:r>
              <a:rPr lang="zh-CN" altLang="en-US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多项功能的添加及优化完善</a:t>
            </a:r>
            <a:r>
              <a:rPr lang="zh-CN" altLang="en-US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，</a:t>
            </a:r>
            <a:r>
              <a:rPr lang="zh-CN" altLang="en-US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用户体验得到质的提升</a:t>
            </a:r>
            <a:r>
              <a:rPr lang="zh-CN" altLang="en-US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30" name="图片 1" descr="屏幕剪辑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3" y="2424113"/>
            <a:ext cx="7212012" cy="362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1" name="组合 5"/>
          <p:cNvGrpSpPr/>
          <p:nvPr/>
        </p:nvGrpSpPr>
        <p:grpSpPr bwMode="auto">
          <a:xfrm>
            <a:off x="8099425" y="2424113"/>
            <a:ext cx="3187702" cy="1573212"/>
            <a:chOff x="345152" y="3589307"/>
            <a:chExt cx="4156519" cy="2353816"/>
          </a:xfrm>
        </p:grpSpPr>
        <p:pic>
          <p:nvPicPr>
            <p:cNvPr id="32" name="图片 2" descr="屏幕剪辑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5152" y="3589307"/>
              <a:ext cx="1990107" cy="23538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" name="图片 3" descr="屏幕剪辑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58819" y="3589307"/>
              <a:ext cx="1942852" cy="23420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4" name="文本框 16"/>
          <p:cNvSpPr txBox="1">
            <a:spLocks noChangeArrowheads="1"/>
          </p:cNvSpPr>
          <p:nvPr/>
        </p:nvSpPr>
        <p:spPr bwMode="auto">
          <a:xfrm>
            <a:off x="8472488" y="4022725"/>
            <a:ext cx="234156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1000">
                <a:latin typeface="微软雅黑" panose="020B0503020204020204" charset="-122"/>
                <a:ea typeface="微软雅黑" panose="020B0503020204020204" charset="-122"/>
              </a:rPr>
              <a:t>不同的初至显示方式</a:t>
            </a:r>
            <a:endParaRPr lang="zh-CN" altLang="en-US" sz="1000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35" name="图片 1" descr="屏幕剪辑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8790" y="4311650"/>
            <a:ext cx="3244215" cy="1459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文本框 12"/>
          <p:cNvSpPr txBox="1">
            <a:spLocks noChangeArrowheads="1"/>
          </p:cNvSpPr>
          <p:nvPr/>
        </p:nvSpPr>
        <p:spPr bwMode="auto">
          <a:xfrm>
            <a:off x="9036050" y="5770563"/>
            <a:ext cx="15128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1000">
                <a:latin typeface="微软雅黑" panose="020B0503020204020204" charset="-122"/>
                <a:ea typeface="微软雅黑" panose="020B0503020204020204" charset="-122"/>
              </a:rPr>
              <a:t>分象限拾取视窗与初至</a:t>
            </a:r>
            <a:endParaRPr lang="zh-CN" altLang="en-US" sz="10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" name="文本框 1"/>
          <p:cNvSpPr txBox="1">
            <a:spLocks noChangeArrowheads="1"/>
          </p:cNvSpPr>
          <p:nvPr/>
        </p:nvSpPr>
        <p:spPr bwMode="auto">
          <a:xfrm>
            <a:off x="9372747" y="165052"/>
            <a:ext cx="275463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/>
            <a:r>
              <a:rPr lang="zh-CN" altLang="en-US" sz="24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标签制作</a:t>
            </a:r>
            <a:r>
              <a:rPr lang="en-US" altLang="zh-CN" sz="24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-</a:t>
            </a:r>
            <a:r>
              <a:rPr lang="zh-CN" altLang="en-US" sz="24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初至拾取</a:t>
            </a:r>
            <a:endParaRPr lang="zh-CN" altLang="en-US" sz="2400" b="1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sz="3200">
                <a:effectLst/>
              </a:rPr>
              <a:t>三、软件架构及应用流程</a:t>
            </a:r>
            <a:endParaRPr lang="zh-CN" altLang="en-US" sz="3200">
              <a:effectLst/>
            </a:endParaRPr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14" name="文本框 1"/>
          <p:cNvSpPr txBox="1">
            <a:spLocks noChangeArrowheads="1"/>
          </p:cNvSpPr>
          <p:nvPr/>
        </p:nvSpPr>
        <p:spPr bwMode="auto">
          <a:xfrm>
            <a:off x="9372747" y="165052"/>
            <a:ext cx="201168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l"/>
            <a:r>
              <a:rPr lang="zh-CN" sz="24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神经网络训练</a:t>
            </a:r>
            <a:endParaRPr lang="zh-CN" sz="2400" b="1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29" name="图片 2" descr="屏幕剪辑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0075" y="2085966"/>
            <a:ext cx="2441575" cy="358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文本框 8"/>
          <p:cNvSpPr txBox="1">
            <a:spLocks noChangeArrowheads="1"/>
          </p:cNvSpPr>
          <p:nvPr/>
        </p:nvSpPr>
        <p:spPr bwMode="auto">
          <a:xfrm>
            <a:off x="3357563" y="5686416"/>
            <a:ext cx="20161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1000">
                <a:latin typeface="微软雅黑" panose="020B0503020204020204" charset="-122"/>
                <a:ea typeface="微软雅黑" panose="020B0503020204020204" charset="-122"/>
              </a:rPr>
              <a:t>计算节点选择</a:t>
            </a:r>
            <a:endParaRPr lang="zh-CN" altLang="en-US" sz="1000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31" name="图片 1" descr="屏幕剪辑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625" y="2085966"/>
            <a:ext cx="2535238" cy="329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文本框 3"/>
          <p:cNvSpPr txBox="1">
            <a:spLocks noChangeArrowheads="1"/>
          </p:cNvSpPr>
          <p:nvPr/>
        </p:nvSpPr>
        <p:spPr bwMode="auto">
          <a:xfrm>
            <a:off x="949325" y="5681654"/>
            <a:ext cx="20161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1000">
                <a:latin typeface="微软雅黑" panose="020B0503020204020204" charset="-122"/>
                <a:ea typeface="微软雅黑" panose="020B0503020204020204" charset="-122"/>
              </a:rPr>
              <a:t>模型训练作业参数</a:t>
            </a:r>
            <a:endParaRPr lang="zh-CN" altLang="en-US" sz="1000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33" name="图片 1" descr="屏幕剪辑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8963" y="2085966"/>
            <a:ext cx="3340100" cy="175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文本框 18"/>
          <p:cNvSpPr txBox="1">
            <a:spLocks noChangeArrowheads="1"/>
          </p:cNvSpPr>
          <p:nvPr/>
        </p:nvSpPr>
        <p:spPr bwMode="auto">
          <a:xfrm>
            <a:off x="6389688" y="3887779"/>
            <a:ext cx="15843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1000">
                <a:latin typeface="微软雅黑" panose="020B0503020204020204" charset="-122"/>
                <a:ea typeface="微软雅黑" panose="020B0503020204020204" charset="-122"/>
              </a:rPr>
              <a:t>训练结果质控</a:t>
            </a:r>
            <a:endParaRPr lang="zh-CN" altLang="en-US" sz="1000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35" name="图片 3" descr="屏幕剪辑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2925" y="4133841"/>
            <a:ext cx="2020888" cy="1347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图片 8" descr="屏幕剪辑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8338" y="3843329"/>
            <a:ext cx="2014537" cy="1979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图片 6" descr="屏幕剪辑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2300" y="2106604"/>
            <a:ext cx="2106613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文本框 19"/>
          <p:cNvSpPr txBox="1">
            <a:spLocks noChangeArrowheads="1"/>
          </p:cNvSpPr>
          <p:nvPr/>
        </p:nvSpPr>
        <p:spPr bwMode="auto">
          <a:xfrm>
            <a:off x="6534150" y="5668954"/>
            <a:ext cx="217963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1000">
                <a:latin typeface="微软雅黑" panose="020B0503020204020204" charset="-122"/>
                <a:ea typeface="微软雅黑" panose="020B0503020204020204" charset="-122"/>
              </a:rPr>
              <a:t>模型历史信息查询</a:t>
            </a:r>
            <a:endParaRPr lang="zh-CN" altLang="en-US" sz="10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9" name="文本框 3"/>
          <p:cNvSpPr txBox="1">
            <a:spLocks noChangeArrowheads="1"/>
          </p:cNvSpPr>
          <p:nvPr/>
        </p:nvSpPr>
        <p:spPr bwMode="auto">
          <a:xfrm>
            <a:off x="741680" y="900430"/>
            <a:ext cx="10975975" cy="922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充分利用处理场景并行计算优势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，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实现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Python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与</a:t>
            </a:r>
            <a:r>
              <a:rPr lang="en-US" altLang="zh-CN" dirty="0" err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Qt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 C++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的有机融合，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开发完成神经网络训练功能开发，具备用户友好的作业发送、监控、暂停、模型更新、历史查看等训练必备功能。</a:t>
            </a:r>
            <a:endParaRPr lang="zh-CN" altLang="en-US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sz="3200">
                <a:effectLst/>
              </a:rPr>
              <a:t>三、软件架构及应用流程</a:t>
            </a:r>
            <a:endParaRPr lang="zh-CN" altLang="en-US" sz="3200">
              <a:effectLst/>
            </a:endParaRPr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42" name="文本框 1"/>
          <p:cNvSpPr txBox="1">
            <a:spLocks noChangeArrowheads="1"/>
          </p:cNvSpPr>
          <p:nvPr/>
        </p:nvSpPr>
        <p:spPr bwMode="auto">
          <a:xfrm>
            <a:off x="10033098" y="156878"/>
            <a:ext cx="20129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神经网络预测</a:t>
            </a:r>
            <a:endParaRPr lang="zh-CN" altLang="en-US" sz="2400" b="1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sym typeface="宋体" panose="02010600030101010101" pitchFamily="2" charset="-122"/>
            </a:endParaRPr>
          </a:p>
        </p:txBody>
      </p:sp>
      <p:pic>
        <p:nvPicPr>
          <p:cNvPr id="29" name="图片 9" descr="屏幕剪辑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117" y="2389057"/>
            <a:ext cx="3105150" cy="338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文本框 16"/>
          <p:cNvSpPr txBox="1">
            <a:spLocks noChangeArrowheads="1"/>
          </p:cNvSpPr>
          <p:nvPr/>
        </p:nvSpPr>
        <p:spPr bwMode="auto">
          <a:xfrm>
            <a:off x="1075629" y="5875207"/>
            <a:ext cx="20161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1000">
                <a:latin typeface="微软雅黑" panose="020B0503020204020204" charset="-122"/>
                <a:ea typeface="微软雅黑" panose="020B0503020204020204" charset="-122"/>
              </a:rPr>
              <a:t>多节点多数据预测作业参数界面</a:t>
            </a:r>
            <a:endParaRPr lang="zh-CN" altLang="en-US" sz="10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1" name="文本框 17"/>
          <p:cNvSpPr txBox="1">
            <a:spLocks noChangeArrowheads="1"/>
          </p:cNvSpPr>
          <p:nvPr/>
        </p:nvSpPr>
        <p:spPr bwMode="auto">
          <a:xfrm>
            <a:off x="4206179" y="5845044"/>
            <a:ext cx="28082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1000">
                <a:latin typeface="微软雅黑" panose="020B0503020204020204" charset="-122"/>
                <a:ea typeface="微软雅黑" panose="020B0503020204020204" charset="-122"/>
              </a:rPr>
              <a:t>预测作业监控与历史查询</a:t>
            </a:r>
            <a:endParaRPr lang="zh-CN" altLang="en-US" sz="10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2" name="文本框 1"/>
          <p:cNvSpPr txBox="1">
            <a:spLocks noChangeArrowheads="1"/>
          </p:cNvSpPr>
          <p:nvPr/>
        </p:nvSpPr>
        <p:spPr bwMode="auto">
          <a:xfrm>
            <a:off x="567629" y="5124319"/>
            <a:ext cx="1120775" cy="2762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1200" b="1">
                <a:solidFill>
                  <a:srgbClr val="FF0000"/>
                </a:solidFill>
              </a:rPr>
              <a:t>道头字可选</a:t>
            </a:r>
            <a:endParaRPr lang="zh-CN" altLang="en-US" sz="1200" b="1">
              <a:solidFill>
                <a:srgbClr val="FF0000"/>
              </a:solidFill>
            </a:endParaRPr>
          </a:p>
        </p:txBody>
      </p:sp>
      <p:cxnSp>
        <p:nvCxnSpPr>
          <p:cNvPr id="33" name="直接箭头连接符 32"/>
          <p:cNvCxnSpPr/>
          <p:nvPr/>
        </p:nvCxnSpPr>
        <p:spPr>
          <a:xfrm>
            <a:off x="1469329" y="5298944"/>
            <a:ext cx="430213" cy="11430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文本框 3"/>
          <p:cNvSpPr txBox="1">
            <a:spLocks noChangeArrowheads="1"/>
          </p:cNvSpPr>
          <p:nvPr/>
        </p:nvSpPr>
        <p:spPr bwMode="auto">
          <a:xfrm>
            <a:off x="1828104" y="2971669"/>
            <a:ext cx="1120775" cy="3063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1400" b="1">
                <a:solidFill>
                  <a:srgbClr val="FF0000"/>
                </a:solidFill>
              </a:rPr>
              <a:t>多数据</a:t>
            </a:r>
            <a:endParaRPr lang="zh-CN" altLang="en-US" sz="1400" b="1">
              <a:solidFill>
                <a:srgbClr val="FF0000"/>
              </a:solidFill>
            </a:endParaRPr>
          </a:p>
        </p:txBody>
      </p:sp>
      <p:sp>
        <p:nvSpPr>
          <p:cNvPr id="35" name="文本框 4"/>
          <p:cNvSpPr txBox="1">
            <a:spLocks noChangeArrowheads="1"/>
          </p:cNvSpPr>
          <p:nvPr/>
        </p:nvSpPr>
        <p:spPr bwMode="auto">
          <a:xfrm>
            <a:off x="1826517" y="4044819"/>
            <a:ext cx="1120775" cy="3079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1400" b="1">
                <a:solidFill>
                  <a:srgbClr val="FF0000"/>
                </a:solidFill>
              </a:rPr>
              <a:t>多节点</a:t>
            </a:r>
            <a:endParaRPr lang="zh-CN" altLang="en-US" sz="1400" b="1">
              <a:solidFill>
                <a:srgbClr val="FF0000"/>
              </a:solidFill>
            </a:endParaRPr>
          </a:p>
        </p:txBody>
      </p:sp>
      <p:sp>
        <p:nvSpPr>
          <p:cNvPr id="36" name="文本框 5"/>
          <p:cNvSpPr txBox="1">
            <a:spLocks noChangeArrowheads="1"/>
          </p:cNvSpPr>
          <p:nvPr/>
        </p:nvSpPr>
        <p:spPr bwMode="auto">
          <a:xfrm>
            <a:off x="1755079" y="3541582"/>
            <a:ext cx="1336675" cy="30638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1400" b="1">
                <a:solidFill>
                  <a:srgbClr val="FF0000"/>
                </a:solidFill>
              </a:rPr>
              <a:t>自动并行发送</a:t>
            </a:r>
            <a:endParaRPr lang="zh-CN" altLang="en-US" sz="1400" b="1">
              <a:solidFill>
                <a:srgbClr val="FF0000"/>
              </a:solidFill>
            </a:endParaRPr>
          </a:p>
        </p:txBody>
      </p:sp>
      <p:sp>
        <p:nvSpPr>
          <p:cNvPr id="37" name="文本框 11"/>
          <p:cNvSpPr txBox="1">
            <a:spLocks noChangeArrowheads="1"/>
          </p:cNvSpPr>
          <p:nvPr/>
        </p:nvSpPr>
        <p:spPr bwMode="auto">
          <a:xfrm>
            <a:off x="9097267" y="5841869"/>
            <a:ext cx="187166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1000">
                <a:latin typeface="微软雅黑" panose="020B0503020204020204" charset="-122"/>
                <a:ea typeface="微软雅黑" panose="020B0503020204020204" charset="-122"/>
              </a:rPr>
              <a:t>不同模型预测初至统计分析</a:t>
            </a:r>
            <a:endParaRPr lang="zh-CN" altLang="en-US" sz="1000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38" name="图片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9767" y="2366832"/>
            <a:ext cx="7970837" cy="189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图片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2529" y="2366832"/>
            <a:ext cx="3648075" cy="340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图片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9767" y="4333744"/>
            <a:ext cx="4322762" cy="142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" name="文本框 9"/>
          <p:cNvSpPr txBox="1">
            <a:spLocks noChangeArrowheads="1"/>
          </p:cNvSpPr>
          <p:nvPr/>
        </p:nvSpPr>
        <p:spPr bwMode="auto">
          <a:xfrm>
            <a:off x="686692" y="995232"/>
            <a:ext cx="11004550" cy="922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>
                <a:latin typeface="微软雅黑" panose="020B0503020204020204" charset="-122"/>
                <a:ea typeface="微软雅黑" panose="020B0503020204020204" charset="-122"/>
              </a:rPr>
              <a:t>针对地震数据多文件特点，</a:t>
            </a:r>
            <a:r>
              <a:rPr lang="zh-CN" altLang="zh-CN">
                <a:latin typeface="微软雅黑" panose="020B0503020204020204" charset="-122"/>
                <a:ea typeface="微软雅黑" panose="020B0503020204020204" charset="-122"/>
                <a:sym typeface="+mn-ea"/>
              </a:rPr>
              <a:t>充分发挥</a:t>
            </a:r>
            <a:r>
              <a:rPr lang="zh-CN" altLang="zh-CN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处理场景并行计算集群</a:t>
            </a:r>
            <a:r>
              <a:rPr lang="zh-CN" altLang="zh-CN">
                <a:latin typeface="微软雅黑" panose="020B0503020204020204" charset="-122"/>
                <a:ea typeface="微软雅黑" panose="020B0503020204020204" charset="-122"/>
                <a:sym typeface="+mn-ea"/>
              </a:rPr>
              <a:t>优势，</a:t>
            </a:r>
            <a:r>
              <a:rPr lang="zh-CN" altLang="zh-CN">
                <a:latin typeface="微软雅黑" panose="020B0503020204020204" charset="-122"/>
                <a:ea typeface="微软雅黑" panose="020B0503020204020204" charset="-122"/>
              </a:rPr>
              <a:t>完成</a:t>
            </a:r>
            <a:r>
              <a:rPr lang="zh-CN" altLang="zh-CN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完全并行</a:t>
            </a:r>
            <a:r>
              <a:rPr lang="zh-CN" altLang="zh-CN">
                <a:latin typeface="微软雅黑" panose="020B0503020204020204" charset="-122"/>
                <a:ea typeface="微软雅黑" panose="020B0503020204020204" charset="-122"/>
              </a:rPr>
              <a:t>的、</a:t>
            </a:r>
            <a:r>
              <a:rPr lang="zh-CN" altLang="zh-CN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支持</a:t>
            </a:r>
            <a:r>
              <a:rPr lang="en-US" altLang="zh-CN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CPU/GPU/DCU</a:t>
            </a:r>
            <a:r>
              <a:rPr lang="zh-CN" altLang="en-US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平台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</a:rPr>
              <a:t>预测作业发送、作业监控与管理工具开发。支持预测初至</a:t>
            </a:r>
            <a:r>
              <a:rPr lang="zh-CN" altLang="en-US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不同道头写入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</a:rPr>
              <a:t>以及不同初至</a:t>
            </a:r>
            <a:r>
              <a:rPr lang="zh-CN" altLang="en-US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自动化对比分析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sz="3200">
                <a:effectLst/>
              </a:rPr>
              <a:t>三、软件架构及应用流程</a:t>
            </a:r>
            <a:endParaRPr lang="zh-CN" altLang="en-US" sz="3200">
              <a:effectLst/>
            </a:endParaRPr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46" name="文本框 1"/>
          <p:cNvSpPr txBox="1">
            <a:spLocks noChangeArrowheads="1"/>
          </p:cNvSpPr>
          <p:nvPr/>
        </p:nvSpPr>
        <p:spPr bwMode="auto">
          <a:xfrm>
            <a:off x="10731032" y="153377"/>
            <a:ext cx="140176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质控编辑</a:t>
            </a:r>
            <a:endParaRPr lang="zh-CN" altLang="en-US" sz="2400" b="1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sym typeface="宋体" panose="02010600030101010101" pitchFamily="2" charset="-122"/>
            </a:endParaRPr>
          </a:p>
        </p:txBody>
      </p:sp>
      <p:sp>
        <p:nvSpPr>
          <p:cNvPr id="29" name="文本框 12"/>
          <p:cNvSpPr txBox="1">
            <a:spLocks noChangeArrowheads="1"/>
          </p:cNvSpPr>
          <p:nvPr/>
        </p:nvSpPr>
        <p:spPr bwMode="auto">
          <a:xfrm>
            <a:off x="625475" y="829936"/>
            <a:ext cx="11201400" cy="922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dirty="0">
                <a:latin typeface="微软雅黑" panose="020B0503020204020204" charset="-122"/>
                <a:ea typeface="微软雅黑" panose="020B0503020204020204" charset="-122"/>
              </a:rPr>
              <a:t>开发完成以初至文件为处理对象的初至质控与编辑功能。主要包括：初至数据的共激发点、共接收点等</a:t>
            </a:r>
            <a:r>
              <a:rPr lang="zh-CN" altLang="zh-CN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多域显示</a:t>
            </a:r>
            <a:r>
              <a:rPr lang="zh-CN" altLang="zh-CN" dirty="0">
                <a:latin typeface="微软雅黑" panose="020B0503020204020204" charset="-122"/>
                <a:ea typeface="微软雅黑" panose="020B0503020204020204" charset="-122"/>
              </a:rPr>
              <a:t>，</a:t>
            </a:r>
            <a:r>
              <a:rPr lang="zh-CN" altLang="zh-CN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初至拾取率统计</a:t>
            </a:r>
            <a:r>
              <a:rPr lang="zh-CN" altLang="zh-CN" dirty="0">
                <a:latin typeface="微软雅黑" panose="020B0503020204020204" charset="-122"/>
                <a:ea typeface="微软雅黑" panose="020B0503020204020204" charset="-122"/>
              </a:rPr>
              <a:t>，</a:t>
            </a:r>
            <a:r>
              <a:rPr lang="zh-CN" altLang="zh-CN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应用线性动校正与静校正量</a:t>
            </a:r>
            <a:r>
              <a:rPr lang="zh-CN" altLang="zh-CN" dirty="0">
                <a:latin typeface="微软雅黑" panose="020B0503020204020204" charset="-122"/>
                <a:ea typeface="微软雅黑" panose="020B0503020204020204" charset="-122"/>
              </a:rPr>
              <a:t>以及</a:t>
            </a:r>
            <a:r>
              <a:rPr lang="zh-CN" altLang="zh-CN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剔除误差较大的初至</a:t>
            </a:r>
            <a:r>
              <a:rPr lang="zh-CN" altLang="zh-CN" dirty="0">
                <a:latin typeface="微软雅黑" panose="020B0503020204020204" charset="-122"/>
                <a:ea typeface="微软雅黑" panose="020B0503020204020204" charset="-122"/>
              </a:rPr>
              <a:t>等功能。</a:t>
            </a:r>
            <a:endParaRPr lang="zh-CN" altLang="zh-CN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62430" y="1967865"/>
            <a:ext cx="8482965" cy="4277995"/>
          </a:xfrm>
          <a:prstGeom prst="rect">
            <a:avLst/>
          </a:prstGeom>
        </p:spPr>
      </p:pic>
      <p:cxnSp>
        <p:nvCxnSpPr>
          <p:cNvPr id="5" name="直接箭头连接符 4"/>
          <p:cNvCxnSpPr/>
          <p:nvPr/>
        </p:nvCxnSpPr>
        <p:spPr>
          <a:xfrm>
            <a:off x="8907145" y="1751965"/>
            <a:ext cx="219710" cy="418465"/>
          </a:xfrm>
          <a:prstGeom prst="straightConnector1">
            <a:avLst/>
          </a:prstGeom>
          <a:ln w="38100">
            <a:solidFill>
              <a:srgbClr val="0000FF"/>
            </a:solidFill>
            <a:tailEnd type="arrow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7" name="直接箭头连接符 6"/>
          <p:cNvCxnSpPr/>
          <p:nvPr/>
        </p:nvCxnSpPr>
        <p:spPr>
          <a:xfrm flipV="1">
            <a:off x="1580515" y="3429000"/>
            <a:ext cx="351155" cy="273050"/>
          </a:xfrm>
          <a:prstGeom prst="straightConnector1">
            <a:avLst/>
          </a:prstGeom>
          <a:ln w="38100">
            <a:solidFill>
              <a:srgbClr val="0000FF"/>
            </a:solidFill>
            <a:tailEnd type="arrow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8495665" y="1599565"/>
            <a:ext cx="4114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>
                <a:latin typeface="微软雅黑" panose="020B0503020204020204" charset="-122"/>
                <a:ea typeface="微软雅黑" panose="020B0503020204020204" charset="-122"/>
              </a:rPr>
              <a:t>①</a:t>
            </a:r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169035" y="3535045"/>
            <a:ext cx="4114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>
                <a:latin typeface="东文宋体" charset="0"/>
                <a:ea typeface="东文宋体" charset="0"/>
              </a:rPr>
              <a:t>②</a:t>
            </a:r>
            <a:endParaRPr lang="zh-CN" altLang="en-US">
              <a:latin typeface="东文宋体" charset="0"/>
              <a:ea typeface="东文宋体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4" name="标题 1"/>
          <p:cNvSpPr>
            <a:spLocks noGrp="1"/>
          </p:cNvSpPr>
          <p:nvPr/>
        </p:nvSpPr>
        <p:spPr>
          <a:xfrm>
            <a:off x="1172845" y="182880"/>
            <a:ext cx="11091545" cy="65278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800" b="1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r>
              <a:rPr lang="zh-CN" altLang="en-US" sz="3200">
                <a:effectLst/>
              </a:rPr>
              <a:t>三、软件架构及应用流程</a:t>
            </a:r>
            <a:endParaRPr lang="zh-CN" altLang="en-US" sz="3200">
              <a:effectLst/>
            </a:endParaRPr>
          </a:p>
        </p:txBody>
      </p:sp>
      <p:sp>
        <p:nvSpPr>
          <p:cNvPr id="46" name="文本框 1"/>
          <p:cNvSpPr txBox="1">
            <a:spLocks noChangeArrowheads="1"/>
          </p:cNvSpPr>
          <p:nvPr/>
        </p:nvSpPr>
        <p:spPr bwMode="auto">
          <a:xfrm>
            <a:off x="10731032" y="153377"/>
            <a:ext cx="140176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质控编辑</a:t>
            </a:r>
            <a:endParaRPr lang="zh-CN" altLang="en-US" sz="2400" b="1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sym typeface="宋体" panose="02010600030101010101" pitchFamily="2" charset="-122"/>
            </a:endParaRPr>
          </a:p>
        </p:txBody>
      </p:sp>
      <p:sp>
        <p:nvSpPr>
          <p:cNvPr id="29" name="文本框 12"/>
          <p:cNvSpPr txBox="1">
            <a:spLocks noChangeArrowheads="1"/>
          </p:cNvSpPr>
          <p:nvPr/>
        </p:nvSpPr>
        <p:spPr bwMode="auto">
          <a:xfrm>
            <a:off x="625475" y="829936"/>
            <a:ext cx="11201400" cy="922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dirty="0">
                <a:latin typeface="微软雅黑" panose="020B0503020204020204" charset="-122"/>
                <a:ea typeface="微软雅黑" panose="020B0503020204020204" charset="-122"/>
              </a:rPr>
              <a:t>开发完成以初至文件为处理对象的初至质控与编辑功能。主要包括：初至数据的共激发点、共接收点等</a:t>
            </a:r>
            <a:r>
              <a:rPr lang="zh-CN" altLang="zh-CN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多域显示</a:t>
            </a:r>
            <a:r>
              <a:rPr lang="zh-CN" altLang="zh-CN" dirty="0">
                <a:latin typeface="微软雅黑" panose="020B0503020204020204" charset="-122"/>
                <a:ea typeface="微软雅黑" panose="020B0503020204020204" charset="-122"/>
              </a:rPr>
              <a:t>，</a:t>
            </a:r>
            <a:r>
              <a:rPr lang="zh-CN" altLang="zh-CN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初至拾取率统计</a:t>
            </a:r>
            <a:r>
              <a:rPr lang="zh-CN" altLang="zh-CN" dirty="0">
                <a:latin typeface="微软雅黑" panose="020B0503020204020204" charset="-122"/>
                <a:ea typeface="微软雅黑" panose="020B0503020204020204" charset="-122"/>
              </a:rPr>
              <a:t>，</a:t>
            </a:r>
            <a:r>
              <a:rPr lang="zh-CN" altLang="zh-CN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应用线性动校正与静校正量</a:t>
            </a:r>
            <a:r>
              <a:rPr lang="zh-CN" altLang="zh-CN" dirty="0">
                <a:latin typeface="微软雅黑" panose="020B0503020204020204" charset="-122"/>
                <a:ea typeface="微软雅黑" panose="020B0503020204020204" charset="-122"/>
              </a:rPr>
              <a:t>以及</a:t>
            </a:r>
            <a:r>
              <a:rPr lang="zh-CN" altLang="zh-CN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剔除误差较大的初至</a:t>
            </a:r>
            <a:r>
              <a:rPr lang="zh-CN" altLang="zh-CN" dirty="0">
                <a:latin typeface="微软雅黑" panose="020B0503020204020204" charset="-122"/>
                <a:ea typeface="微软雅黑" panose="020B0503020204020204" charset="-122"/>
              </a:rPr>
              <a:t>等功能。</a:t>
            </a:r>
            <a:endParaRPr lang="zh-CN" altLang="zh-CN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5295" y="2007870"/>
            <a:ext cx="5201920" cy="414655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5325" y="2000885"/>
            <a:ext cx="6002020" cy="4151630"/>
          </a:xfrm>
          <a:prstGeom prst="rect">
            <a:avLst/>
          </a:prstGeom>
        </p:spPr>
      </p:pic>
      <p:cxnSp>
        <p:nvCxnSpPr>
          <p:cNvPr id="8" name="直接箭头连接符 7"/>
          <p:cNvCxnSpPr/>
          <p:nvPr/>
        </p:nvCxnSpPr>
        <p:spPr>
          <a:xfrm>
            <a:off x="7510145" y="1837055"/>
            <a:ext cx="219710" cy="418465"/>
          </a:xfrm>
          <a:prstGeom prst="straightConnector1">
            <a:avLst/>
          </a:prstGeom>
          <a:ln w="38100">
            <a:solidFill>
              <a:srgbClr val="0000FF"/>
            </a:solidFill>
            <a:tailEnd type="arrow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9" name="直接箭头连接符 8"/>
          <p:cNvCxnSpPr/>
          <p:nvPr/>
        </p:nvCxnSpPr>
        <p:spPr>
          <a:xfrm>
            <a:off x="9338945" y="1837055"/>
            <a:ext cx="219710" cy="418465"/>
          </a:xfrm>
          <a:prstGeom prst="straightConnector1">
            <a:avLst/>
          </a:prstGeom>
          <a:ln w="38100">
            <a:solidFill>
              <a:srgbClr val="0000FF"/>
            </a:solidFill>
            <a:tailEnd type="arrow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0" name="直接箭头连接符 9"/>
          <p:cNvCxnSpPr/>
          <p:nvPr/>
        </p:nvCxnSpPr>
        <p:spPr>
          <a:xfrm>
            <a:off x="6728460" y="4127500"/>
            <a:ext cx="219710" cy="418465"/>
          </a:xfrm>
          <a:prstGeom prst="straightConnector1">
            <a:avLst/>
          </a:prstGeom>
          <a:ln w="38100">
            <a:solidFill>
              <a:srgbClr val="0000FF"/>
            </a:solidFill>
            <a:tailEnd type="arrow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1" name="直接箭头连接符 10"/>
          <p:cNvCxnSpPr/>
          <p:nvPr/>
        </p:nvCxnSpPr>
        <p:spPr>
          <a:xfrm>
            <a:off x="982980" y="3956685"/>
            <a:ext cx="219710" cy="418465"/>
          </a:xfrm>
          <a:prstGeom prst="straightConnector1">
            <a:avLst/>
          </a:prstGeom>
          <a:ln w="38100">
            <a:solidFill>
              <a:srgbClr val="0000FF"/>
            </a:solidFill>
            <a:tailEnd type="arrow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12" name="矩形 11"/>
          <p:cNvSpPr/>
          <p:nvPr/>
        </p:nvSpPr>
        <p:spPr>
          <a:xfrm>
            <a:off x="1318260" y="3881755"/>
            <a:ext cx="808355" cy="836930"/>
          </a:xfrm>
          <a:prstGeom prst="rect">
            <a:avLst/>
          </a:prstGeom>
          <a:noFill/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sz="3200">
                <a:effectLst/>
              </a:rPr>
              <a:t>三、软件架构及应用流程</a:t>
            </a:r>
            <a:endParaRPr lang="zh-CN" altLang="en-US" sz="3200">
              <a:effectLst/>
            </a:endParaRPr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9" name="文本框 12"/>
          <p:cNvSpPr txBox="1">
            <a:spLocks noChangeArrowheads="1"/>
          </p:cNvSpPr>
          <p:nvPr/>
        </p:nvSpPr>
        <p:spPr bwMode="auto">
          <a:xfrm>
            <a:off x="625475" y="829936"/>
            <a:ext cx="11201400" cy="922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dirty="0">
                <a:latin typeface="微软雅黑" panose="020B0503020204020204" charset="-122"/>
                <a:ea typeface="微软雅黑" panose="020B0503020204020204" charset="-122"/>
              </a:rPr>
              <a:t>开发完成以初至文件为处理对象的初至质控与编辑功能。主要包括：初至数据的共激发点、共接收点等</a:t>
            </a:r>
            <a:r>
              <a:rPr lang="zh-CN" altLang="zh-CN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多域显示</a:t>
            </a:r>
            <a:r>
              <a:rPr lang="zh-CN" altLang="zh-CN" dirty="0">
                <a:latin typeface="微软雅黑" panose="020B0503020204020204" charset="-122"/>
                <a:ea typeface="微软雅黑" panose="020B0503020204020204" charset="-122"/>
              </a:rPr>
              <a:t>，</a:t>
            </a:r>
            <a:r>
              <a:rPr lang="zh-CN" altLang="zh-CN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初至拾取率统计</a:t>
            </a:r>
            <a:r>
              <a:rPr lang="zh-CN" altLang="zh-CN" dirty="0">
                <a:latin typeface="微软雅黑" panose="020B0503020204020204" charset="-122"/>
                <a:ea typeface="微软雅黑" panose="020B0503020204020204" charset="-122"/>
              </a:rPr>
              <a:t>，</a:t>
            </a:r>
            <a:r>
              <a:rPr lang="zh-CN" altLang="zh-CN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应用线性动校正与静校正量</a:t>
            </a:r>
            <a:r>
              <a:rPr lang="zh-CN" altLang="zh-CN" dirty="0">
                <a:latin typeface="微软雅黑" panose="020B0503020204020204" charset="-122"/>
                <a:ea typeface="微软雅黑" panose="020B0503020204020204" charset="-122"/>
              </a:rPr>
              <a:t>以及</a:t>
            </a:r>
            <a:r>
              <a:rPr lang="zh-CN" altLang="zh-CN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剔除误差较大的初至</a:t>
            </a:r>
            <a:r>
              <a:rPr lang="zh-CN" altLang="zh-CN" dirty="0">
                <a:latin typeface="微软雅黑" panose="020B0503020204020204" charset="-122"/>
                <a:ea typeface="微软雅黑" panose="020B0503020204020204" charset="-122"/>
              </a:rPr>
              <a:t>等功能。</a:t>
            </a:r>
            <a:endParaRPr lang="zh-CN" altLang="zh-CN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6" name="文本框 1"/>
          <p:cNvSpPr txBox="1">
            <a:spLocks noChangeArrowheads="1"/>
          </p:cNvSpPr>
          <p:nvPr/>
        </p:nvSpPr>
        <p:spPr bwMode="auto">
          <a:xfrm>
            <a:off x="10731032" y="153377"/>
            <a:ext cx="140176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质控编辑</a:t>
            </a:r>
            <a:endParaRPr lang="zh-CN" altLang="en-US" sz="2400" b="1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sym typeface="宋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23490" y="1976120"/>
            <a:ext cx="7510145" cy="4210050"/>
          </a:xfrm>
          <a:prstGeom prst="rect">
            <a:avLst/>
          </a:prstGeom>
        </p:spPr>
      </p:pic>
      <p:cxnSp>
        <p:nvCxnSpPr>
          <p:cNvPr id="8" name="直接箭头连接符 7"/>
          <p:cNvCxnSpPr/>
          <p:nvPr/>
        </p:nvCxnSpPr>
        <p:spPr>
          <a:xfrm>
            <a:off x="6560185" y="1751965"/>
            <a:ext cx="219710" cy="418465"/>
          </a:xfrm>
          <a:prstGeom prst="straightConnector1">
            <a:avLst/>
          </a:prstGeom>
          <a:ln w="38100">
            <a:solidFill>
              <a:srgbClr val="0000FF"/>
            </a:solidFill>
            <a:tailEnd type="arrow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5" name="直接箭头连接符 4"/>
          <p:cNvCxnSpPr/>
          <p:nvPr/>
        </p:nvCxnSpPr>
        <p:spPr>
          <a:xfrm>
            <a:off x="7126605" y="1873250"/>
            <a:ext cx="219710" cy="418465"/>
          </a:xfrm>
          <a:prstGeom prst="straightConnector1">
            <a:avLst/>
          </a:prstGeom>
          <a:ln w="38100">
            <a:solidFill>
              <a:srgbClr val="0000FF"/>
            </a:solidFill>
            <a:tailEnd type="arrow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sz="3200">
                <a:effectLst/>
              </a:rPr>
              <a:t>三、软件架构及应用流程</a:t>
            </a:r>
            <a:endParaRPr lang="zh-CN" altLang="en-US" sz="3200">
              <a:effectLst/>
            </a:endParaRPr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9" name="文本框 12"/>
          <p:cNvSpPr txBox="1">
            <a:spLocks noChangeArrowheads="1"/>
          </p:cNvSpPr>
          <p:nvPr/>
        </p:nvSpPr>
        <p:spPr bwMode="auto">
          <a:xfrm>
            <a:off x="625475" y="829936"/>
            <a:ext cx="11201400" cy="922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dirty="0">
                <a:latin typeface="微软雅黑" panose="020B0503020204020204" charset="-122"/>
                <a:ea typeface="微软雅黑" panose="020B0503020204020204" charset="-122"/>
              </a:rPr>
              <a:t>开发完成以初至文件为处理对象的初至质控与编辑功能。主要包括：初至数据的共激发点、共接收点等</a:t>
            </a:r>
            <a:r>
              <a:rPr lang="zh-CN" altLang="zh-CN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多域显示</a:t>
            </a:r>
            <a:r>
              <a:rPr lang="zh-CN" altLang="zh-CN" dirty="0">
                <a:latin typeface="微软雅黑" panose="020B0503020204020204" charset="-122"/>
                <a:ea typeface="微软雅黑" panose="020B0503020204020204" charset="-122"/>
              </a:rPr>
              <a:t>，</a:t>
            </a:r>
            <a:r>
              <a:rPr lang="zh-CN" altLang="zh-CN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初至拾取率统计</a:t>
            </a:r>
            <a:r>
              <a:rPr lang="zh-CN" altLang="zh-CN" dirty="0">
                <a:latin typeface="微软雅黑" panose="020B0503020204020204" charset="-122"/>
                <a:ea typeface="微软雅黑" panose="020B0503020204020204" charset="-122"/>
              </a:rPr>
              <a:t>，</a:t>
            </a:r>
            <a:r>
              <a:rPr lang="zh-CN" altLang="zh-CN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应用线性动校正与静校正量</a:t>
            </a:r>
            <a:r>
              <a:rPr lang="zh-CN" altLang="zh-CN" dirty="0">
                <a:latin typeface="微软雅黑" panose="020B0503020204020204" charset="-122"/>
                <a:ea typeface="微软雅黑" panose="020B0503020204020204" charset="-122"/>
              </a:rPr>
              <a:t>以及</a:t>
            </a:r>
            <a:r>
              <a:rPr lang="zh-CN" altLang="zh-CN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剔除误差较大的初至</a:t>
            </a:r>
            <a:r>
              <a:rPr lang="zh-CN" altLang="zh-CN" dirty="0">
                <a:latin typeface="微软雅黑" panose="020B0503020204020204" charset="-122"/>
                <a:ea typeface="微软雅黑" panose="020B0503020204020204" charset="-122"/>
              </a:rPr>
              <a:t>等功能。</a:t>
            </a:r>
            <a:endParaRPr lang="zh-CN" altLang="zh-CN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6" name="文本框 1"/>
          <p:cNvSpPr txBox="1">
            <a:spLocks noChangeArrowheads="1"/>
          </p:cNvSpPr>
          <p:nvPr/>
        </p:nvSpPr>
        <p:spPr bwMode="auto">
          <a:xfrm>
            <a:off x="10731032" y="153377"/>
            <a:ext cx="140176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质控编辑</a:t>
            </a:r>
            <a:endParaRPr lang="zh-CN" altLang="en-US" sz="2400" b="1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sym typeface="宋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3680" y="1967865"/>
            <a:ext cx="7737475" cy="4318635"/>
          </a:xfrm>
          <a:prstGeom prst="rect">
            <a:avLst/>
          </a:prstGeom>
        </p:spPr>
      </p:pic>
      <p:cxnSp>
        <p:nvCxnSpPr>
          <p:cNvPr id="5" name="直接箭头连接符 4"/>
          <p:cNvCxnSpPr/>
          <p:nvPr/>
        </p:nvCxnSpPr>
        <p:spPr>
          <a:xfrm>
            <a:off x="4047490" y="1967865"/>
            <a:ext cx="219710" cy="418465"/>
          </a:xfrm>
          <a:prstGeom prst="straightConnector1">
            <a:avLst/>
          </a:prstGeom>
          <a:ln w="38100">
            <a:solidFill>
              <a:srgbClr val="0000FF"/>
            </a:solidFill>
            <a:tailEnd type="arrow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6" name="直接箭头连接符 5"/>
          <p:cNvCxnSpPr/>
          <p:nvPr/>
        </p:nvCxnSpPr>
        <p:spPr>
          <a:xfrm>
            <a:off x="1976120" y="3825240"/>
            <a:ext cx="219710" cy="418465"/>
          </a:xfrm>
          <a:prstGeom prst="straightConnector1">
            <a:avLst/>
          </a:prstGeom>
          <a:ln w="38100">
            <a:solidFill>
              <a:srgbClr val="0000FF"/>
            </a:solidFill>
            <a:tailEnd type="arrow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7" name="直接箭头连接符 6"/>
          <p:cNvCxnSpPr/>
          <p:nvPr/>
        </p:nvCxnSpPr>
        <p:spPr>
          <a:xfrm>
            <a:off x="1464310" y="1846580"/>
            <a:ext cx="219710" cy="418465"/>
          </a:xfrm>
          <a:prstGeom prst="straightConnector1">
            <a:avLst/>
          </a:prstGeom>
          <a:ln w="38100">
            <a:solidFill>
              <a:srgbClr val="0000FF"/>
            </a:solidFill>
            <a:tailEnd type="arrow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4980" y="2633980"/>
            <a:ext cx="4042410" cy="2986405"/>
          </a:xfrm>
          <a:prstGeom prst="rect">
            <a:avLst/>
          </a:prstGeom>
        </p:spPr>
      </p:pic>
      <p:sp>
        <p:nvSpPr>
          <p:cNvPr id="17" name="右箭头 16"/>
          <p:cNvSpPr/>
          <p:nvPr/>
        </p:nvSpPr>
        <p:spPr>
          <a:xfrm>
            <a:off x="8006080" y="4002405"/>
            <a:ext cx="148590" cy="234315"/>
          </a:xfrm>
          <a:prstGeom prst="rightArrow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sz="3200">
                <a:effectLst/>
              </a:rPr>
              <a:t>三、软件架构及应用流程</a:t>
            </a:r>
            <a:endParaRPr lang="zh-CN" altLang="en-US" sz="3200">
              <a:effectLst/>
            </a:endParaRPr>
          </a:p>
        </p:txBody>
      </p:sp>
      <p:sp>
        <p:nvSpPr>
          <p:cNvPr id="46" name="文本框 1"/>
          <p:cNvSpPr txBox="1">
            <a:spLocks noChangeArrowheads="1"/>
          </p:cNvSpPr>
          <p:nvPr/>
        </p:nvSpPr>
        <p:spPr bwMode="auto">
          <a:xfrm>
            <a:off x="10078252" y="153377"/>
            <a:ext cx="201168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初至文件导出</a:t>
            </a:r>
            <a:endParaRPr lang="zh-CN" altLang="en-US" sz="2400" b="1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sym typeface="宋体" panose="02010600030101010101" pitchFamily="2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42645" y="901065"/>
            <a:ext cx="7987665" cy="5608955"/>
          </a:xfrm>
          <a:prstGeom prst="rect">
            <a:avLst/>
          </a:prstGeom>
        </p:spPr>
      </p:pic>
      <p:cxnSp>
        <p:nvCxnSpPr>
          <p:cNvPr id="7" name="直接箭头连接符 6"/>
          <p:cNvCxnSpPr/>
          <p:nvPr/>
        </p:nvCxnSpPr>
        <p:spPr>
          <a:xfrm>
            <a:off x="1812290" y="1789430"/>
            <a:ext cx="177165" cy="276860"/>
          </a:xfrm>
          <a:prstGeom prst="straightConnector1">
            <a:avLst/>
          </a:prstGeom>
          <a:ln w="31750">
            <a:solidFill>
              <a:srgbClr val="FF3300"/>
            </a:solidFill>
            <a:tailEnd type="arrow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5385" y="1789430"/>
            <a:ext cx="3448050" cy="3895725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sz="3200">
                <a:effectLst/>
              </a:rPr>
              <a:t>三、软件架构及应用流程</a:t>
            </a:r>
            <a:endParaRPr lang="zh-CN" altLang="en-US" sz="3200">
              <a:effectLst/>
            </a:endParaRPr>
          </a:p>
        </p:txBody>
      </p:sp>
      <p:sp>
        <p:nvSpPr>
          <p:cNvPr id="46" name="文本框 1"/>
          <p:cNvSpPr txBox="1">
            <a:spLocks noChangeArrowheads="1"/>
          </p:cNvSpPr>
          <p:nvPr/>
        </p:nvSpPr>
        <p:spPr bwMode="auto">
          <a:xfrm>
            <a:off x="10078252" y="153377"/>
            <a:ext cx="140208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异地训练</a:t>
            </a:r>
            <a:endParaRPr lang="zh-CN" altLang="en-US" sz="2400" b="1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sym typeface="宋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2265" y="848360"/>
            <a:ext cx="7514590" cy="5294630"/>
          </a:xfrm>
          <a:prstGeom prst="rect">
            <a:avLst/>
          </a:prstGeom>
        </p:spPr>
      </p:pic>
      <p:cxnSp>
        <p:nvCxnSpPr>
          <p:cNvPr id="6" name="直接箭头连接符 5"/>
          <p:cNvCxnSpPr/>
          <p:nvPr/>
        </p:nvCxnSpPr>
        <p:spPr>
          <a:xfrm>
            <a:off x="516890" y="2505075"/>
            <a:ext cx="389890" cy="418465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3830" y="2923540"/>
            <a:ext cx="3144520" cy="139573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1965" y="848360"/>
            <a:ext cx="1248410" cy="5294630"/>
          </a:xfrm>
          <a:prstGeom prst="rect">
            <a:avLst/>
          </a:prstGeom>
        </p:spPr>
      </p:pic>
      <p:cxnSp>
        <p:nvCxnSpPr>
          <p:cNvPr id="9" name="直接箭头连接符 8"/>
          <p:cNvCxnSpPr/>
          <p:nvPr/>
        </p:nvCxnSpPr>
        <p:spPr>
          <a:xfrm>
            <a:off x="8301990" y="1823720"/>
            <a:ext cx="389890" cy="418465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pic>
        <p:nvPicPr>
          <p:cNvPr id="10" name="图片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79510" y="2923540"/>
            <a:ext cx="2822575" cy="1452245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45845" y="90805"/>
            <a:ext cx="11091545" cy="652780"/>
          </a:xfrm>
        </p:spPr>
        <p:txBody>
          <a:bodyPr>
            <a:noAutofit/>
          </a:bodyPr>
          <a:p>
            <a:pPr algn="ctr"/>
            <a:r>
              <a:rPr lang="zh-CN" altLang="en-US" sz="4000"/>
              <a:t>汇</a:t>
            </a:r>
            <a:r>
              <a:rPr lang="en-US" altLang="zh-CN" sz="4000"/>
              <a:t> </a:t>
            </a:r>
            <a:r>
              <a:rPr lang="zh-CN" altLang="en-US" sz="4000"/>
              <a:t>报</a:t>
            </a:r>
            <a:r>
              <a:rPr lang="en-US" altLang="zh-CN" sz="4000"/>
              <a:t> </a:t>
            </a:r>
            <a:r>
              <a:rPr lang="zh-CN" altLang="en-US" sz="4000"/>
              <a:t>提</a:t>
            </a:r>
            <a:r>
              <a:rPr lang="en-US" altLang="zh-CN" sz="4000"/>
              <a:t> </a:t>
            </a:r>
            <a:r>
              <a:rPr lang="zh-CN" altLang="en-US" sz="4000"/>
              <a:t>纲</a:t>
            </a:r>
            <a:endParaRPr lang="zh-CN" altLang="en-US" sz="4000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3676015" y="1440815"/>
            <a:ext cx="6791960" cy="453009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l">
              <a:lnSpc>
                <a:spcPct val="150000"/>
              </a:lnSpc>
            </a:pPr>
            <a:r>
              <a:rPr lang="zh-CN" altLang="en-US" sz="32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一、研发背景</a:t>
            </a:r>
            <a:endParaRPr lang="zh-CN" altLang="en-US" sz="3200" b="1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32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二、基本原理</a:t>
            </a:r>
            <a:endParaRPr lang="zh-CN" altLang="en-US" sz="3200" b="1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32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三、软件架构及应用流程</a:t>
            </a:r>
            <a:endParaRPr lang="zh-CN" altLang="en-US" sz="3200" b="1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3200" b="1" dirty="0" smtClean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四、应用实例</a:t>
            </a:r>
            <a:endParaRPr lang="zh-CN" altLang="en-US" sz="3200" b="1" dirty="0" smtClean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32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五、下步研究计划</a:t>
            </a:r>
            <a:endParaRPr lang="zh-CN" altLang="en-US" sz="3200" b="1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sz="3200">
                <a:effectLst/>
              </a:rPr>
              <a:t>四、应用实例</a:t>
            </a:r>
            <a:endParaRPr lang="zh-CN" altLang="en-US" sz="3200">
              <a:effectLst/>
            </a:endParaRPr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734060" y="839470"/>
            <a:ext cx="1124267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应用工区</a:t>
            </a:r>
            <a:r>
              <a:rPr lang="en-US" altLang="zh-CN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：西部山地</a:t>
            </a:r>
            <a:endParaRPr lang="zh-CN" altLang="en-US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33801" name="图片 1" descr="DN1J_Survey_SurfaceElevation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rcRect l="2980" t="3215" r="9083" b="8457"/>
          <a:stretch>
            <a:fillRect/>
          </a:stretch>
        </p:blipFill>
        <p:spPr>
          <a:xfrm>
            <a:off x="8395970" y="2312035"/>
            <a:ext cx="3110865" cy="34023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5843" name="文本框 2"/>
          <p:cNvSpPr txBox="1"/>
          <p:nvPr>
            <p:custDataLst>
              <p:tags r:id="rId3"/>
            </p:custDataLst>
          </p:nvPr>
        </p:nvSpPr>
        <p:spPr>
          <a:xfrm>
            <a:off x="506730" y="1181100"/>
            <a:ext cx="11286490" cy="922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lnSpc>
                <a:spcPct val="150000"/>
              </a:lnSpc>
            </a:pPr>
            <a:r>
              <a:rPr lang="zh-CN" altLang="zh-CN">
                <a:latin typeface="微软雅黑" panose="020B0503020204020204" charset="-122"/>
                <a:ea typeface="微软雅黑" panose="020B0503020204020204" charset="-122"/>
              </a:rPr>
              <a:t>该工区约</a:t>
            </a:r>
            <a:r>
              <a:rPr lang="en-US" altLang="zh-CN">
                <a:latin typeface="微软雅黑" panose="020B0503020204020204" charset="-122"/>
                <a:ea typeface="微软雅黑" panose="020B0503020204020204" charset="-122"/>
              </a:rPr>
              <a:t>600km</a:t>
            </a:r>
            <a:r>
              <a:rPr lang="en-US" altLang="zh-CN" baseline="30000"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</a:rPr>
              <a:t>，主要为山地、山前地貌。</a:t>
            </a:r>
            <a:r>
              <a:rPr lang="zh-CN" altLang="zh-CN">
                <a:latin typeface="微软雅黑" panose="020B0503020204020204" charset="-122"/>
                <a:ea typeface="微软雅黑" panose="020B0503020204020204" charset="-122"/>
              </a:rPr>
              <a:t>地震数据特征较一致，近排列信噪比较高、远排列存在噪音干扰严重、信噪比低情况，局部存在弱信号初至等特殊情况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35844" name="图片 1" descr="DN1J_Lable_sp_diffHeader_far_25923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rcRect l="3072" t="3983" r="64629" b="3445"/>
          <a:stretch>
            <a:fillRect/>
          </a:stretch>
        </p:blipFill>
        <p:spPr>
          <a:xfrm>
            <a:off x="4394200" y="2187575"/>
            <a:ext cx="3921125" cy="38528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5845" name="图片 5" descr="DN1J_Lable_sp_diffHeader_near_23192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/>
          <a:srcRect l="2435" t="3455" r="49451" b="3392"/>
          <a:stretch>
            <a:fillRect/>
          </a:stretch>
        </p:blipFill>
        <p:spPr>
          <a:xfrm>
            <a:off x="434975" y="2187575"/>
            <a:ext cx="3932238" cy="38433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5846" name="文本框 6"/>
          <p:cNvSpPr txBox="1"/>
          <p:nvPr>
            <p:custDataLst>
              <p:tags r:id="rId8"/>
            </p:custDataLst>
          </p:nvPr>
        </p:nvSpPr>
        <p:spPr>
          <a:xfrm>
            <a:off x="393700" y="6010275"/>
            <a:ext cx="4000500" cy="33655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 algn="ctr"/>
            <a:r>
              <a:rPr lang="zh-CN" altLang="en-US" sz="1600" b="1">
                <a:latin typeface="Arial" panose="02080604020202020204" pitchFamily="34" charset="0"/>
                <a:ea typeface="宋体" panose="02010600030101010101" pitchFamily="2" charset="-122"/>
              </a:rPr>
              <a:t>近排列</a:t>
            </a:r>
            <a:endParaRPr lang="zh-CN" altLang="en-US" sz="1600" b="1">
              <a:latin typeface="Arial" panose="0208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5847" name="文本框 7"/>
          <p:cNvSpPr txBox="1"/>
          <p:nvPr>
            <p:custDataLst>
              <p:tags r:id="rId9"/>
            </p:custDataLst>
          </p:nvPr>
        </p:nvSpPr>
        <p:spPr>
          <a:xfrm>
            <a:off x="4367213" y="6030913"/>
            <a:ext cx="4000500" cy="33655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 algn="ctr"/>
            <a:r>
              <a:rPr lang="zh-CN" altLang="en-US" sz="1600" b="1">
                <a:latin typeface="Arial" panose="02080604020202020204" pitchFamily="34" charset="0"/>
                <a:ea typeface="宋体" panose="02010600030101010101" pitchFamily="2" charset="-122"/>
              </a:rPr>
              <a:t>远排列</a:t>
            </a:r>
            <a:endParaRPr lang="zh-CN" altLang="en-US" sz="1600" b="1">
              <a:latin typeface="Arial" panose="0208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文本框 7"/>
          <p:cNvSpPr txBox="1"/>
          <p:nvPr>
            <p:custDataLst>
              <p:tags r:id="rId10"/>
            </p:custDataLst>
          </p:nvPr>
        </p:nvSpPr>
        <p:spPr>
          <a:xfrm>
            <a:off x="8395335" y="6010275"/>
            <a:ext cx="3100705" cy="33718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 algn="ctr"/>
            <a:r>
              <a:rPr lang="zh-CN" altLang="en-US" sz="1600" b="1">
                <a:latin typeface="Arial" panose="02080604020202020204" pitchFamily="34" charset="0"/>
                <a:ea typeface="宋体" panose="02010600030101010101" pitchFamily="2" charset="-122"/>
              </a:rPr>
              <a:t>工区</a:t>
            </a:r>
            <a:r>
              <a:rPr lang="zh-CN" altLang="en-US" sz="1600" b="1">
                <a:latin typeface="Arial" panose="02080604020202020204" pitchFamily="34" charset="0"/>
                <a:ea typeface="宋体" panose="02010600030101010101" pitchFamily="2" charset="-122"/>
              </a:rPr>
              <a:t>地貌</a:t>
            </a:r>
            <a:endParaRPr lang="zh-CN" altLang="en-US" sz="1600" b="1">
              <a:latin typeface="Arial" panose="0208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sz="3200">
                <a:effectLst/>
              </a:rPr>
              <a:t>四、应用实例</a:t>
            </a:r>
            <a:endParaRPr lang="zh-CN" altLang="en-US" sz="3200">
              <a:effectLst/>
            </a:endParaRPr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4" name="文本框 3"/>
          <p:cNvSpPr txBox="1"/>
          <p:nvPr>
            <p:custDataLst>
              <p:tags r:id="rId1"/>
            </p:custDataLst>
          </p:nvPr>
        </p:nvSpPr>
        <p:spPr>
          <a:xfrm>
            <a:off x="734060" y="928370"/>
            <a:ext cx="1124267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应用工区</a:t>
            </a:r>
            <a:r>
              <a:rPr lang="en-US" altLang="zh-CN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：西部山地</a:t>
            </a:r>
            <a:endParaRPr lang="zh-CN" altLang="en-US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7891" name="文本框 2"/>
          <p:cNvSpPr txBox="1"/>
          <p:nvPr>
            <p:custDataLst>
              <p:tags r:id="rId2"/>
            </p:custDataLst>
          </p:nvPr>
        </p:nvSpPr>
        <p:spPr>
          <a:xfrm>
            <a:off x="754380" y="1263650"/>
            <a:ext cx="10599420" cy="77470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noAutofit/>
          </a:bodyPr>
          <a:p>
            <a:pPr>
              <a:lnSpc>
                <a:spcPct val="130000"/>
              </a:lnSpc>
            </a:pPr>
            <a:r>
              <a:rPr lang="zh-CN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以尽可能选取标志性数据为准则，在整个工区选取</a:t>
            </a:r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52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炮作为标签数据。标签制作过程中初至拾取方式为手动拾取</a:t>
            </a:r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+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自动引导相结合。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882015" y="2111375"/>
            <a:ext cx="10458450" cy="4267200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sz="3200">
                <a:effectLst/>
              </a:rPr>
              <a:t>四、应用实例</a:t>
            </a:r>
            <a:endParaRPr lang="zh-CN" altLang="en-US" sz="3200">
              <a:effectLst/>
            </a:endParaRPr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38915" name="文本框 2"/>
          <p:cNvSpPr txBox="1"/>
          <p:nvPr>
            <p:custDataLst>
              <p:tags r:id="rId1"/>
            </p:custDataLst>
          </p:nvPr>
        </p:nvSpPr>
        <p:spPr>
          <a:xfrm>
            <a:off x="711200" y="934085"/>
            <a:ext cx="11069320" cy="922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lnSpc>
                <a:spcPct val="150000"/>
              </a:lnSpc>
            </a:pPr>
            <a:r>
              <a:rPr lang="en-US" altLang="zh-CN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神经网络训练：</a:t>
            </a:r>
            <a:r>
              <a:rPr lang="zh-CN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利用选取标签数据进行神经网络训练：一块</a:t>
            </a:r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V100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显卡，共花费不到一刻钟，误差小于</a:t>
            </a:r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8ms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以内误差达到</a:t>
            </a:r>
            <a:r>
              <a:rPr lang="en-US" altLang="zh-CN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92%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左右，结果可接受，结束训练。</a:t>
            </a:r>
            <a:endParaRPr lang="zh-CN" altLang="en-US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38916" name="图片 1" descr="GPU_information_4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269875" y="2183448"/>
            <a:ext cx="4035425" cy="18430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8917" name="图片 2" descr="DN1J_train_QC_10min_log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260350" y="4032885"/>
            <a:ext cx="4043363" cy="17494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文本框 6"/>
          <p:cNvSpPr txBox="1"/>
          <p:nvPr>
            <p:custDataLst>
              <p:tags r:id="rId6"/>
            </p:custDataLst>
          </p:nvPr>
        </p:nvSpPr>
        <p:spPr>
          <a:xfrm>
            <a:off x="484188" y="4201160"/>
            <a:ext cx="3057525" cy="52228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p>
            <a:r>
              <a:rPr lang="en-US" altLang="zh-CN" sz="1400" noProof="1">
                <a:latin typeface="Arial" panose="02080604020202020204" pitchFamily="34" charset="0"/>
                <a:ea typeface="宋体" panose="02010600030101010101" pitchFamily="2" charset="-122"/>
                <a:cs typeface="+mn-cs"/>
              </a:rPr>
              <a:t>100</a:t>
            </a:r>
            <a:r>
              <a:rPr lang="zh-CN" altLang="en-US" sz="1400" noProof="1">
                <a:latin typeface="Arial" panose="02080604020202020204" pitchFamily="34" charset="0"/>
                <a:ea typeface="宋体" panose="02010600030101010101" pitchFamily="2" charset="-122"/>
                <a:cs typeface="+mn-cs"/>
              </a:rPr>
              <a:t>次迭代用时</a:t>
            </a:r>
            <a:r>
              <a:rPr lang="en-US" altLang="zh-CN" sz="1400" noProof="1">
                <a:latin typeface="Arial" panose="02080604020202020204" pitchFamily="34" charset="0"/>
                <a:ea typeface="宋体" panose="02010600030101010101" pitchFamily="2" charset="-122"/>
                <a:cs typeface="+mn-cs"/>
              </a:rPr>
              <a:t> 17s</a:t>
            </a:r>
            <a:endParaRPr lang="en-US" altLang="zh-CN" sz="1400" noProof="1"/>
          </a:p>
          <a:p>
            <a:r>
              <a:rPr lang="en-US" altLang="zh-CN" sz="1400" noProof="1">
                <a:latin typeface="Arial" panose="02080604020202020204" pitchFamily="34" charset="0"/>
                <a:ea typeface="宋体" panose="02010600030101010101" pitchFamily="2" charset="-122"/>
                <a:cs typeface="+mn-cs"/>
              </a:rPr>
              <a:t>5000</a:t>
            </a:r>
            <a:r>
              <a:rPr lang="zh-CN" altLang="en-US" sz="1400" noProof="1">
                <a:latin typeface="Arial" panose="02080604020202020204" pitchFamily="34" charset="0"/>
                <a:ea typeface="宋体" panose="02010600030101010101" pitchFamily="2" charset="-122"/>
                <a:cs typeface="+mn-cs"/>
              </a:rPr>
              <a:t>次迭代用时：约</a:t>
            </a:r>
            <a:r>
              <a:rPr lang="en-US" altLang="zh-CN" sz="1400" noProof="1">
                <a:latin typeface="Arial" panose="02080604020202020204" pitchFamily="34" charset="0"/>
                <a:ea typeface="宋体" panose="02010600030101010101" pitchFamily="2" charset="-122"/>
                <a:cs typeface="+mn-cs"/>
              </a:rPr>
              <a:t>14min</a:t>
            </a:r>
            <a:endParaRPr lang="en-US" altLang="zh-CN" sz="1400" noProof="1"/>
          </a:p>
        </p:txBody>
      </p:sp>
      <p:sp>
        <p:nvSpPr>
          <p:cNvPr id="8" name="文本框 7"/>
          <p:cNvSpPr txBox="1"/>
          <p:nvPr>
            <p:custDataLst>
              <p:tags r:id="rId7"/>
            </p:custDataLst>
          </p:nvPr>
        </p:nvSpPr>
        <p:spPr>
          <a:xfrm>
            <a:off x="484188" y="3551873"/>
            <a:ext cx="3057525" cy="30638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p>
            <a:pPr algn="ctr"/>
            <a:r>
              <a:rPr lang="en-US" sz="1400" noProof="1">
                <a:latin typeface="Arial" panose="02080604020202020204" pitchFamily="34" charset="0"/>
                <a:ea typeface="宋体" panose="02010600030101010101" pitchFamily="2" charset="-122"/>
                <a:cs typeface="+mn-cs"/>
              </a:rPr>
              <a:t>V100</a:t>
            </a:r>
            <a:r>
              <a:rPr lang="zh-CN" altLang="en-US" sz="1400" noProof="1">
                <a:latin typeface="Arial" panose="02080604020202020204" pitchFamily="34" charset="0"/>
                <a:ea typeface="宋体" panose="02010600030101010101" pitchFamily="2" charset="-122"/>
                <a:cs typeface="+mn-cs"/>
              </a:rPr>
              <a:t>显卡</a:t>
            </a:r>
            <a:r>
              <a:rPr lang="en-US" altLang="zh-CN" sz="1400" noProof="1">
                <a:latin typeface="Arial" panose="02080604020202020204" pitchFamily="34" charset="0"/>
                <a:ea typeface="宋体" panose="02010600030101010101" pitchFamily="2" charset="-122"/>
                <a:cs typeface="+mn-cs"/>
              </a:rPr>
              <a:t> 32GB</a:t>
            </a:r>
            <a:r>
              <a:rPr lang="zh-CN" altLang="en-US" sz="1400" noProof="1">
                <a:latin typeface="Arial" panose="02080604020202020204" pitchFamily="34" charset="0"/>
                <a:ea typeface="宋体" panose="02010600030101010101" pitchFamily="2" charset="-122"/>
                <a:cs typeface="+mn-cs"/>
              </a:rPr>
              <a:t>显存</a:t>
            </a:r>
            <a:endParaRPr lang="zh-CN" altLang="en-US" sz="1400" noProof="1"/>
          </a:p>
        </p:txBody>
      </p:sp>
      <p:grpSp>
        <p:nvGrpSpPr>
          <p:cNvPr id="38920" name="组合 14"/>
          <p:cNvGrpSpPr/>
          <p:nvPr/>
        </p:nvGrpSpPr>
        <p:grpSpPr>
          <a:xfrm>
            <a:off x="4370388" y="2083435"/>
            <a:ext cx="7661275" cy="4090988"/>
            <a:chOff x="6883" y="3494"/>
            <a:chExt cx="12065" cy="6444"/>
          </a:xfrm>
        </p:grpSpPr>
        <p:pic>
          <p:nvPicPr>
            <p:cNvPr id="38921" name="图片 8" descr="DN1J_train_QC_10min"/>
            <p:cNvPicPr>
              <a:picLocks noChangeAspect="1"/>
            </p:cNvPicPr>
            <p:nvPr>
              <p:custDataLst>
                <p:tags r:id="rId8"/>
              </p:custDataLst>
            </p:nvPr>
          </p:nvPicPr>
          <p:blipFill>
            <a:blip r:embed="rId9"/>
            <a:stretch>
              <a:fillRect/>
            </a:stretch>
          </p:blipFill>
          <p:spPr>
            <a:xfrm>
              <a:off x="6883" y="3653"/>
              <a:ext cx="7126" cy="5669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8922" name="图片 9" descr="DN1J_train_QC_3h.png"/>
            <p:cNvPicPr>
              <a:picLocks noChangeAspect="1"/>
            </p:cNvPicPr>
            <p:nvPr>
              <p:custDataLst>
                <p:tags r:id="rId10"/>
              </p:custDataLst>
            </p:nvPr>
          </p:nvPicPr>
          <p:blipFill>
            <a:blip r:embed="rId11"/>
            <a:stretch>
              <a:fillRect/>
            </a:stretch>
          </p:blipFill>
          <p:spPr>
            <a:xfrm>
              <a:off x="12554" y="3494"/>
              <a:ext cx="6395" cy="6444"/>
            </a:xfrm>
            <a:prstGeom prst="rect">
              <a:avLst/>
            </a:prstGeom>
            <a:noFill/>
            <a:ln w="9525">
              <a:noFill/>
            </a:ln>
          </p:spPr>
        </p:pic>
        <p:cxnSp>
          <p:nvCxnSpPr>
            <p:cNvPr id="12" name="直接连接符 11"/>
            <p:cNvCxnSpPr/>
            <p:nvPr>
              <p:custDataLst>
                <p:tags r:id="rId12"/>
              </p:custDataLst>
            </p:nvPr>
          </p:nvCxnSpPr>
          <p:spPr>
            <a:xfrm>
              <a:off x="7800" y="7224"/>
              <a:ext cx="5733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>
              <p:custDataLst>
                <p:tags r:id="rId13"/>
              </p:custDataLst>
            </p:nvPr>
          </p:nvCxnSpPr>
          <p:spPr>
            <a:xfrm>
              <a:off x="7759" y="4772"/>
              <a:ext cx="5733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>
              <p:custDataLst>
                <p:tags r:id="rId14"/>
              </p:custDataLst>
            </p:nvPr>
          </p:nvCxnSpPr>
          <p:spPr>
            <a:xfrm>
              <a:off x="7733" y="6004"/>
              <a:ext cx="9717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sz="3200">
                <a:effectLst/>
              </a:rPr>
              <a:t>四、应用实例</a:t>
            </a:r>
            <a:endParaRPr lang="zh-CN" altLang="en-US" sz="3200">
              <a:effectLst/>
            </a:endParaRPr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39939" name="文本框 2"/>
          <p:cNvSpPr txBox="1"/>
          <p:nvPr>
            <p:custDataLst>
              <p:tags r:id="rId1"/>
            </p:custDataLst>
          </p:nvPr>
        </p:nvSpPr>
        <p:spPr>
          <a:xfrm>
            <a:off x="720725" y="1036955"/>
            <a:ext cx="11117580" cy="922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lnSpc>
                <a:spcPct val="150000"/>
              </a:lnSpc>
            </a:pPr>
            <a:r>
              <a:rPr lang="en-US" altLang="zh-CN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神经网络训练</a:t>
            </a:r>
            <a:r>
              <a:rPr lang="zh-CN" altLang="en-US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评价：</a:t>
            </a:r>
            <a:r>
              <a:rPr lang="zh-CN" altLang="en-US">
                <a:latin typeface="微软雅黑" panose="020B0503020204020204" charset="-122"/>
                <a:ea typeface="微软雅黑" panose="020B0503020204020204" charset="-122"/>
              </a:rPr>
              <a:t>利用训练好的模型，在标签数据上进行预测，在不同维度统计预测初至与拾取初至之间的统计误差，在验证模型效果的同时，验证标签数据中初至拾取的质量，利于标签数据的进一步完善。</a:t>
            </a:r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39940" name="图片 3" descr="DN1J_Lable_diffHeaderFB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704975" y="2166938"/>
            <a:ext cx="8556625" cy="41211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sz="3200">
                <a:effectLst/>
              </a:rPr>
              <a:t>四、应用实例</a:t>
            </a:r>
            <a:endParaRPr lang="zh-CN" altLang="en-US" sz="3200">
              <a:effectLst/>
            </a:endParaRPr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pic>
        <p:nvPicPr>
          <p:cNvPr id="41988" name="图片 1" descr="DN1J_Lable_sp_diffHeader_far_2319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625475" y="1638618"/>
            <a:ext cx="11102975" cy="45196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733425" y="1024890"/>
            <a:ext cx="10848975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神经</a:t>
            </a:r>
            <a:r>
              <a:rPr lang="zh-CN" altLang="en-US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拾取效果：</a:t>
            </a:r>
            <a:r>
              <a:rPr lang="zh-CN" altLang="en-US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对</a:t>
            </a:r>
            <a:r>
              <a:rPr lang="zh-CN" altLang="en-US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于标签数据，智能拾取与手段拾取吻合度高，低信噪比区拾取</a:t>
            </a:r>
            <a:r>
              <a:rPr lang="zh-CN" altLang="en-US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稳定。</a:t>
            </a:r>
            <a:endParaRPr lang="zh-CN" altLang="en-US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6" name="文本框 5"/>
          <p:cNvSpPr txBox="1"/>
          <p:nvPr>
            <p:custDataLst>
              <p:tags r:id="rId3"/>
            </p:custDataLst>
          </p:nvPr>
        </p:nvSpPr>
        <p:spPr>
          <a:xfrm>
            <a:off x="904875" y="6387465"/>
            <a:ext cx="609600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/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红色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-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手动拾取，深蓝色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-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智能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拾取</a:t>
            </a:r>
            <a:endParaRPr lang="zh-CN" altLang="en-US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sz="3200">
                <a:effectLst/>
              </a:rPr>
              <a:t>四、应用实例</a:t>
            </a:r>
            <a:endParaRPr lang="zh-CN" altLang="en-US" sz="3200">
              <a:effectLst/>
            </a:endParaRPr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pic>
        <p:nvPicPr>
          <p:cNvPr id="43012" name="图片 2" descr="DN1J_Lable_sp_diffHeader_far_2592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617855" y="1678940"/>
            <a:ext cx="10707370" cy="455104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文本框 4"/>
          <p:cNvSpPr txBox="1"/>
          <p:nvPr>
            <p:custDataLst>
              <p:tags r:id="rId3"/>
            </p:custDataLst>
          </p:nvPr>
        </p:nvSpPr>
        <p:spPr>
          <a:xfrm>
            <a:off x="904875" y="6394450"/>
            <a:ext cx="609600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/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红色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-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手动拾取，深蓝色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-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智能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拾取</a:t>
            </a:r>
            <a:endParaRPr lang="zh-CN" altLang="en-US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4" name="文本框 3"/>
          <p:cNvSpPr txBox="1"/>
          <p:nvPr>
            <p:custDataLst>
              <p:tags r:id="rId4"/>
            </p:custDataLst>
          </p:nvPr>
        </p:nvSpPr>
        <p:spPr>
          <a:xfrm>
            <a:off x="733425" y="1031875"/>
            <a:ext cx="10848975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神经</a:t>
            </a:r>
            <a:r>
              <a:rPr lang="zh-CN" altLang="en-US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拾取效果：</a:t>
            </a:r>
            <a:r>
              <a:rPr lang="zh-CN" altLang="en-US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对</a:t>
            </a:r>
            <a:r>
              <a:rPr lang="zh-CN" altLang="en-US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于标签数据，智能拾取与手段拾取吻合度高，低信噪比区拾取</a:t>
            </a:r>
            <a:r>
              <a:rPr lang="zh-CN" altLang="en-US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稳定。</a:t>
            </a:r>
            <a:endParaRPr lang="zh-CN" altLang="en-US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sz="3200">
                <a:effectLst/>
              </a:rPr>
              <a:t>四、应用实例</a:t>
            </a:r>
            <a:endParaRPr lang="zh-CN" altLang="en-US" sz="3200">
              <a:effectLst/>
            </a:endParaRPr>
          </a:p>
        </p:txBody>
      </p:sp>
      <p:sp>
        <p:nvSpPr>
          <p:cNvPr id="6" name="文本框 5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825500" y="1117600"/>
            <a:ext cx="10669588" cy="227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2000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初至预测：</a:t>
            </a:r>
            <a:r>
              <a:rPr lang="zh-CN" altLang="en-US" sz="2000" dirty="0">
                <a:latin typeface="微软雅黑" panose="020B0503020204020204" charset="-122"/>
                <a:ea typeface="微软雅黑" panose="020B0503020204020204" charset="-122"/>
              </a:rPr>
              <a:t>针对整个工区</a:t>
            </a:r>
            <a:r>
              <a:rPr lang="en-US" altLang="zh-CN" sz="2000" dirty="0">
                <a:latin typeface="微软雅黑" panose="020B0503020204020204" charset="-122"/>
                <a:ea typeface="微软雅黑" panose="020B0503020204020204" charset="-122"/>
              </a:rPr>
              <a:t>3.8</a:t>
            </a:r>
            <a:r>
              <a:rPr lang="zh-CN" altLang="en-US" sz="2000" dirty="0">
                <a:latin typeface="微软雅黑" panose="020B0503020204020204" charset="-122"/>
                <a:ea typeface="微软雅黑" panose="020B0503020204020204" charset="-122"/>
              </a:rPr>
              <a:t>万炮、约</a:t>
            </a:r>
            <a:r>
              <a:rPr lang="en-US" altLang="zh-CN" sz="2000" dirty="0">
                <a:latin typeface="微软雅黑" panose="020B0503020204020204" charset="-122"/>
                <a:ea typeface="微软雅黑" panose="020B0503020204020204" charset="-122"/>
              </a:rPr>
              <a:t>4TB</a:t>
            </a:r>
            <a:r>
              <a:rPr lang="zh-CN" altLang="en-US" sz="2000" dirty="0">
                <a:latin typeface="微软雅黑" panose="020B0503020204020204" charset="-122"/>
                <a:ea typeface="微软雅黑" panose="020B0503020204020204" charset="-122"/>
              </a:rPr>
              <a:t>数据，在两张</a:t>
            </a:r>
            <a:r>
              <a:rPr lang="en-US" altLang="zh-CN" sz="2000" dirty="0">
                <a:latin typeface="微软雅黑" panose="020B0503020204020204" charset="-122"/>
                <a:ea typeface="微软雅黑" panose="020B0503020204020204" charset="-122"/>
              </a:rPr>
              <a:t>V100</a:t>
            </a:r>
            <a:r>
              <a:rPr lang="zh-CN" altLang="en-US" sz="2000" dirty="0">
                <a:latin typeface="微软雅黑" panose="020B0503020204020204" charset="-122"/>
                <a:ea typeface="微软雅黑" panose="020B0503020204020204" charset="-122"/>
              </a:rPr>
              <a:t>显卡上，利用训练得到的模型进行初至预测。共分成</a:t>
            </a:r>
            <a:r>
              <a:rPr lang="en-US" altLang="zh-CN" sz="2000" dirty="0">
                <a:latin typeface="微软雅黑" panose="020B0503020204020204" charset="-122"/>
                <a:ea typeface="微软雅黑" panose="020B0503020204020204" charset="-122"/>
              </a:rPr>
              <a:t>4</a:t>
            </a:r>
            <a:r>
              <a:rPr lang="zh-CN" altLang="en-US" sz="2000" dirty="0">
                <a:latin typeface="微软雅黑" panose="020B0503020204020204" charset="-122"/>
                <a:ea typeface="微软雅黑" panose="020B0503020204020204" charset="-122"/>
              </a:rPr>
              <a:t>个作业发送，</a:t>
            </a:r>
            <a:r>
              <a:rPr lang="en-US" altLang="zh-CN" sz="20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20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个作业约</a:t>
            </a:r>
            <a:r>
              <a:rPr lang="en-US" altLang="zh-CN" sz="20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1TB</a:t>
            </a:r>
            <a:r>
              <a:rPr lang="zh-CN" altLang="en-US" sz="20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数据</a:t>
            </a:r>
            <a:r>
              <a:rPr lang="zh-CN" altLang="en-US" sz="2000" dirty="0">
                <a:latin typeface="微软雅黑" panose="020B0503020204020204" charset="-122"/>
                <a:ea typeface="微软雅黑" panose="020B0503020204020204" charset="-122"/>
              </a:rPr>
              <a:t>，</a:t>
            </a:r>
            <a:r>
              <a:rPr lang="zh-CN" altLang="en-US" sz="20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耗时</a:t>
            </a:r>
            <a:r>
              <a:rPr lang="en-US" altLang="zh-CN" sz="20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20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小时</a:t>
            </a:r>
            <a:r>
              <a:rPr lang="en-US" altLang="zh-CN" sz="20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30</a:t>
            </a:r>
            <a:r>
              <a:rPr lang="zh-CN" altLang="en-US" sz="20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分钟左右</a:t>
            </a:r>
            <a:r>
              <a:rPr lang="zh-CN" altLang="en-US" sz="2000" dirty="0">
                <a:latin typeface="微软雅黑" panose="020B0503020204020204" charset="-122"/>
                <a:ea typeface="微软雅黑" panose="020B0503020204020204" charset="-122"/>
              </a:rPr>
              <a:t>，两张</a:t>
            </a:r>
            <a:r>
              <a:rPr lang="en-US" altLang="zh-CN" sz="2000" dirty="0">
                <a:latin typeface="微软雅黑" panose="020B0503020204020204" charset="-122"/>
                <a:ea typeface="微软雅黑" panose="020B0503020204020204" charset="-122"/>
              </a:rPr>
              <a:t>V100</a:t>
            </a:r>
            <a:r>
              <a:rPr lang="zh-CN" altLang="en-US" sz="2000" dirty="0">
                <a:latin typeface="微软雅黑" panose="020B0503020204020204" charset="-122"/>
                <a:ea typeface="微软雅黑" panose="020B0503020204020204" charset="-122"/>
              </a:rPr>
              <a:t>显卡</a:t>
            </a:r>
            <a:r>
              <a:rPr lang="en-US" altLang="zh-CN" sz="2000" dirty="0"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altLang="en-US" sz="2000" dirty="0">
                <a:latin typeface="微软雅黑" panose="020B0503020204020204" charset="-122"/>
                <a:ea typeface="微软雅黑" panose="020B0503020204020204" charset="-122"/>
              </a:rPr>
              <a:t>小时左右即可完成整个工区的初至拾取。</a:t>
            </a:r>
            <a:endParaRPr lang="zh-CN" altLang="en-US" sz="2000" dirty="0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30000"/>
              </a:lnSpc>
            </a:pPr>
            <a:endParaRPr lang="zh-CN" altLang="en-US" sz="2000" dirty="0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0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对于常规处理项目，借助</a:t>
            </a:r>
            <a:r>
              <a:rPr lang="zh-CN" altLang="en-US" sz="20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多张卡基</a:t>
            </a:r>
            <a:r>
              <a:rPr lang="zh-CN" altLang="en-US" sz="20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本上可实现小时甚至小时以内的时间单位完成预测</a:t>
            </a: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20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837055" y="3881120"/>
            <a:ext cx="8210550" cy="1533525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sz="3200">
                <a:effectLst/>
              </a:rPr>
              <a:t>四、应用实例</a:t>
            </a:r>
            <a:endParaRPr lang="zh-CN" altLang="en-US" sz="3200">
              <a:effectLst/>
            </a:endParaRPr>
          </a:p>
        </p:txBody>
      </p:sp>
      <p:pic>
        <p:nvPicPr>
          <p:cNvPr id="49158" name="图片 6" descr="DN1J_Timer_27915_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rcRect r="23697" b="9544"/>
          <a:stretch>
            <a:fillRect/>
          </a:stretch>
        </p:blipFill>
        <p:spPr>
          <a:xfrm>
            <a:off x="574675" y="1898650"/>
            <a:ext cx="5995988" cy="42576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9159" name="图片 7" descr="DN1J_Timer_27915_2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rcRect l="1573" r="21124" b="10081"/>
          <a:stretch>
            <a:fillRect/>
          </a:stretch>
        </p:blipFill>
        <p:spPr>
          <a:xfrm>
            <a:off x="6602413" y="1955800"/>
            <a:ext cx="5484812" cy="4140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>
            <p:custDataLst>
              <p:tags r:id="rId5"/>
            </p:custDataLst>
          </p:nvPr>
        </p:nvSpPr>
        <p:spPr>
          <a:xfrm>
            <a:off x="904875" y="6464300"/>
            <a:ext cx="609600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/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红色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-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智能拾取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，深蓝色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-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手动拾取</a:t>
            </a:r>
            <a:endParaRPr lang="zh-CN" altLang="en-US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4" name="文本框 3"/>
          <p:cNvSpPr txBox="1"/>
          <p:nvPr>
            <p:custDataLst>
              <p:tags r:id="rId6"/>
            </p:custDataLst>
          </p:nvPr>
        </p:nvSpPr>
        <p:spPr>
          <a:xfrm>
            <a:off x="733425" y="1187450"/>
            <a:ext cx="10848975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神经</a:t>
            </a:r>
            <a:r>
              <a:rPr lang="zh-CN" altLang="en-US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拾取效果：</a:t>
            </a:r>
            <a:r>
              <a:rPr lang="zh-CN" altLang="en-US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对于预测数据，智能拾取拾取精度较高，低信噪比区拾取稳定，能够满足实际生产</a:t>
            </a:r>
            <a:r>
              <a:rPr lang="zh-CN" altLang="en-US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需求。</a:t>
            </a:r>
            <a:endParaRPr lang="zh-CN" altLang="en-US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sz="3200">
                <a:effectLst/>
              </a:rPr>
              <a:t>四、应用实例</a:t>
            </a:r>
            <a:endParaRPr lang="zh-CN" altLang="en-US" sz="3200">
              <a:effectLst/>
            </a:endParaRPr>
          </a:p>
        </p:txBody>
      </p:sp>
      <p:pic>
        <p:nvPicPr>
          <p:cNvPr id="51206" name="图片 6" descr="DN1J_Timer_55387_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rcRect r="28992" b="9306"/>
          <a:stretch>
            <a:fillRect/>
          </a:stretch>
        </p:blipFill>
        <p:spPr>
          <a:xfrm>
            <a:off x="287338" y="1793875"/>
            <a:ext cx="6418262" cy="44259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07" name="图片 7" descr="DN1J_Timer_55387_2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rcRect l="33835" r="21646" b="9279"/>
          <a:stretch>
            <a:fillRect/>
          </a:stretch>
        </p:blipFill>
        <p:spPr>
          <a:xfrm>
            <a:off x="6750050" y="1844675"/>
            <a:ext cx="5429250" cy="4349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>
            <p:custDataLst>
              <p:tags r:id="rId5"/>
            </p:custDataLst>
          </p:nvPr>
        </p:nvSpPr>
        <p:spPr>
          <a:xfrm>
            <a:off x="904875" y="6464300"/>
            <a:ext cx="609600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/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红色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-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智能拾取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，深蓝色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-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手动拾取</a:t>
            </a:r>
            <a:endParaRPr lang="zh-CN" altLang="en-US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4" name="文本框 3"/>
          <p:cNvSpPr txBox="1"/>
          <p:nvPr>
            <p:custDataLst>
              <p:tags r:id="rId6"/>
            </p:custDataLst>
          </p:nvPr>
        </p:nvSpPr>
        <p:spPr>
          <a:xfrm>
            <a:off x="733425" y="1187450"/>
            <a:ext cx="10848975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神经</a:t>
            </a:r>
            <a:r>
              <a:rPr lang="zh-CN" altLang="en-US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拾取效果：</a:t>
            </a:r>
            <a:r>
              <a:rPr lang="zh-CN" altLang="en-US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对于预测数据，智能拾取拾取精度较高，低信噪比区拾取稳定，能够满足实际生产</a:t>
            </a:r>
            <a:r>
              <a:rPr lang="zh-CN" altLang="en-US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需求。</a:t>
            </a:r>
            <a:endParaRPr lang="zh-CN" altLang="en-US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sz="3200">
                <a:effectLst/>
              </a:rPr>
              <a:t>四、应用实例</a:t>
            </a:r>
            <a:endParaRPr lang="zh-CN" altLang="en-US" sz="3200">
              <a:effectLst/>
            </a:endParaRPr>
          </a:p>
        </p:txBody>
      </p:sp>
      <p:pic>
        <p:nvPicPr>
          <p:cNvPr id="14337" name="图片 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609600" y="1865630"/>
            <a:ext cx="11108690" cy="44989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>
            <p:custDataLst>
              <p:tags r:id="rId3"/>
            </p:custDataLst>
          </p:nvPr>
        </p:nvSpPr>
        <p:spPr>
          <a:xfrm>
            <a:off x="904875" y="6464300"/>
            <a:ext cx="609600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/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红色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-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手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动拾取，蓝色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-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智能拾取</a:t>
            </a:r>
            <a:endParaRPr lang="zh-CN" altLang="en-US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6" name="文本框 5"/>
          <p:cNvSpPr txBox="1"/>
          <p:nvPr>
            <p:custDataLst>
              <p:tags r:id="rId4"/>
            </p:custDataLst>
          </p:nvPr>
        </p:nvSpPr>
        <p:spPr>
          <a:xfrm>
            <a:off x="733425" y="1397000"/>
            <a:ext cx="10848975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神经</a:t>
            </a:r>
            <a:r>
              <a:rPr lang="zh-CN" altLang="en-US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拾取效果：</a:t>
            </a:r>
            <a:r>
              <a:rPr lang="zh-CN" altLang="en-US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智能拾取拾取精度较高，初至空间严重及低信噪比区拾取稳定，</a:t>
            </a:r>
            <a:r>
              <a:rPr lang="zh-CN" altLang="en-US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基本满足实际生产</a:t>
            </a:r>
            <a:r>
              <a:rPr lang="zh-CN" altLang="en-US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需求。</a:t>
            </a:r>
            <a:endParaRPr lang="zh-CN" altLang="en-US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4" name="文本框 3"/>
          <p:cNvSpPr txBox="1"/>
          <p:nvPr>
            <p:custDataLst>
              <p:tags r:id="rId5"/>
            </p:custDataLst>
          </p:nvPr>
        </p:nvSpPr>
        <p:spPr>
          <a:xfrm>
            <a:off x="734060" y="928370"/>
            <a:ext cx="1124267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应用工区</a:t>
            </a:r>
            <a:r>
              <a:rPr lang="en-US" altLang="zh-CN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：黄土塬</a:t>
            </a:r>
            <a:endParaRPr lang="zh-CN" altLang="en-US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sz="3200">
                <a:effectLst/>
              </a:rPr>
              <a:t>四、应用实例</a:t>
            </a:r>
            <a:endParaRPr lang="zh-CN" altLang="en-US" sz="3200">
              <a:effectLst/>
            </a:endParaRPr>
          </a:p>
        </p:txBody>
      </p:sp>
      <p:sp>
        <p:nvSpPr>
          <p:cNvPr id="2" name="文本框 1"/>
          <p:cNvSpPr txBox="1"/>
          <p:nvPr>
            <p:custDataLst>
              <p:tags r:id="rId1"/>
            </p:custDataLst>
          </p:nvPr>
        </p:nvSpPr>
        <p:spPr>
          <a:xfrm>
            <a:off x="734060" y="928370"/>
            <a:ext cx="1124267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应用工区</a:t>
            </a:r>
            <a:r>
              <a:rPr lang="en-US" altLang="zh-CN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lang="zh-CN" altLang="en-US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：墨西哥数据远偏移距低信噪比数据</a:t>
            </a:r>
            <a:endParaRPr lang="zh-CN" altLang="en-US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1026" name="Picture 2" descr="C:\Users\zhenbo\AppData\Roaming\Tencent\WXWorkLocal\screen_shot\clipbord_1677804838875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830" y="1574165"/>
            <a:ext cx="10706100" cy="4465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sz="3200">
                <a:effectLst/>
              </a:rPr>
              <a:t>四、应用实例</a:t>
            </a:r>
            <a:endParaRPr lang="zh-CN" altLang="en-US" sz="3200">
              <a:effectLst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38860" y="1417955"/>
            <a:ext cx="10125075" cy="4865370"/>
          </a:xfrm>
          <a:prstGeom prst="rect">
            <a:avLst/>
          </a:prstGeom>
        </p:spPr>
      </p:pic>
      <p:sp>
        <p:nvSpPr>
          <p:cNvPr id="4" name="文本框 3"/>
          <p:cNvSpPr txBox="1"/>
          <p:nvPr>
            <p:custDataLst>
              <p:tags r:id="rId2"/>
            </p:custDataLst>
          </p:nvPr>
        </p:nvSpPr>
        <p:spPr>
          <a:xfrm>
            <a:off x="734060" y="928370"/>
            <a:ext cx="1124267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应用工区</a:t>
            </a:r>
            <a:r>
              <a:rPr lang="en-US" altLang="zh-CN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</a:t>
            </a:r>
            <a:r>
              <a:rPr lang="zh-CN" altLang="en-US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：新疆某工程物探数据</a:t>
            </a:r>
            <a:endParaRPr lang="zh-CN" altLang="en-US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sz="3200">
                <a:effectLst/>
              </a:rPr>
              <a:t>四、应用实例</a:t>
            </a:r>
            <a:endParaRPr lang="zh-CN" altLang="en-US" sz="3200">
              <a:effectLst/>
            </a:endParaRPr>
          </a:p>
        </p:txBody>
      </p:sp>
      <p:sp>
        <p:nvSpPr>
          <p:cNvPr id="2" name="文本框 1"/>
          <p:cNvSpPr txBox="1"/>
          <p:nvPr>
            <p:custDataLst>
              <p:tags r:id="rId1"/>
            </p:custDataLst>
          </p:nvPr>
        </p:nvSpPr>
        <p:spPr>
          <a:xfrm>
            <a:off x="734060" y="928370"/>
            <a:ext cx="1124267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应用工区</a:t>
            </a:r>
            <a:r>
              <a:rPr lang="en-US" altLang="zh-CN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</a:t>
            </a:r>
            <a:r>
              <a:rPr lang="zh-CN" altLang="en-US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：新疆某工程物探数据</a:t>
            </a:r>
            <a:endParaRPr lang="zh-CN" altLang="en-US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8085" y="1681480"/>
            <a:ext cx="10334625" cy="4552315"/>
          </a:xfrm>
          <a:prstGeom prst="rect">
            <a:avLst/>
          </a:prstGeom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45845" y="90805"/>
            <a:ext cx="11091545" cy="652780"/>
          </a:xfrm>
        </p:spPr>
        <p:txBody>
          <a:bodyPr>
            <a:noAutofit/>
          </a:bodyPr>
          <a:p>
            <a:pPr algn="ctr"/>
            <a:r>
              <a:rPr lang="zh-CN" altLang="en-US" sz="4000"/>
              <a:t>汇</a:t>
            </a:r>
            <a:r>
              <a:rPr lang="en-US" altLang="zh-CN" sz="4000"/>
              <a:t> </a:t>
            </a:r>
            <a:r>
              <a:rPr lang="zh-CN" altLang="en-US" sz="4000"/>
              <a:t>报</a:t>
            </a:r>
            <a:r>
              <a:rPr lang="en-US" altLang="zh-CN" sz="4000"/>
              <a:t> </a:t>
            </a:r>
            <a:r>
              <a:rPr lang="zh-CN" altLang="en-US" sz="4000"/>
              <a:t>提</a:t>
            </a:r>
            <a:r>
              <a:rPr lang="en-US" altLang="zh-CN" sz="4000"/>
              <a:t> </a:t>
            </a:r>
            <a:r>
              <a:rPr lang="zh-CN" altLang="en-US" sz="4000"/>
              <a:t>纲</a:t>
            </a:r>
            <a:endParaRPr lang="zh-CN" altLang="en-US" sz="4000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3676015" y="1440815"/>
            <a:ext cx="6791960" cy="453009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l">
              <a:lnSpc>
                <a:spcPct val="150000"/>
              </a:lnSpc>
            </a:pPr>
            <a:r>
              <a:rPr lang="zh-CN" altLang="en-US" sz="32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一、研发背景</a:t>
            </a:r>
            <a:endParaRPr lang="zh-CN" altLang="en-US" sz="3200" b="1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32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二、基本原理</a:t>
            </a:r>
            <a:endParaRPr lang="zh-CN" altLang="en-US" sz="3200" b="1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32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三、软件架构及应用流程</a:t>
            </a:r>
            <a:endParaRPr lang="zh-CN" altLang="en-US" sz="3200" b="1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32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四、应用实例</a:t>
            </a:r>
            <a:endParaRPr lang="zh-CN" altLang="en-US" sz="3200" b="1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3200" b="1" dirty="0" smtClean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五、下步研究计划</a:t>
            </a:r>
            <a:endParaRPr lang="zh-CN" altLang="en-US" sz="3200" b="1" dirty="0" smtClean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sz="3200" dirty="0" smtClean="0">
                <a:solidFill>
                  <a:schemeClr val="tx1"/>
                </a:solidFill>
                <a:effectLst/>
                <a:sym typeface="+mn-ea"/>
              </a:rPr>
              <a:t>五、下步研究计划</a:t>
            </a:r>
            <a:endParaRPr lang="zh-CN" altLang="en-US" sz="3200" dirty="0" smtClean="0">
              <a:solidFill>
                <a:schemeClr val="tx1"/>
              </a:solidFill>
              <a:effectLst/>
              <a:sym typeface="+mn-ea"/>
            </a:endParaRPr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755015" y="1089025"/>
            <a:ext cx="10826115" cy="48926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342900" indent="-342900" fontAlgn="auto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开展大规模标签库建设及初至拾取基础模型研究，逐步摆脱标签数据上手动初至拾取的需求；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</a:endParaRPr>
          </a:p>
          <a:p>
            <a:pPr marL="342900" indent="-342900" fontAlgn="auto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重新设计软件底层逻辑，逐步脱离数据库依赖，真正实现数据驱动的初至拾取软件；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</a:endParaRPr>
          </a:p>
          <a:p>
            <a:pPr marL="342900" indent="-342900" fontAlgn="auto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重新设计</a:t>
            </a: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  <a:sym typeface="+mn-ea"/>
              </a:rPr>
              <a:t>FBT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sym typeface="+mn-ea"/>
              </a:rPr>
              <a:t>文件格式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，增强其通用性；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</a:endParaRPr>
          </a:p>
          <a:p>
            <a:pPr marL="342900" indent="-342900" fontAlgn="auto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Font typeface="+mj-lt"/>
              <a:buAutoNum type="arabicPeriod"/>
            </a:pP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</a:rPr>
              <a:t>针对初至时间优化、异常初至剔除、初至质控显示、初至波形增强等更细节方法进行持续开发完善。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BEAUTIFY_FLAG" val="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BEAUTIFY_FLAG" val=""/>
</p:tagLst>
</file>

<file path=ppt/tags/tag6.xml><?xml version="1.0" encoding="utf-8"?>
<p:tagLst xmlns:p="http://schemas.openxmlformats.org/presentationml/2006/main">
  <p:tag name="KSO_WM_BEAUTIFY_FLAG" val=""/>
</p:tagLst>
</file>

<file path=ppt/tags/tag7.xml><?xml version="1.0" encoding="utf-8"?>
<p:tagLst xmlns:p="http://schemas.openxmlformats.org/presentationml/2006/main">
  <p:tag name="KSO_WM_BEAUTIFY_FLAG" val="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BEAUTIFY_FLAG" val=""/>
</p:tagLst>
</file>

<file path=ppt/tags/tag10.xml><?xml version="1.0" encoding="utf-8"?>
<p:tagLst xmlns:p="http://schemas.openxmlformats.org/presentationml/2006/main">
  <p:tag name="KSO_WM_BEAUTIFY_FLAG" val=""/>
</p:tagLst>
</file>

<file path=ppt/tags/tag11.xml><?xml version="1.0" encoding="utf-8"?>
<p:tagLst xmlns:p="http://schemas.openxmlformats.org/presentationml/2006/main">
  <p:tag name="KSO_WM_BEAUTIFY_FLAG" val=""/>
</p:tagLst>
</file>

<file path=ppt/tags/tag12.xml><?xml version="1.0" encoding="utf-8"?>
<p:tagLst xmlns:p="http://schemas.openxmlformats.org/presentationml/2006/main">
  <p:tag name="KSO_WM_BEAUTIFY_FLAG" val=""/>
</p:tagLst>
</file>

<file path=ppt/tags/tag13.xml><?xml version="1.0" encoding="utf-8"?>
<p:tagLst xmlns:p="http://schemas.openxmlformats.org/presentationml/2006/main">
  <p:tag name="KSO_WM_BEAUTIFY_FLAG" val=""/>
</p:tagLst>
</file>

<file path=ppt/tags/tag14.xml><?xml version="1.0" encoding="utf-8"?>
<p:tagLst xmlns:p="http://schemas.openxmlformats.org/presentationml/2006/main">
  <p:tag name="KSO_WM_BEAUTIFY_FLAG" val=""/>
</p:tagLst>
</file>

<file path=ppt/tags/tag15.xml><?xml version="1.0" encoding="utf-8"?>
<p:tagLst xmlns:p="http://schemas.openxmlformats.org/presentationml/2006/main">
  <p:tag name="KSO_WM_BEAUTIFY_FLAG" val=""/>
</p:tagLst>
</file>

<file path=ppt/tags/tag16.xml><?xml version="1.0" encoding="utf-8"?>
<p:tagLst xmlns:p="http://schemas.openxmlformats.org/presentationml/2006/main">
  <p:tag name="KSO_WM_BEAUTIFY_FLAG" val=""/>
</p:tagLst>
</file>

<file path=ppt/tags/tag17.xml><?xml version="1.0" encoding="utf-8"?>
<p:tagLst xmlns:p="http://schemas.openxmlformats.org/presentationml/2006/main">
  <p:tag name="KSO_WM_BEAUTIFY_FLAG" val=""/>
</p:tagLst>
</file>

<file path=ppt/tags/tag18.xml><?xml version="1.0" encoding="utf-8"?>
<p:tagLst xmlns:p="http://schemas.openxmlformats.org/presentationml/2006/main">
  <p:tag name="KSO_WM_BEAUTIFY_FLAG" val=""/>
</p:tagLst>
</file>

<file path=ppt/tags/tag19.xml><?xml version="1.0" encoding="utf-8"?>
<p:tagLst xmlns:p="http://schemas.openxmlformats.org/presentationml/2006/main">
  <p:tag name="KSO_WM_BEAUTIFY_FLAG" val=""/>
</p:tagLst>
</file>

<file path=ppt/tags/tag20.xml><?xml version="1.0" encoding="utf-8"?>
<p:tagLst xmlns:p="http://schemas.openxmlformats.org/presentationml/2006/main">
  <p:tag name="KSO_WM_BEAUTIFY_FLAG" val=""/>
</p:tagLst>
</file>

<file path=ppt/tags/tag21.xml><?xml version="1.0" encoding="utf-8"?>
<p:tagLst xmlns:p="http://schemas.openxmlformats.org/presentationml/2006/main">
  <p:tag name="KSO_WM_BEAUTIFY_FLAG" val=""/>
</p:tagLst>
</file>

<file path=ppt/tags/tag22.xml><?xml version="1.0" encoding="utf-8"?>
<p:tagLst xmlns:p="http://schemas.openxmlformats.org/presentationml/2006/main">
  <p:tag name="KSO_WM_BEAUTIFY_FLAG" val=""/>
</p:tagLst>
</file>

<file path=ppt/tags/tag23.xml><?xml version="1.0" encoding="utf-8"?>
<p:tagLst xmlns:p="http://schemas.openxmlformats.org/presentationml/2006/main">
  <p:tag name="KSO_WM_BEAUTIFY_FLAG" val=""/>
</p:tagLst>
</file>

<file path=ppt/tags/tag24.xml><?xml version="1.0" encoding="utf-8"?>
<p:tagLst xmlns:p="http://schemas.openxmlformats.org/presentationml/2006/main">
  <p:tag name="KSO_WM_BEAUTIFY_FLAG" val=""/>
</p:tagLst>
</file>

<file path=ppt/tags/tag25.xml><?xml version="1.0" encoding="utf-8"?>
<p:tagLst xmlns:p="http://schemas.openxmlformats.org/presentationml/2006/main">
  <p:tag name="KSO_WM_BEAUTIFY_FLAG" val=""/>
</p:tagLst>
</file>

<file path=ppt/tags/tag26.xml><?xml version="1.0" encoding="utf-8"?>
<p:tagLst xmlns:p="http://schemas.openxmlformats.org/presentationml/2006/main">
  <p:tag name="KSO_WM_BEAUTIFY_FLAG" val=""/>
</p:tagLst>
</file>

<file path=ppt/tags/tag27.xml><?xml version="1.0" encoding="utf-8"?>
<p:tagLst xmlns:p="http://schemas.openxmlformats.org/presentationml/2006/main">
  <p:tag name="KSO_WM_BEAUTIFY_FLAG" val=""/>
</p:tagLst>
</file>

<file path=ppt/tags/tag28.xml><?xml version="1.0" encoding="utf-8"?>
<p:tagLst xmlns:p="http://schemas.openxmlformats.org/presentationml/2006/main">
  <p:tag name="KSO_WM_BEAUTIFY_FLAG" val=""/>
</p:tagLst>
</file>

<file path=ppt/tags/tag29.xml><?xml version="1.0" encoding="utf-8"?>
<p:tagLst xmlns:p="http://schemas.openxmlformats.org/presentationml/2006/main">
  <p:tag name="KSO_WM_BEAUTIFY_FLAG" val=""/>
</p:tagLst>
</file>

<file path=ppt/tags/tag30.xml><?xml version="1.0" encoding="utf-8"?>
<p:tagLst xmlns:p="http://schemas.openxmlformats.org/presentationml/2006/main">
  <p:tag name="KSO_WM_BEAUTIFY_FLAG" val=""/>
</p:tagLst>
</file>

<file path=ppt/tags/tag31.xml><?xml version="1.0" encoding="utf-8"?>
<p:tagLst xmlns:p="http://schemas.openxmlformats.org/presentationml/2006/main">
  <p:tag name="KSO_WM_BEAUTIFY_FLAG" val=""/>
</p:tagLst>
</file>

<file path=ppt/tags/tag32.xml><?xml version="1.0" encoding="utf-8"?>
<p:tagLst xmlns:p="http://schemas.openxmlformats.org/presentationml/2006/main">
  <p:tag name="KSO_WM_BEAUTIFY_FLAG" val=""/>
</p:tagLst>
</file>

<file path=ppt/tags/tag33.xml><?xml version="1.0" encoding="utf-8"?>
<p:tagLst xmlns:p="http://schemas.openxmlformats.org/presentationml/2006/main">
  <p:tag name="KSO_WM_BEAUTIFY_FLAG" val=""/>
</p:tagLst>
</file>

<file path=ppt/tags/tag34.xml><?xml version="1.0" encoding="utf-8"?>
<p:tagLst xmlns:p="http://schemas.openxmlformats.org/presentationml/2006/main">
  <p:tag name="KSO_WM_BEAUTIFY_FLAG" val=""/>
</p:tagLst>
</file>

<file path=ppt/tags/tag35.xml><?xml version="1.0" encoding="utf-8"?>
<p:tagLst xmlns:p="http://schemas.openxmlformats.org/presentationml/2006/main">
  <p:tag name="KSO_WM_BEAUTIFY_FLAG" val=""/>
</p:tagLst>
</file>

<file path=ppt/tags/tag36.xml><?xml version="1.0" encoding="utf-8"?>
<p:tagLst xmlns:p="http://schemas.openxmlformats.org/presentationml/2006/main">
  <p:tag name="KSO_WM_BEAUTIFY_FLAG" val=""/>
</p:tagLst>
</file>

<file path=ppt/tags/tag37.xml><?xml version="1.0" encoding="utf-8"?>
<p:tagLst xmlns:p="http://schemas.openxmlformats.org/presentationml/2006/main">
  <p:tag name="KSO_WM_BEAUTIFY_FLAG" val=""/>
</p:tagLst>
</file>

<file path=ppt/tags/tag38.xml><?xml version="1.0" encoding="utf-8"?>
<p:tagLst xmlns:p="http://schemas.openxmlformats.org/presentationml/2006/main">
  <p:tag name="KSO_WM_BEAUTIFY_FLAG" val=""/>
</p:tagLst>
</file>

<file path=ppt/tags/tag39.xml><?xml version="1.0" encoding="utf-8"?>
<p:tagLst xmlns:p="http://schemas.openxmlformats.org/presentationml/2006/main">
  <p:tag name="KSO_WM_BEAUTIFY_FLAG" val=""/>
</p:tagLst>
</file>

<file path=ppt/tags/tag40.xml><?xml version="1.0" encoding="utf-8"?>
<p:tagLst xmlns:p="http://schemas.openxmlformats.org/presentationml/2006/main">
  <p:tag name="KSO_WM_BEAUTIFY_FLAG" val=""/>
</p:tagLst>
</file>

<file path=ppt/tags/tag41.xml><?xml version="1.0" encoding="utf-8"?>
<p:tagLst xmlns:p="http://schemas.openxmlformats.org/presentationml/2006/main">
  <p:tag name="KSO_WM_BEAUTIFY_FLAG" val=""/>
</p:tagLst>
</file>

<file path=ppt/tags/tag42.xml><?xml version="1.0" encoding="utf-8"?>
<p:tagLst xmlns:p="http://schemas.openxmlformats.org/presentationml/2006/main">
  <p:tag name="KSO_WM_BEAUTIFY_FLAG" val=""/>
</p:tagLst>
</file>

<file path=ppt/tags/tag43.xml><?xml version="1.0" encoding="utf-8"?>
<p:tagLst xmlns:p="http://schemas.openxmlformats.org/presentationml/2006/main">
  <p:tag name="KSO_WM_BEAUTIFY_FLAG" val=""/>
</p:tagLst>
</file>

<file path=ppt/tags/tag44.xml><?xml version="1.0" encoding="utf-8"?>
<p:tagLst xmlns:p="http://schemas.openxmlformats.org/presentationml/2006/main">
  <p:tag name="KSO_WM_BEAUTIFY_FLAG" val=""/>
</p:tagLst>
</file>

<file path=ppt/tags/tag45.xml><?xml version="1.0" encoding="utf-8"?>
<p:tagLst xmlns:p="http://schemas.openxmlformats.org/presentationml/2006/main">
  <p:tag name="KSO_WM_BEAUTIFY_FLAG" val=""/>
</p:tagLst>
</file>

<file path=ppt/tags/tag46.xml><?xml version="1.0" encoding="utf-8"?>
<p:tagLst xmlns:p="http://schemas.openxmlformats.org/presentationml/2006/main">
  <p:tag name="KSO_WM_BEAUTIFY_FLAG" val=""/>
</p:tagLst>
</file>

<file path=ppt/tags/tag47.xml><?xml version="1.0" encoding="utf-8"?>
<p:tagLst xmlns:p="http://schemas.openxmlformats.org/presentationml/2006/main">
  <p:tag name="KSO_WM_BEAUTIFY_FLAG" val=""/>
</p:tagLst>
</file>

<file path=ppt/tags/tag48.xml><?xml version="1.0" encoding="utf-8"?>
<p:tagLst xmlns:p="http://schemas.openxmlformats.org/presentationml/2006/main">
  <p:tag name="KSO_WM_BEAUTIFY_FLAG" val=""/>
</p:tagLst>
</file>

<file path=ppt/tags/tag49.xml><?xml version="1.0" encoding="utf-8"?>
<p:tagLst xmlns:p="http://schemas.openxmlformats.org/presentationml/2006/main">
  <p:tag name="KSO_WM_BEAUTIFY_FLAG" val=""/>
</p:tagLst>
</file>

<file path=ppt/tags/tag50.xml><?xml version="1.0" encoding="utf-8"?>
<p:tagLst xmlns:p="http://schemas.openxmlformats.org/presentationml/2006/main">
  <p:tag name="KSO_WM_BEAUTIFY_FLAG" val=""/>
</p:tagLst>
</file>

<file path=ppt/tags/tag51.xml><?xml version="1.0" encoding="utf-8"?>
<p:tagLst xmlns:p="http://schemas.openxmlformats.org/presentationml/2006/main">
  <p:tag name="KSO_WM_BEAUTIFY_FLAG" val=""/>
</p:tagLst>
</file>

<file path=ppt/tags/tag52.xml><?xml version="1.0" encoding="utf-8"?>
<p:tagLst xmlns:p="http://schemas.openxmlformats.org/presentationml/2006/main">
  <p:tag name="KSO_WM_BEAUTIFY_FLAG" val=""/>
</p:tagLst>
</file>

<file path=ppt/tags/tag53.xml><?xml version="1.0" encoding="utf-8"?>
<p:tagLst xmlns:p="http://schemas.openxmlformats.org/presentationml/2006/main">
  <p:tag name="KSO_WM_BEAUTIFY_FLAG" val=""/>
</p:tagLst>
</file>

<file path=ppt/tags/tag54.xml><?xml version="1.0" encoding="utf-8"?>
<p:tagLst xmlns:p="http://schemas.openxmlformats.org/presentationml/2006/main">
  <p:tag name="KSO_WM_BEAUTIFY_FLAG" val=""/>
</p:tagLst>
</file>

<file path=ppt/tags/tag55.xml><?xml version="1.0" encoding="utf-8"?>
<p:tagLst xmlns:p="http://schemas.openxmlformats.org/presentationml/2006/main">
  <p:tag name="KSO_WM_BEAUTIFY_FLAG" val=""/>
</p:tagLst>
</file>

<file path=ppt/tags/tag56.xml><?xml version="1.0" encoding="utf-8"?>
<p:tagLst xmlns:p="http://schemas.openxmlformats.org/presentationml/2006/main">
  <p:tag name="KSO_WM_BEAUTIFY_FLAG" val=""/>
</p:tagLst>
</file>

<file path=ppt/tags/tag57.xml><?xml version="1.0" encoding="utf-8"?>
<p:tagLst xmlns:p="http://schemas.openxmlformats.org/presentationml/2006/main">
  <p:tag name="KSO_WM_BEAUTIFY_FLAG" val=""/>
</p:tagLst>
</file>

<file path=ppt/tags/tag58.xml><?xml version="1.0" encoding="utf-8"?>
<p:tagLst xmlns:p="http://schemas.openxmlformats.org/presentationml/2006/main">
  <p:tag name="KSO_WM_BEAUTIFY_FLAG" val=""/>
</p:tagLst>
</file>

<file path=ppt/tags/tag59.xml><?xml version="1.0" encoding="utf-8"?>
<p:tagLst xmlns:p="http://schemas.openxmlformats.org/presentationml/2006/main">
  <p:tag name="KSO_WM_BEAUTIFY_FLAG" val=""/>
</p:tagLst>
</file>

<file path=ppt/tags/tag60.xml><?xml version="1.0" encoding="utf-8"?>
<p:tagLst xmlns:p="http://schemas.openxmlformats.org/presentationml/2006/main">
  <p:tag name="KSO_WM_BEAUTIFY_FLAG" val=""/>
</p:tagLst>
</file>

<file path=ppt/tags/tag61.xml><?xml version="1.0" encoding="utf-8"?>
<p:tagLst xmlns:p="http://schemas.openxmlformats.org/presentationml/2006/main">
  <p:tag name="KSO_WM_BEAUTIFY_FLAG" val=""/>
</p:tagLst>
</file>

<file path=ppt/tags/tag62.xml><?xml version="1.0" encoding="utf-8"?>
<p:tagLst xmlns:p="http://schemas.openxmlformats.org/presentationml/2006/main">
  <p:tag name="KSO_WM_BEAUTIFY_FLAG" val=""/>
</p:tagLst>
</file>

<file path=ppt/tags/tag63.xml><?xml version="1.0" encoding="utf-8"?>
<p:tagLst xmlns:p="http://schemas.openxmlformats.org/presentationml/2006/main">
  <p:tag name="KSO_WM_BEAUTIFY_FLAG" val=""/>
</p:tagLst>
</file>

<file path=ppt/tags/tag64.xml><?xml version="1.0" encoding="utf-8"?>
<p:tagLst xmlns:p="http://schemas.openxmlformats.org/presentationml/2006/main">
  <p:tag name="KSO_WM_BEAUTIFY_FLAG" val=""/>
</p:tagLst>
</file>

<file path=ppt/tags/tag65.xml><?xml version="1.0" encoding="utf-8"?>
<p:tagLst xmlns:p="http://schemas.openxmlformats.org/presentationml/2006/main">
  <p:tag name="KSO_WM_BEAUTIFY_FLAG" val=""/>
</p:tagLst>
</file>

<file path=ppt/tags/tag66.xml><?xml version="1.0" encoding="utf-8"?>
<p:tagLst xmlns:p="http://schemas.openxmlformats.org/presentationml/2006/main">
  <p:tag name="KSO_WM_BEAUTIFY_FLAG" val=""/>
</p:tagLst>
</file>

<file path=ppt/tags/tag67.xml><?xml version="1.0" encoding="utf-8"?>
<p:tagLst xmlns:p="http://schemas.openxmlformats.org/presentationml/2006/main">
  <p:tag name="KSO_WM_BEAUTIFY_FLAG" val=""/>
</p:tagLst>
</file>

<file path=ppt/tags/tag68.xml><?xml version="1.0" encoding="utf-8"?>
<p:tagLst xmlns:p="http://schemas.openxmlformats.org/presentationml/2006/main">
  <p:tag name="KSO_WM_BEAUTIFY_FLAG" val=""/>
</p:tagLst>
</file>

<file path=ppt/tags/tag69.xml><?xml version="1.0" encoding="utf-8"?>
<p:tagLst xmlns:p="http://schemas.openxmlformats.org/presentationml/2006/main">
  <p:tag name="KSO_WM_BEAUTIFY_FLAG" val=""/>
</p:tagLst>
</file>

<file path=ppt/tags/tag70.xml><?xml version="1.0" encoding="utf-8"?>
<p:tagLst xmlns:p="http://schemas.openxmlformats.org/presentationml/2006/main">
  <p:tag name="KSO_WM_BEAUTIFY_FLAG" val=""/>
</p:tagLst>
</file>

<file path=ppt/tags/tag71.xml><?xml version="1.0" encoding="utf-8"?>
<p:tagLst xmlns:p="http://schemas.openxmlformats.org/presentationml/2006/main">
  <p:tag name="KSO_WM_BEAUTIFY_FLAG" val=""/>
</p:tagLst>
</file>

<file path=ppt/tags/tag72.xml><?xml version="1.0" encoding="utf-8"?>
<p:tagLst xmlns:p="http://schemas.openxmlformats.org/presentationml/2006/main">
  <p:tag name="KSO_WM_BEAUTIFY_FLAG" val=""/>
</p:tagLst>
</file>

<file path=ppt/tags/tag73.xml><?xml version="1.0" encoding="utf-8"?>
<p:tagLst xmlns:p="http://schemas.openxmlformats.org/presentationml/2006/main">
  <p:tag name="KSO_WM_BEAUTIFY_FLAG" val=""/>
</p:tagLst>
</file>

<file path=ppt/tags/tag74.xml><?xml version="1.0" encoding="utf-8"?>
<p:tagLst xmlns:p="http://schemas.openxmlformats.org/presentationml/2006/main">
  <p:tag name="KSO_WM_BEAUTIFY_FLAG" val=""/>
</p:tagLst>
</file>

<file path=ppt/tags/tag75.xml><?xml version="1.0" encoding="utf-8"?>
<p:tagLst xmlns:p="http://schemas.openxmlformats.org/presentationml/2006/main">
  <p:tag name="KSO_WM_BEAUTIFY_FLAG" val=""/>
</p:tagLst>
</file>

<file path=ppt/tags/tag76.xml><?xml version="1.0" encoding="utf-8"?>
<p:tagLst xmlns:p="http://schemas.openxmlformats.org/presentationml/2006/main">
  <p:tag name="KSO_WM_BEAUTIFY_FLAG" val=""/>
</p:tagLst>
</file>

<file path=ppt/tags/tag77.xml><?xml version="1.0" encoding="utf-8"?>
<p:tagLst xmlns:p="http://schemas.openxmlformats.org/presentationml/2006/main">
  <p:tag name="KSO_WM_BEAUTIFY_FLAG" val=""/>
</p:tagLst>
</file>

<file path=ppt/tags/tag78.xml><?xml version="1.0" encoding="utf-8"?>
<p:tagLst xmlns:p="http://schemas.openxmlformats.org/presentationml/2006/main">
  <p:tag name="KSO_WM_BEAUTIFY_FLAG" val=""/>
</p:tagLst>
</file>

<file path=ppt/tags/tag79.xml><?xml version="1.0" encoding="utf-8"?>
<p:tagLst xmlns:p="http://schemas.openxmlformats.org/presentationml/2006/main">
  <p:tag name="KSO_WM_BEAUTIFY_FLAG" val=""/>
</p:tagLst>
</file>

<file path=ppt/tags/tag80.xml><?xml version="1.0" encoding="utf-8"?>
<p:tagLst xmlns:p="http://schemas.openxmlformats.org/presentationml/2006/main">
  <p:tag name="KSO_WM_BEAUTIFY_FLAG" val=""/>
</p:tagLst>
</file>

<file path=ppt/tags/tag81.xml><?xml version="1.0" encoding="utf-8"?>
<p:tagLst xmlns:p="http://schemas.openxmlformats.org/presentationml/2006/main">
  <p:tag name="KSO_WM_BEAUTIFY_FLAG" val=""/>
</p:tagLst>
</file>

<file path=ppt/tags/tag82.xml><?xml version="1.0" encoding="utf-8"?>
<p:tagLst xmlns:p="http://schemas.openxmlformats.org/presentationml/2006/main">
  <p:tag name="KSO_WM_BEAUTIFY_FLAG" val=""/>
</p:tagLst>
</file>

<file path=ppt/tags/tag83.xml><?xml version="1.0" encoding="utf-8"?>
<p:tagLst xmlns:p="http://schemas.openxmlformats.org/presentationml/2006/main">
  <p:tag name="KSO_WM_BEAUTIFY_FLAG" val=""/>
</p:tagLst>
</file>

<file path=ppt/tags/tag84.xml><?xml version="1.0" encoding="utf-8"?>
<p:tagLst xmlns:p="http://schemas.openxmlformats.org/presentationml/2006/main">
  <p:tag name="KSO_WM_BEAUTIFY_FLAG" val=""/>
</p:tagLst>
</file>

<file path=ppt/tags/tag85.xml><?xml version="1.0" encoding="utf-8"?>
<p:tagLst xmlns:p="http://schemas.openxmlformats.org/presentationml/2006/main">
  <p:tag name="KSO_WM_BEAUTIFY_FLAG" val=""/>
</p:tagLst>
</file>

<file path=ppt/tags/tag86.xml><?xml version="1.0" encoding="utf-8"?>
<p:tagLst xmlns:p="http://schemas.openxmlformats.org/presentationml/2006/main">
  <p:tag name="KSO_WM_BEAUTIFY_FLAG" val=""/>
</p:tagLst>
</file>

<file path=ppt/tags/tag87.xml><?xml version="1.0" encoding="utf-8"?>
<p:tagLst xmlns:p="http://schemas.openxmlformats.org/presentationml/2006/main">
  <p:tag name="KSO_WM_BEAUTIFY_FLAG" val=""/>
</p:tagLst>
</file>

<file path=ppt/tags/tag88.xml><?xml version="1.0" encoding="utf-8"?>
<p:tagLst xmlns:p="http://schemas.openxmlformats.org/presentationml/2006/main">
  <p:tag name="KSO_WM_BEAUTIFY_FLAG" val=""/>
</p:tagLst>
</file>

<file path=ppt/tags/tag89.xml><?xml version="1.0" encoding="utf-8"?>
<p:tagLst xmlns:p="http://schemas.openxmlformats.org/presentationml/2006/main">
  <p:tag name="KSO_WM_BEAUTIFY_FLAG" val=""/>
</p:tagLst>
</file>

<file path=ppt/tags/tag90.xml><?xml version="1.0" encoding="utf-8"?>
<p:tagLst xmlns:p="http://schemas.openxmlformats.org/presentationml/2006/main">
  <p:tag name="KSO_WM_BEAUTIFY_FLAG" val=""/>
</p:tagLst>
</file>

<file path=ppt/tags/tag91.xml><?xml version="1.0" encoding="utf-8"?>
<p:tagLst xmlns:p="http://schemas.openxmlformats.org/presentationml/2006/main">
  <p:tag name="KSO_WM_BEAUTIFY_FLAG" val=""/>
</p:tagLst>
</file>

<file path=ppt/tags/tag92.xml><?xml version="1.0" encoding="utf-8"?>
<p:tagLst xmlns:p="http://schemas.openxmlformats.org/presentationml/2006/main">
  <p:tag name="KSO_WM_BEAUTIFY_FLAG" val=""/>
</p:tagLst>
</file>

<file path=ppt/tags/tag93.xml><?xml version="1.0" encoding="utf-8"?>
<p:tagLst xmlns:p="http://schemas.openxmlformats.org/presentationml/2006/main">
  <p:tag name="KSO_WM_BEAUTIFY_FLAG" val=""/>
</p:tagLst>
</file>

<file path=ppt/tags/tag94.xml><?xml version="1.0" encoding="utf-8"?>
<p:tagLst xmlns:p="http://schemas.openxmlformats.org/presentationml/2006/main">
  <p:tag name="KSO_WM_BEAUTIFY_FLAG" val=""/>
</p:tagLst>
</file>

<file path=ppt/tags/tag95.xml><?xml version="1.0" encoding="utf-8"?>
<p:tagLst xmlns:p="http://schemas.openxmlformats.org/presentationml/2006/main">
  <p:tag name="KSO_WM_BEAUTIFY_FLAG" val=""/>
</p:tagLst>
</file>

<file path=ppt/tags/tag96.xml><?xml version="1.0" encoding="utf-8"?>
<p:tagLst xmlns:p="http://schemas.openxmlformats.org/presentationml/2006/main">
  <p:tag name="KSO_WM_BEAUTIFY_FLAG" val=""/>
</p:tagLst>
</file>

<file path=ppt/tags/tag97.xml><?xml version="1.0" encoding="utf-8"?>
<p:tagLst xmlns:p="http://schemas.openxmlformats.org/presentationml/2006/main">
  <p:tag name="KSO_WM_BEAUTIFY_FLAG" val=""/>
</p:tagLst>
</file>

<file path=ppt/tags/tag98.xml><?xml version="1.0" encoding="utf-8"?>
<p:tagLst xmlns:p="http://schemas.openxmlformats.org/presentationml/2006/main">
  <p:tag name="KSO_WM_BEAUTIFY_FLAG" val=""/>
</p:tagLst>
</file>

<file path=ppt/tags/tag99.xml><?xml version="1.0" encoding="utf-8"?>
<p:tagLst xmlns:p="http://schemas.openxmlformats.org/presentationml/2006/main">
  <p:tag name="KSO_WM_BEAUTIFY_FLAG" val=""/>
</p:tagLst>
</file>

<file path=ppt/tags/tag100.xml><?xml version="1.0" encoding="utf-8"?>
<p:tagLst xmlns:p="http://schemas.openxmlformats.org/presentationml/2006/main">
  <p:tag name="KSO_WM_BEAUTIFY_FLAG" val=""/>
</p:tagLst>
</file>

<file path=ppt/tags/tag101.xml><?xml version="1.0" encoding="utf-8"?>
<p:tagLst xmlns:p="http://schemas.openxmlformats.org/presentationml/2006/main">
  <p:tag name="KSO_WM_BEAUTIFY_FLAG" val=""/>
</p:tagLst>
</file>

<file path=ppt/tags/tag102.xml><?xml version="1.0" encoding="utf-8"?>
<p:tagLst xmlns:p="http://schemas.openxmlformats.org/presentationml/2006/main">
  <p:tag name="KSO_WM_BEAUTIFY_FLAG" val=""/>
</p:tagLst>
</file>

<file path=ppt/tags/tag103.xml><?xml version="1.0" encoding="utf-8"?>
<p:tagLst xmlns:p="http://schemas.openxmlformats.org/presentationml/2006/main">
  <p:tag name="KSO_WM_BEAUTIFY_FLAG" val=""/>
</p:tagLst>
</file>

<file path=ppt/tags/tag104.xml><?xml version="1.0" encoding="utf-8"?>
<p:tagLst xmlns:p="http://schemas.openxmlformats.org/presentationml/2006/main">
  <p:tag name="KSO_WM_BEAUTIFY_FLAG" val=""/>
</p:tagLst>
</file>

<file path=ppt/tags/tag105.xml><?xml version="1.0" encoding="utf-8"?>
<p:tagLst xmlns:p="http://schemas.openxmlformats.org/presentationml/2006/main">
  <p:tag name="KSO_WM_BEAUTIFY_FLAG" val=""/>
</p:tagLst>
</file>

<file path=ppt/tags/tag106.xml><?xml version="1.0" encoding="utf-8"?>
<p:tagLst xmlns:p="http://schemas.openxmlformats.org/presentationml/2006/main">
  <p:tag name="KSO_WM_BEAUTIFY_FLAG" val=""/>
</p:tagLst>
</file>

<file path=ppt/tags/tag107.xml><?xml version="1.0" encoding="utf-8"?>
<p:tagLst xmlns:p="http://schemas.openxmlformats.org/presentationml/2006/main">
  <p:tag name="KSO_WM_BEAUTIFY_FLAG" val=""/>
</p:tagLst>
</file>

<file path=ppt/tags/tag108.xml><?xml version="1.0" encoding="utf-8"?>
<p:tagLst xmlns:p="http://schemas.openxmlformats.org/presentationml/2006/main">
  <p:tag name="KSO_WM_BEAUTIFY_FLAG" val=""/>
</p:tagLst>
</file>

<file path=ppt/tags/tag109.xml><?xml version="1.0" encoding="utf-8"?>
<p:tagLst xmlns:p="http://schemas.openxmlformats.org/presentationml/2006/main">
  <p:tag name="KSO_WM_BEAUTIFY_FLAG" val=""/>
</p:tagLst>
</file>

<file path=ppt/tags/tag110.xml><?xml version="1.0" encoding="utf-8"?>
<p:tagLst xmlns:p="http://schemas.openxmlformats.org/presentationml/2006/main">
  <p:tag name="KSO_WM_BEAUTIFY_FLAG" val=""/>
</p:tagLst>
</file>

<file path=ppt/tags/tag111.xml><?xml version="1.0" encoding="utf-8"?>
<p:tagLst xmlns:p="http://schemas.openxmlformats.org/presentationml/2006/main">
  <p:tag name="KSO_WM_BEAUTIFY_FLAG" val=""/>
</p:tagLst>
</file>

<file path=ppt/tags/tag112.xml><?xml version="1.0" encoding="utf-8"?>
<p:tagLst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​​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Office">
      <a:majorFont>
        <a:latin typeface="宋体"/>
        <a:ea typeface=""/>
        <a:cs typeface=""/>
        <a:font script="Jpan" typeface="游ゴシック Light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宋体"/>
        <a:ea typeface=""/>
        <a:cs typeface=""/>
        <a:font script="Jpan" typeface="游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4043</Words>
  <Application>WPS 演示</Application>
  <PresentationFormat>宽屏</PresentationFormat>
  <Paragraphs>490</Paragraphs>
  <Slides>42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42</vt:i4>
      </vt:variant>
    </vt:vector>
  </HeadingPairs>
  <TitlesOfParts>
    <vt:vector size="58" baseType="lpstr">
      <vt:lpstr>Arial</vt:lpstr>
      <vt:lpstr>宋体</vt:lpstr>
      <vt:lpstr>Wingdings</vt:lpstr>
      <vt:lpstr>Times New Roman</vt:lpstr>
      <vt:lpstr>Arial Unicode MS</vt:lpstr>
      <vt:lpstr>Calibri Light</vt:lpstr>
      <vt:lpstr>微软雅黑</vt:lpstr>
      <vt:lpstr>Calibri</vt:lpstr>
      <vt:lpstr>华文行楷</vt:lpstr>
      <vt:lpstr>黑体</vt:lpstr>
      <vt:lpstr>东文宋体</vt:lpstr>
      <vt:lpstr>华文中宋</vt:lpstr>
      <vt:lpstr>华文琥珀</vt:lpstr>
      <vt:lpstr>WPS</vt:lpstr>
      <vt:lpstr>1_WPS</vt:lpstr>
      <vt:lpstr>2_WPS</vt:lpstr>
      <vt:lpstr>PowerPoint 演示文稿</vt:lpstr>
      <vt:lpstr>PowerPoint 演示文稿</vt:lpstr>
      <vt:lpstr>PowerPoint 演示文稿</vt:lpstr>
      <vt:lpstr>一、研发背景</vt:lpstr>
      <vt:lpstr>一、研发背景</vt:lpstr>
      <vt:lpstr>汇 报 提 纲</vt:lpstr>
      <vt:lpstr>PowerPoint 演示文稿</vt:lpstr>
      <vt:lpstr>二、基本原理</vt:lpstr>
      <vt:lpstr>二、基本原理</vt:lpstr>
      <vt:lpstr>二、基本原理</vt:lpstr>
      <vt:lpstr>二、基本原理</vt:lpstr>
      <vt:lpstr>二、基本原理</vt:lpstr>
      <vt:lpstr>汇 报 提 纲</vt:lpstr>
      <vt:lpstr>PowerPoint 演示文稿</vt:lpstr>
      <vt:lpstr>三、软件架构及应用流程</vt:lpstr>
      <vt:lpstr>三、软件架构及应用流程</vt:lpstr>
      <vt:lpstr>三、软件架构及应用流程</vt:lpstr>
      <vt:lpstr>三、软件架构及应用流程</vt:lpstr>
      <vt:lpstr>三、软件架构及应用流程</vt:lpstr>
      <vt:lpstr>三、软件架构及应用流程</vt:lpstr>
      <vt:lpstr>三、软件架构及应用流程</vt:lpstr>
      <vt:lpstr>三、软件架构及应用流程</vt:lpstr>
      <vt:lpstr>三、软件架构及应用流程</vt:lpstr>
      <vt:lpstr>三、软件架构及应用流程</vt:lpstr>
      <vt:lpstr>三、软件架构及应用流程</vt:lpstr>
      <vt:lpstr>三、软件架构及应用流程</vt:lpstr>
      <vt:lpstr>汇 报 提 纲</vt:lpstr>
      <vt:lpstr>PowerPoint 演示文稿</vt:lpstr>
      <vt:lpstr>四、应用实例</vt:lpstr>
      <vt:lpstr>四、应用实例</vt:lpstr>
      <vt:lpstr>四、应用实例</vt:lpstr>
      <vt:lpstr>四、应用实例</vt:lpstr>
      <vt:lpstr>四、应用实例</vt:lpstr>
      <vt:lpstr>四、应用实例</vt:lpstr>
      <vt:lpstr>四、应用实例</vt:lpstr>
      <vt:lpstr>四、应用实例</vt:lpstr>
      <vt:lpstr>四、应用实例</vt:lpstr>
      <vt:lpstr>四、应用实例</vt:lpstr>
      <vt:lpstr>四、应用实例</vt:lpstr>
      <vt:lpstr>四、应用实例</vt:lpstr>
      <vt:lpstr>汇 报 提 纲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zhenbo</dc:creator>
  <cp:lastModifiedBy>zhenbo</cp:lastModifiedBy>
  <cp:revision>9</cp:revision>
  <dcterms:created xsi:type="dcterms:W3CDTF">2026-03-03T06:34:59Z</dcterms:created>
  <dcterms:modified xsi:type="dcterms:W3CDTF">2026-03-03T06:34:59Z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2052-12.1.2.23578</vt:lpwstr>
  </property>
  <property fmtid="{D5CDD505-2E9C-101B-9397-08002B2CF9AE}" pid="3" name="ICV">
    <vt:lpwstr>A264C2A7412142EFAE2DA66932E97DDA_41</vt:lpwstr>
  </property>
</Properties>
</file>