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3.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3.xml" ContentType="application/vnd.openxmlformats-officedocument.presentationml.tags+xml"/>
  <Override PartName="/ppt/tags/tag74.xml" ContentType="application/vnd.openxmlformats-officedocument.presentationml.tags+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54" r:id="rId2"/>
    <p:sldMasterId id="2147483657" r:id="rId3"/>
  </p:sldMasterIdLst>
  <p:notesMasterIdLst>
    <p:notesMasterId r:id="rId57"/>
  </p:notesMasterIdLst>
  <p:sldIdLst>
    <p:sldId id="258" r:id="rId4"/>
    <p:sldId id="2340" r:id="rId5"/>
    <p:sldId id="2341" r:id="rId6"/>
    <p:sldId id="2342" r:id="rId7"/>
    <p:sldId id="2100" r:id="rId8"/>
    <p:sldId id="2302" r:id="rId9"/>
    <p:sldId id="2303" r:id="rId10"/>
    <p:sldId id="2304" r:id="rId11"/>
    <p:sldId id="2305" r:id="rId12"/>
    <p:sldId id="2307" r:id="rId13"/>
    <p:sldId id="2308" r:id="rId14"/>
    <p:sldId id="2309" r:id="rId15"/>
    <p:sldId id="2345" r:id="rId16"/>
    <p:sldId id="2344" r:id="rId17"/>
    <p:sldId id="2310" r:id="rId18"/>
    <p:sldId id="2319" r:id="rId19"/>
    <p:sldId id="2320" r:id="rId20"/>
    <p:sldId id="2321" r:id="rId21"/>
    <p:sldId id="2346" r:id="rId22"/>
    <p:sldId id="2347" r:id="rId23"/>
    <p:sldId id="2348" r:id="rId24"/>
    <p:sldId id="2349" r:id="rId25"/>
    <p:sldId id="2350" r:id="rId26"/>
    <p:sldId id="2351" r:id="rId27"/>
    <p:sldId id="2352" r:id="rId28"/>
    <p:sldId id="2324" r:id="rId29"/>
    <p:sldId id="2325" r:id="rId30"/>
    <p:sldId id="2326" r:id="rId31"/>
    <p:sldId id="2327" r:id="rId32"/>
    <p:sldId id="2328" r:id="rId33"/>
    <p:sldId id="2329" r:id="rId34"/>
    <p:sldId id="2330" r:id="rId35"/>
    <p:sldId id="2331" r:id="rId36"/>
    <p:sldId id="2332" r:id="rId37"/>
    <p:sldId id="2353" r:id="rId38"/>
    <p:sldId id="2363" r:id="rId39"/>
    <p:sldId id="2364" r:id="rId40"/>
    <p:sldId id="2365" r:id="rId41"/>
    <p:sldId id="2336" r:id="rId42"/>
    <p:sldId id="2337" r:id="rId43"/>
    <p:sldId id="2334" r:id="rId44"/>
    <p:sldId id="2354" r:id="rId45"/>
    <p:sldId id="2355" r:id="rId46"/>
    <p:sldId id="2356" r:id="rId47"/>
    <p:sldId id="2357" r:id="rId48"/>
    <p:sldId id="2358" r:id="rId49"/>
    <p:sldId id="2360" r:id="rId50"/>
    <p:sldId id="2362" r:id="rId51"/>
    <p:sldId id="2338" r:id="rId52"/>
    <p:sldId id="2271" r:id="rId53"/>
    <p:sldId id="2359" r:id="rId54"/>
    <p:sldId id="2343" r:id="rId55"/>
    <p:sldId id="261" r:id="rId5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22">
          <p15:clr>
            <a:srgbClr val="A4A3A4"/>
          </p15:clr>
        </p15:guide>
        <p15:guide id="2" pos="3828">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Zaibing" initials="Z"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000066"/>
    <a:srgbClr val="FF0066"/>
    <a:srgbClr val="EE7612"/>
    <a:srgbClr val="0066FF"/>
    <a:srgbClr val="FF3399"/>
    <a:srgbClr val="FF5050"/>
    <a:srgbClr val="FFFFFF"/>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63" autoAdjust="0"/>
    <p:restoredTop sz="88452" autoAdjust="0"/>
  </p:normalViewPr>
  <p:slideViewPr>
    <p:cSldViewPr snapToGrid="0">
      <p:cViewPr varScale="1">
        <p:scale>
          <a:sx n="93" d="100"/>
          <a:sy n="93" d="100"/>
        </p:scale>
        <p:origin x="92" y="84"/>
      </p:cViewPr>
      <p:guideLst>
        <p:guide orient="horz" pos="2122"/>
        <p:guide pos="3828"/>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commentAuthors" Target="commentAuthors.xml"/><Relationship Id="rId5" Type="http://schemas.openxmlformats.org/officeDocument/2006/relationships/slide" Target="slides/slide2.xml"/><Relationship Id="rId61" Type="http://schemas.openxmlformats.org/officeDocument/2006/relationships/theme" Target="theme/theme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notesMaster" Target="notesMasters/notesMaster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AAE386-C65B-4400-AFD2-ACEE4982A689}" type="datetimeFigureOut">
              <a:rPr lang="zh-CN" altLang="en-US" smtClean="0"/>
              <a:t>2026/4/9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7F60E7-A92B-4FB8-B179-A6F96A7E4A9F}"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A7F60E7-A92B-4FB8-B179-A6F96A7E4A9F}"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EA7F60E7-A92B-4FB8-B179-A6F96A7E4A9F}" type="slidenum">
              <a:rPr lang="zh-CN" altLang="en-US" smtClean="0"/>
              <a:t>4</a:t>
            </a:fld>
            <a:endParaRPr lang="zh-CN" altLang="en-US"/>
          </a:p>
        </p:txBody>
      </p:sp>
    </p:spTree>
    <p:extLst>
      <p:ext uri="{BB962C8B-B14F-4D97-AF65-F5344CB8AC3E}">
        <p14:creationId xmlns:p14="http://schemas.microsoft.com/office/powerpoint/2010/main" val="2273420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927DC7C-EA85-41EA-BE8E-3BC04B9579CE}"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t>5</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927DC7C-EA85-41EA-BE8E-3BC04B9579CE}"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t>9</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EA7F60E7-A92B-4FB8-B179-A6F96A7E4A9F}" type="slidenum">
              <a:rPr lang="zh-CN" altLang="en-US" smtClean="0"/>
              <a:t>12</a:t>
            </a:fld>
            <a:endParaRPr lang="zh-CN" altLang="en-US"/>
          </a:p>
        </p:txBody>
      </p:sp>
    </p:spTree>
    <p:extLst>
      <p:ext uri="{BB962C8B-B14F-4D97-AF65-F5344CB8AC3E}">
        <p14:creationId xmlns:p14="http://schemas.microsoft.com/office/powerpoint/2010/main" val="2810970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927DC7C-EA85-41EA-BE8E-3BC04B9579CE}"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t>15</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ym typeface="+mn-ea"/>
              </a:rPr>
              <a:t>对每一道，计算</a:t>
            </a:r>
            <a:r>
              <a:rPr lang="en-US" altLang="zh-CN">
                <a:sym typeface="+mn-ea"/>
              </a:rPr>
              <a:t>cmp</a:t>
            </a:r>
            <a:r>
              <a:rPr lang="zh-CN" altLang="en-US">
                <a:sym typeface="+mn-ea"/>
              </a:rPr>
              <a:t>高程对应的深度采样点（最接近深度点）</a:t>
            </a:r>
            <a:endParaRPr lang="zh-CN" altLang="en-US"/>
          </a:p>
          <a:p>
            <a:r>
              <a:rPr lang="zh-CN" altLang="en-US">
                <a:sym typeface="+mn-ea"/>
              </a:rPr>
              <a:t>清空地震数据并标记一个振幅是</a:t>
            </a:r>
            <a:r>
              <a:rPr lang="en-US" altLang="zh-CN">
                <a:sym typeface="+mn-ea"/>
              </a:rPr>
              <a:t>1.0</a:t>
            </a:r>
            <a:r>
              <a:rPr lang="zh-CN" altLang="en-US">
                <a:sym typeface="+mn-ea"/>
              </a:rPr>
              <a:t>的采样点</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合成数据作业：</a:t>
            </a:r>
          </a:p>
          <a:p>
            <a:r>
              <a:rPr lang="en-US" altLang="zh-CN"/>
              <a:t>~/mari/ykl/jobs/multiple_test/01_iterative/*  </a:t>
            </a:r>
            <a:r>
              <a:rPr lang="zh-CN" altLang="en-US">
                <a:sym typeface="+mn-ea"/>
              </a:rPr>
              <a:t>反射系数</a:t>
            </a:r>
            <a:r>
              <a:rPr lang="en-US" altLang="zh-CN">
                <a:sym typeface="+mn-ea"/>
              </a:rPr>
              <a:t>0.8</a:t>
            </a:r>
            <a:r>
              <a:rPr lang="zh-CN" altLang="en-US">
                <a:sym typeface="+mn-ea"/>
              </a:rPr>
              <a:t>，周期</a:t>
            </a:r>
            <a:r>
              <a:rPr lang="en-US" altLang="zh-CN">
                <a:sym typeface="+mn-ea"/>
              </a:rPr>
              <a:t>200ms</a:t>
            </a:r>
            <a:endParaRPr lang="en-US" altLang="zh-CN"/>
          </a:p>
          <a:p>
            <a:endParaRPr lang="en-US"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利用循环和随机数生成这样的散射</a:t>
            </a:r>
            <a:r>
              <a:rPr lang="en-US" altLang="zh-CN" dirty="0"/>
              <a:t>+</a:t>
            </a:r>
            <a:r>
              <a:rPr lang="zh-CN" altLang="en-US" dirty="0"/>
              <a:t>反射合成鬼波测试数据也不难</a:t>
            </a:r>
          </a:p>
        </p:txBody>
      </p:sp>
      <p:sp>
        <p:nvSpPr>
          <p:cNvPr id="4" name="灯片编号占位符 3"/>
          <p:cNvSpPr>
            <a:spLocks noGrp="1"/>
          </p:cNvSpPr>
          <p:nvPr>
            <p:ph type="sldNum" sz="quarter" idx="5"/>
          </p:nvPr>
        </p:nvSpPr>
        <p:spPr/>
        <p:txBody>
          <a:bodyPr/>
          <a:lstStyle/>
          <a:p>
            <a:fld id="{EA7F60E7-A92B-4FB8-B179-A6F96A7E4A9F}" type="slidenum">
              <a:rPr lang="zh-CN" altLang="en-US" smtClean="0"/>
              <a:t>35</a:t>
            </a:fld>
            <a:endParaRPr lang="zh-CN" altLang="en-US"/>
          </a:p>
        </p:txBody>
      </p:sp>
    </p:spTree>
    <p:extLst>
      <p:ext uri="{BB962C8B-B14F-4D97-AF65-F5344CB8AC3E}">
        <p14:creationId xmlns:p14="http://schemas.microsoft.com/office/powerpoint/2010/main" val="33254639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EFABC-FDEE-AB34-F69B-C9A9927CC9ED}"/>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13099F88-C255-5CC9-E3C4-AA35963E1878}"/>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id="{27FD6040-6BB6-793F-6A35-0C568B95786E}"/>
              </a:ext>
            </a:extLst>
          </p:cNvPr>
          <p:cNvSpPr>
            <a:spLocks noGrp="1"/>
          </p:cNvSpPr>
          <p:nvPr>
            <p:ph type="body" idx="1"/>
          </p:nvPr>
        </p:nvSpPr>
        <p:spPr/>
        <p:txBody>
          <a:bodyPr/>
          <a:lstStyle/>
          <a:p>
            <a:r>
              <a:rPr lang="zh-CN" altLang="en-US" dirty="0"/>
              <a:t>利用循环和随机数生成这样的散射</a:t>
            </a:r>
            <a:r>
              <a:rPr lang="en-US" altLang="zh-CN" dirty="0"/>
              <a:t>+</a:t>
            </a:r>
            <a:r>
              <a:rPr lang="zh-CN" altLang="en-US" dirty="0"/>
              <a:t>反射合成鬼波测试数据也不难</a:t>
            </a:r>
          </a:p>
        </p:txBody>
      </p:sp>
      <p:sp>
        <p:nvSpPr>
          <p:cNvPr id="4" name="灯片编号占位符 3">
            <a:extLst>
              <a:ext uri="{FF2B5EF4-FFF2-40B4-BE49-F238E27FC236}">
                <a16:creationId xmlns:a16="http://schemas.microsoft.com/office/drawing/2014/main" id="{01C7BAEF-C427-2F9B-3637-54D7FBFCC923}"/>
              </a:ext>
            </a:extLst>
          </p:cNvPr>
          <p:cNvSpPr>
            <a:spLocks noGrp="1"/>
          </p:cNvSpPr>
          <p:nvPr>
            <p:ph type="sldNum" sz="quarter" idx="5"/>
          </p:nvPr>
        </p:nvSpPr>
        <p:spPr/>
        <p:txBody>
          <a:bodyPr/>
          <a:lstStyle/>
          <a:p>
            <a:fld id="{EA7F60E7-A92B-4FB8-B179-A6F96A7E4A9F}" type="slidenum">
              <a:rPr lang="zh-CN" altLang="en-US" smtClean="0"/>
              <a:t>36</a:t>
            </a:fld>
            <a:endParaRPr lang="zh-CN" altLang="en-US"/>
          </a:p>
        </p:txBody>
      </p:sp>
    </p:spTree>
    <p:extLst>
      <p:ext uri="{BB962C8B-B14F-4D97-AF65-F5344CB8AC3E}">
        <p14:creationId xmlns:p14="http://schemas.microsoft.com/office/powerpoint/2010/main" val="1766727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927DC7C-EA85-41EA-BE8E-3BC04B9579CE}"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t>49</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ym typeface="+mn-ea"/>
              </a:rPr>
              <a:t>对于经过验证有效的脚本及流程，应逐步固化为正式模块。</a:t>
            </a: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t>53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3_自定义版式">
    <p:spTree>
      <p:nvGrpSpPr>
        <p:cNvPr id="1" name=""/>
        <p:cNvGrpSpPr/>
        <p:nvPr/>
      </p:nvGrpSpPr>
      <p:grpSpPr>
        <a:xfrm>
          <a:off x="0" y="0"/>
          <a:ext cx="0" cy="0"/>
          <a:chOff x="0" y="0"/>
          <a:chExt cx="0" cy="0"/>
        </a:xfrm>
      </p:grpSpPr>
      <p:cxnSp>
        <p:nvCxnSpPr>
          <p:cNvPr id="4" name="直接连接符 3"/>
          <p:cNvCxnSpPr/>
          <p:nvPr userDrawn="1"/>
        </p:nvCxnSpPr>
        <p:spPr>
          <a:xfrm>
            <a:off x="1199456" y="644691"/>
            <a:ext cx="10177131" cy="0"/>
          </a:xfrm>
          <a:prstGeom prst="line">
            <a:avLst/>
          </a:prstGeom>
          <a:ln w="12700">
            <a:solidFill>
              <a:srgbClr val="00B0F0"/>
            </a:solidFill>
            <a:headEnd type="none"/>
            <a:tailEnd type="diamond"/>
          </a:ln>
        </p:spPr>
        <p:style>
          <a:lnRef idx="1">
            <a:schemeClr val="accent1"/>
          </a:lnRef>
          <a:fillRef idx="0">
            <a:schemeClr val="accent1"/>
          </a:fillRef>
          <a:effectRef idx="0">
            <a:schemeClr val="accent1"/>
          </a:effectRef>
          <a:fontRef idx="minor">
            <a:schemeClr val="tx1"/>
          </a:fontRef>
        </p:style>
      </p:cxnSp>
      <p:sp>
        <p:nvSpPr>
          <p:cNvPr id="7" name="页脚占位符 20"/>
          <p:cNvSpPr>
            <a:spLocks noGrp="1"/>
          </p:cNvSpPr>
          <p:nvPr>
            <p:ph type="ftr" sz="quarter" idx="3"/>
          </p:nvPr>
        </p:nvSpPr>
        <p:spPr>
          <a:xfrm>
            <a:off x="8148925" y="6481248"/>
            <a:ext cx="3304431" cy="366183"/>
          </a:xfrm>
          <a:prstGeom prst="rect">
            <a:avLst/>
          </a:prstGeom>
        </p:spPr>
        <p:txBody>
          <a:bodyPr/>
          <a:lstStyle>
            <a:lvl1pPr>
              <a:defRPr sz="1600">
                <a:latin typeface="微软雅黑" panose="020B0503020204020204" pitchFamily="34" charset="-122"/>
                <a:ea typeface="微软雅黑" panose="020B0503020204020204" pitchFamily="34" charset="-122"/>
              </a:defRPr>
            </a:lvl1pPr>
          </a:lstStyle>
          <a:p>
            <a:pPr algn="ctr">
              <a:defRPr/>
            </a:pPr>
            <a:r>
              <a:rPr lang="zh-CN" altLang="en-US" dirty="0">
                <a:solidFill>
                  <a:prstClr val="white">
                    <a:lumMod val="65000"/>
                  </a:prstClr>
                </a:solidFill>
              </a:rPr>
              <a:t>物探技术研究中心</a:t>
            </a:r>
          </a:p>
        </p:txBody>
      </p:sp>
      <p:sp>
        <p:nvSpPr>
          <p:cNvPr id="8" name="灯片编号占位符 19"/>
          <p:cNvSpPr>
            <a:spLocks noGrp="1"/>
          </p:cNvSpPr>
          <p:nvPr>
            <p:ph type="sldNum" sz="quarter" idx="4"/>
          </p:nvPr>
        </p:nvSpPr>
        <p:spPr>
          <a:xfrm>
            <a:off x="11115451" y="6481248"/>
            <a:ext cx="527381" cy="366183"/>
          </a:xfrm>
          <a:prstGeom prst="rect">
            <a:avLst/>
          </a:prstGeom>
        </p:spPr>
        <p:txBody>
          <a:bodyPr/>
          <a:lstStyle>
            <a:lvl1pPr>
              <a:defRPr sz="1600"/>
            </a:lvl1pPr>
          </a:lstStyle>
          <a:p>
            <a:pPr algn="r">
              <a:defRPr/>
            </a:pPr>
            <a:fld id="{27232F2B-9A4D-4191-8DC6-3053F0B7DD89}" type="slidenum">
              <a:rPr lang="zh-CN" altLang="en-US" smtClean="0">
                <a:solidFill>
                  <a:prstClr val="white">
                    <a:lumMod val="65000"/>
                  </a:prstClr>
                </a:solidFill>
                <a:ea typeface="微软雅黑" panose="020B0503020204020204" pitchFamily="34" charset="-122"/>
              </a:rPr>
              <a:t>‹#›</a:t>
            </a:fld>
            <a:endParaRPr lang="zh-CN" altLang="en-US" sz="1600" dirty="0">
              <a:solidFill>
                <a:prstClr val="white">
                  <a:lumMod val="65000"/>
                </a:prstClr>
              </a:solidFill>
              <a:ea typeface="微软雅黑" panose="020B0503020204020204" pitchFamily="34" charset="-122"/>
            </a:endParaRP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cxnSp>
        <p:nvCxnSpPr>
          <p:cNvPr id="9" name="直接连接符 8"/>
          <p:cNvCxnSpPr/>
          <p:nvPr userDrawn="1"/>
        </p:nvCxnSpPr>
        <p:spPr>
          <a:xfrm>
            <a:off x="1199456" y="644691"/>
            <a:ext cx="10177131" cy="0"/>
          </a:xfrm>
          <a:prstGeom prst="line">
            <a:avLst/>
          </a:prstGeom>
          <a:ln w="12700">
            <a:solidFill>
              <a:srgbClr val="00B0F0"/>
            </a:solidFill>
            <a:headEnd type="none"/>
            <a:tailEnd type="diamond"/>
          </a:ln>
        </p:spPr>
        <p:style>
          <a:lnRef idx="1">
            <a:schemeClr val="accent1"/>
          </a:lnRef>
          <a:fillRef idx="0">
            <a:schemeClr val="accent1"/>
          </a:fillRef>
          <a:effectRef idx="0">
            <a:schemeClr val="accent1"/>
          </a:effectRef>
          <a:fontRef idx="minor">
            <a:schemeClr val="tx1"/>
          </a:fontRef>
        </p:style>
      </p:cxnSp>
      <p:sp>
        <p:nvSpPr>
          <p:cNvPr id="7" name="页脚占位符 20"/>
          <p:cNvSpPr>
            <a:spLocks noGrp="1"/>
          </p:cNvSpPr>
          <p:nvPr>
            <p:ph type="ftr" sz="quarter" idx="3"/>
          </p:nvPr>
        </p:nvSpPr>
        <p:spPr>
          <a:xfrm>
            <a:off x="8148925" y="6481248"/>
            <a:ext cx="3304431" cy="366183"/>
          </a:xfrm>
          <a:prstGeom prst="rect">
            <a:avLst/>
          </a:prstGeom>
        </p:spPr>
        <p:txBody>
          <a:bodyPr/>
          <a:lstStyle>
            <a:lvl1pPr>
              <a:defRPr sz="1600">
                <a:latin typeface="微软雅黑" panose="020B0503020204020204" pitchFamily="34" charset="-122"/>
                <a:ea typeface="微软雅黑" panose="020B0503020204020204" pitchFamily="34" charset="-122"/>
              </a:defRPr>
            </a:lvl1pPr>
          </a:lstStyle>
          <a:p>
            <a:pPr algn="ctr">
              <a:defRPr/>
            </a:pPr>
            <a:r>
              <a:rPr lang="zh-CN" altLang="en-US" dirty="0">
                <a:solidFill>
                  <a:prstClr val="white">
                    <a:lumMod val="65000"/>
                  </a:prstClr>
                </a:solidFill>
              </a:rPr>
              <a:t>物探技术研究中心</a:t>
            </a:r>
          </a:p>
        </p:txBody>
      </p:sp>
      <p:sp>
        <p:nvSpPr>
          <p:cNvPr id="8" name="灯片编号占位符 19"/>
          <p:cNvSpPr>
            <a:spLocks noGrp="1"/>
          </p:cNvSpPr>
          <p:nvPr>
            <p:ph type="sldNum" sz="quarter" idx="4"/>
          </p:nvPr>
        </p:nvSpPr>
        <p:spPr>
          <a:xfrm>
            <a:off x="11115451" y="6481248"/>
            <a:ext cx="527381" cy="366183"/>
          </a:xfrm>
          <a:prstGeom prst="rect">
            <a:avLst/>
          </a:prstGeom>
        </p:spPr>
        <p:txBody>
          <a:bodyPr/>
          <a:lstStyle>
            <a:lvl1pPr>
              <a:defRPr sz="1600"/>
            </a:lvl1pPr>
          </a:lstStyle>
          <a:p>
            <a:pPr algn="r">
              <a:defRPr/>
            </a:pPr>
            <a:fld id="{27232F2B-9A4D-4191-8DC6-3053F0B7DD89}" type="slidenum">
              <a:rPr lang="zh-CN" altLang="en-US" smtClean="0">
                <a:solidFill>
                  <a:prstClr val="white">
                    <a:lumMod val="65000"/>
                  </a:prstClr>
                </a:solidFill>
                <a:ea typeface="微软雅黑" panose="020B0503020204020204" pitchFamily="34" charset="-122"/>
              </a:rPr>
              <a:t>‹#›</a:t>
            </a:fld>
            <a:endParaRPr lang="zh-CN" altLang="en-US" sz="1600" dirty="0">
              <a:solidFill>
                <a:prstClr val="white">
                  <a:lumMod val="65000"/>
                </a:prstClr>
              </a:solidFill>
              <a:ea typeface="微软雅黑" panose="020B0503020204020204" pitchFamily="34" charset="-122"/>
            </a:endParaRP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a:xfrm>
            <a:off x="838200" y="1825625"/>
            <a:ext cx="10515600" cy="4351339"/>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838200" y="6356351"/>
            <a:ext cx="2743200" cy="365125"/>
          </a:xfrm>
        </p:spPr>
        <p:txBody>
          <a:bodyPr/>
          <a:lstStyle/>
          <a:p>
            <a:fld id="{71E484EE-F28C-4A5E-8680-0B921A640679}" type="datetimeFigureOut">
              <a:rPr lang="zh-CN" altLang="en-US" smtClean="0"/>
              <a:t>2026/4/9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BE3E62E-239F-451C-88AC-D4DA43D09514}" type="slidenum">
              <a:rPr lang="zh-CN" altLang="en-US" smtClean="0"/>
              <a:t>‹#›</a:t>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maxspace_text_placeholder">
    <p:spTree>
      <p:nvGrpSpPr>
        <p:cNvPr id="1" name=""/>
        <p:cNvGrpSpPr/>
        <p:nvPr/>
      </p:nvGrpSpPr>
      <p:grpSpPr>
        <a:xfrm>
          <a:off x="0" y="0"/>
          <a:ext cx="0" cy="0"/>
          <a:chOff x="0" y="0"/>
          <a:chExt cx="0" cy="0"/>
        </a:xfrm>
      </p:grpSpPr>
      <p:pic>
        <p:nvPicPr>
          <p:cNvPr id="15"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1280576" y="6273316"/>
            <a:ext cx="647005"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a:spLocks noGrp="1"/>
          </p:cNvSpPr>
          <p:nvPr>
            <p:ph type="title"/>
          </p:nvPr>
        </p:nvSpPr>
        <p:spPr>
          <a:xfrm>
            <a:off x="239349" y="172808"/>
            <a:ext cx="10642601" cy="375872"/>
          </a:xfrm>
        </p:spPr>
        <p:txBody>
          <a:bodyPr anchor="b" anchorCtr="0">
            <a:normAutofit/>
          </a:bodyPr>
          <a:lstStyle>
            <a:lvl1pPr>
              <a:defRPr sz="2400"/>
            </a:lvl1pPr>
          </a:lstStyle>
          <a:p>
            <a:r>
              <a:rPr lang="en-US"/>
              <a:t>Click to edit Master title style</a:t>
            </a:r>
            <a:endParaRPr lang="en-GB" dirty="0"/>
          </a:p>
        </p:txBody>
      </p:sp>
      <p:grpSp>
        <p:nvGrpSpPr>
          <p:cNvPr id="8" name="Group 7"/>
          <p:cNvGrpSpPr/>
          <p:nvPr/>
        </p:nvGrpSpPr>
        <p:grpSpPr>
          <a:xfrm>
            <a:off x="239349" y="620688"/>
            <a:ext cx="10629567" cy="0"/>
            <a:chOff x="631825" y="1019338"/>
            <a:chExt cx="7972175" cy="0"/>
          </a:xfrm>
        </p:grpSpPr>
        <p:cxnSp>
          <p:nvCxnSpPr>
            <p:cNvPr id="9" name="Straight Connector 8"/>
            <p:cNvCxnSpPr/>
            <p:nvPr userDrawn="1"/>
          </p:nvCxnSpPr>
          <p:spPr>
            <a:xfrm>
              <a:off x="631825" y="1019338"/>
              <a:ext cx="2592000" cy="0"/>
            </a:xfrm>
            <a:prstGeom prst="line">
              <a:avLst/>
            </a:prstGeom>
            <a:ln w="19050">
              <a:solidFill>
                <a:srgbClr val="0093D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3319200" y="1019338"/>
              <a:ext cx="2592000" cy="0"/>
            </a:xfrm>
            <a:prstGeom prst="line">
              <a:avLst/>
            </a:prstGeom>
            <a:ln w="19050">
              <a:solidFill>
                <a:srgbClr val="8CC63F"/>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a:off x="6012000" y="1019338"/>
              <a:ext cx="2592000" cy="0"/>
            </a:xfrm>
            <a:prstGeom prst="line">
              <a:avLst/>
            </a:prstGeom>
            <a:ln w="19050">
              <a:solidFill>
                <a:srgbClr val="FCB034"/>
              </a:solidFill>
            </a:ln>
          </p:spPr>
          <p:style>
            <a:lnRef idx="1">
              <a:schemeClr val="accent1"/>
            </a:lnRef>
            <a:fillRef idx="0">
              <a:schemeClr val="accent1"/>
            </a:fillRef>
            <a:effectRef idx="0">
              <a:schemeClr val="accent1"/>
            </a:effectRef>
            <a:fontRef idx="minor">
              <a:schemeClr val="tx1"/>
            </a:fontRef>
          </p:style>
        </p:cxnSp>
      </p:grpSp>
      <p:sp>
        <p:nvSpPr>
          <p:cNvPr id="12" name="Content Placeholder 2"/>
          <p:cNvSpPr>
            <a:spLocks noGrp="1"/>
          </p:cNvSpPr>
          <p:nvPr>
            <p:ph idx="1"/>
          </p:nvPr>
        </p:nvSpPr>
        <p:spPr>
          <a:xfrm>
            <a:off x="431371" y="908720"/>
            <a:ext cx="11377264" cy="5616624"/>
          </a:xfrm>
        </p:spPr>
        <p:txBody>
          <a:bodyPr/>
          <a:lstStyle>
            <a:lvl1pPr>
              <a:defRPr sz="2000"/>
            </a:lvl1pPr>
            <a:lvl2pPr>
              <a:defRPr sz="1800"/>
            </a:lvl2pPr>
            <a:lvl3pPr>
              <a:defRPr sz="1600"/>
            </a:lvl3pPr>
            <a:lvl4pPr>
              <a:defRPr sz="14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3" name="Slide Number Placeholder 5"/>
          <p:cNvSpPr>
            <a:spLocks noGrp="1"/>
          </p:cNvSpPr>
          <p:nvPr>
            <p:ph type="sldNum" sz="quarter" idx="12"/>
          </p:nvPr>
        </p:nvSpPr>
        <p:spPr>
          <a:xfrm>
            <a:off x="11712624" y="116632"/>
            <a:ext cx="364575" cy="234000"/>
          </a:xfrm>
        </p:spPr>
        <p:txBody>
          <a:bodyPr/>
          <a:lstStyle/>
          <a:p>
            <a:fld id="{B6F15528-21DE-4FAA-801E-634DDDAF4B2B}" type="slidenum">
              <a:rPr lang="en-US" smtClean="0"/>
              <a:t>‹#›</a:t>
            </a:fld>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cxnSp>
        <p:nvCxnSpPr>
          <p:cNvPr id="9" name="直接连接符 8"/>
          <p:cNvCxnSpPr/>
          <p:nvPr userDrawn="1"/>
        </p:nvCxnSpPr>
        <p:spPr>
          <a:xfrm>
            <a:off x="1199456" y="644691"/>
            <a:ext cx="10177131" cy="0"/>
          </a:xfrm>
          <a:prstGeom prst="line">
            <a:avLst/>
          </a:prstGeom>
          <a:ln w="12700">
            <a:solidFill>
              <a:srgbClr val="00B0F0"/>
            </a:solidFill>
            <a:headEnd type="none"/>
            <a:tailEnd type="diamond"/>
          </a:ln>
        </p:spPr>
        <p:style>
          <a:lnRef idx="1">
            <a:schemeClr val="accent1"/>
          </a:lnRef>
          <a:fillRef idx="0">
            <a:schemeClr val="accent1"/>
          </a:fillRef>
          <a:effectRef idx="0">
            <a:schemeClr val="accent1"/>
          </a:effectRef>
          <a:fontRef idx="minor">
            <a:schemeClr val="tx1"/>
          </a:fontRef>
        </p:style>
      </p:cxnSp>
      <p:sp>
        <p:nvSpPr>
          <p:cNvPr id="7" name="页脚占位符 20"/>
          <p:cNvSpPr>
            <a:spLocks noGrp="1"/>
          </p:cNvSpPr>
          <p:nvPr>
            <p:ph type="ftr" sz="quarter" idx="3"/>
          </p:nvPr>
        </p:nvSpPr>
        <p:spPr>
          <a:xfrm>
            <a:off x="8148925" y="6481248"/>
            <a:ext cx="3304431" cy="366183"/>
          </a:xfrm>
          <a:prstGeom prst="rect">
            <a:avLst/>
          </a:prstGeom>
        </p:spPr>
        <p:txBody>
          <a:bodyPr/>
          <a:lstStyle>
            <a:lvl1pPr>
              <a:defRPr sz="1600">
                <a:latin typeface="微软雅黑" panose="020B0503020204020204" pitchFamily="34" charset="-122"/>
                <a:ea typeface="微软雅黑" panose="020B0503020204020204" pitchFamily="34" charset="-122"/>
              </a:defRPr>
            </a:lvl1pPr>
          </a:lstStyle>
          <a:p>
            <a:pPr algn="ctr">
              <a:defRPr/>
            </a:pPr>
            <a:r>
              <a:rPr lang="zh-CN" altLang="en-US" dirty="0">
                <a:solidFill>
                  <a:prstClr val="white">
                    <a:lumMod val="65000"/>
                  </a:prstClr>
                </a:solidFill>
              </a:rPr>
              <a:t>物探技术研究中心</a:t>
            </a:r>
          </a:p>
        </p:txBody>
      </p:sp>
      <p:sp>
        <p:nvSpPr>
          <p:cNvPr id="8" name="灯片编号占位符 19"/>
          <p:cNvSpPr>
            <a:spLocks noGrp="1"/>
          </p:cNvSpPr>
          <p:nvPr>
            <p:ph type="sldNum" sz="quarter" idx="4"/>
          </p:nvPr>
        </p:nvSpPr>
        <p:spPr>
          <a:xfrm>
            <a:off x="11115451" y="6481248"/>
            <a:ext cx="527381" cy="366183"/>
          </a:xfrm>
          <a:prstGeom prst="rect">
            <a:avLst/>
          </a:prstGeom>
        </p:spPr>
        <p:txBody>
          <a:bodyPr/>
          <a:lstStyle>
            <a:lvl1pPr>
              <a:defRPr sz="1600"/>
            </a:lvl1pPr>
          </a:lstStyle>
          <a:p>
            <a:pPr algn="r">
              <a:defRPr/>
            </a:pPr>
            <a:fld id="{27232F2B-9A4D-4191-8DC6-3053F0B7DD89}" type="slidenum">
              <a:rPr lang="zh-CN" altLang="en-US" smtClean="0">
                <a:solidFill>
                  <a:prstClr val="white">
                    <a:lumMod val="65000"/>
                  </a:prstClr>
                </a:solidFill>
                <a:ea typeface="微软雅黑" panose="020B0503020204020204" pitchFamily="34" charset="-122"/>
              </a:rPr>
              <a:t>‹#›</a:t>
            </a:fld>
            <a:endParaRPr lang="zh-CN" altLang="en-US" sz="1600" dirty="0">
              <a:solidFill>
                <a:prstClr val="white">
                  <a:lumMod val="65000"/>
                </a:prstClr>
              </a:solidFill>
              <a:ea typeface="微软雅黑" panose="020B0503020204020204" pitchFamily="34" charset="-122"/>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C764DE79-268F-4C1A-8933-263129D2AF90}"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4/9/2026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4/9/2026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4/9/2026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C764DE79-268F-4C1A-8933-263129D2AF90}" type="datetimeFigureOut">
              <a:rPr lang="en-US" smtClean="0"/>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C764DE79-268F-4C1A-8933-263129D2AF90}" type="datetimeFigureOut">
              <a:rPr lang="en-US" smtClean="0"/>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theme" Target="../theme/theme3.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4" name="直接连接符 3"/>
          <p:cNvCxnSpPr/>
          <p:nvPr userDrawn="1"/>
        </p:nvCxnSpPr>
        <p:spPr>
          <a:xfrm>
            <a:off x="1199456" y="644691"/>
            <a:ext cx="10177131" cy="0"/>
          </a:xfrm>
          <a:prstGeom prst="line">
            <a:avLst/>
          </a:prstGeom>
          <a:ln w="12700">
            <a:solidFill>
              <a:srgbClr val="00B0F0"/>
            </a:solidFill>
            <a:headEnd type="none"/>
            <a:tailEnd type="diamon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userDrawn="1"/>
        </p:nvCxnSpPr>
        <p:spPr>
          <a:xfrm>
            <a:off x="815413" y="6473063"/>
            <a:ext cx="10657184" cy="0"/>
          </a:xfrm>
          <a:prstGeom prst="line">
            <a:avLst/>
          </a:prstGeom>
          <a:ln w="12700">
            <a:solidFill>
              <a:srgbClr val="00B0F0"/>
            </a:solidFill>
            <a:headEnd type="diamond"/>
            <a:tailEnd type="none"/>
          </a:ln>
        </p:spPr>
        <p:style>
          <a:lnRef idx="1">
            <a:schemeClr val="accent1"/>
          </a:lnRef>
          <a:fillRef idx="0">
            <a:schemeClr val="accent1"/>
          </a:fillRef>
          <a:effectRef idx="0">
            <a:schemeClr val="accent1"/>
          </a:effectRef>
          <a:fontRef idx="minor">
            <a:schemeClr val="tx1"/>
          </a:fontRef>
        </p:style>
      </p:cxnSp>
      <p:pic>
        <p:nvPicPr>
          <p:cNvPr id="6" name="图片 5"/>
          <p:cNvPicPr>
            <a:picLocks noChangeAspect="1"/>
          </p:cNvPicPr>
          <p:nvPr userDrawn="1"/>
        </p:nvPicPr>
        <p:blipFill rotWithShape="1">
          <a:blip r:embed="rId7" cstate="print"/>
          <a:srcRect b="20481"/>
          <a:stretch>
            <a:fillRect/>
          </a:stretch>
        </p:blipFill>
        <p:spPr bwMode="auto">
          <a:xfrm>
            <a:off x="81587" y="69521"/>
            <a:ext cx="733828" cy="783003"/>
          </a:xfrm>
          <a:prstGeom prst="rect">
            <a:avLst/>
          </a:prstGeom>
          <a:noFill/>
          <a:ln w="9525">
            <a:noFill/>
            <a:miter lim="800000"/>
            <a:headEnd/>
            <a:tailEnd/>
          </a:ln>
        </p:spPr>
      </p:pic>
      <p:sp>
        <p:nvSpPr>
          <p:cNvPr id="7" name="页脚占位符 20"/>
          <p:cNvSpPr>
            <a:spLocks noGrp="1"/>
          </p:cNvSpPr>
          <p:nvPr>
            <p:ph type="ftr" sz="quarter" idx="3"/>
          </p:nvPr>
        </p:nvSpPr>
        <p:spPr>
          <a:xfrm>
            <a:off x="8148925" y="6481248"/>
            <a:ext cx="3304431" cy="366183"/>
          </a:xfrm>
          <a:prstGeom prst="rect">
            <a:avLst/>
          </a:prstGeom>
        </p:spPr>
        <p:txBody>
          <a:bodyPr/>
          <a:lstStyle>
            <a:lvl1pPr>
              <a:defRPr sz="1600">
                <a:latin typeface="微软雅黑" panose="020B0503020204020204" pitchFamily="34" charset="-122"/>
                <a:ea typeface="微软雅黑" panose="020B0503020204020204" pitchFamily="34" charset="-122"/>
              </a:defRPr>
            </a:lvl1pPr>
          </a:lstStyle>
          <a:p>
            <a:pPr algn="ctr">
              <a:defRPr/>
            </a:pPr>
            <a:r>
              <a:rPr lang="zh-CN" altLang="en-US" dirty="0">
                <a:solidFill>
                  <a:prstClr val="white">
                    <a:lumMod val="65000"/>
                  </a:prstClr>
                </a:solidFill>
              </a:rPr>
              <a:t>物探技术研究中心</a:t>
            </a:r>
          </a:p>
        </p:txBody>
      </p:sp>
      <p:sp>
        <p:nvSpPr>
          <p:cNvPr id="8" name="灯片编号占位符 19"/>
          <p:cNvSpPr>
            <a:spLocks noGrp="1"/>
          </p:cNvSpPr>
          <p:nvPr>
            <p:ph type="sldNum" sz="quarter" idx="4"/>
          </p:nvPr>
        </p:nvSpPr>
        <p:spPr>
          <a:xfrm>
            <a:off x="11115451" y="6481248"/>
            <a:ext cx="527381" cy="366183"/>
          </a:xfrm>
          <a:prstGeom prst="rect">
            <a:avLst/>
          </a:prstGeom>
        </p:spPr>
        <p:txBody>
          <a:bodyPr/>
          <a:lstStyle>
            <a:lvl1pPr>
              <a:defRPr sz="1600"/>
            </a:lvl1pPr>
          </a:lstStyle>
          <a:p>
            <a:pPr algn="r">
              <a:defRPr/>
            </a:pPr>
            <a:fld id="{27232F2B-9A4D-4191-8DC6-3053F0B7DD89}" type="slidenum">
              <a:rPr lang="zh-CN" altLang="en-US" smtClean="0">
                <a:solidFill>
                  <a:prstClr val="white">
                    <a:lumMod val="65000"/>
                  </a:prstClr>
                </a:solidFill>
                <a:ea typeface="微软雅黑" panose="020B0503020204020204" pitchFamily="34" charset="-122"/>
              </a:rPr>
              <a:t>‹#›</a:t>
            </a:fld>
            <a:endParaRPr lang="zh-CN" altLang="en-US" sz="1600" dirty="0">
              <a:solidFill>
                <a:prstClr val="white">
                  <a:lumMod val="65000"/>
                </a:prstClr>
              </a:solidFill>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p:hf hdr="0" dt="0"/>
  <p:txStyles>
    <p:titleStyle>
      <a:lvl1pPr algn="ctr" defTabSz="1219200" rtl="0" eaLnBrk="1" latinLnBrk="0" hangingPunct="1">
        <a:spcBef>
          <a:spcPct val="0"/>
        </a:spcBef>
        <a:buNone/>
        <a:defRPr sz="5865" kern="1200">
          <a:solidFill>
            <a:schemeClr val="tx1"/>
          </a:solidFill>
          <a:latin typeface="+mj-lt"/>
          <a:ea typeface="微软雅黑" panose="020B0503020204020204" pitchFamily="34" charset="-122"/>
          <a:cs typeface="+mj-cs"/>
        </a:defRPr>
      </a:lvl1pPr>
    </p:titleStyle>
    <p:bodyStyle>
      <a:lvl1pPr marL="457200" indent="-457200" algn="l" defTabSz="1219200" rtl="0" eaLnBrk="1" latinLnBrk="0" hangingPunct="1">
        <a:spcBef>
          <a:spcPct val="20000"/>
        </a:spcBef>
        <a:buFont typeface="Arial" panose="020B0604020202020204" pitchFamily="34" charset="0"/>
        <a:buChar char="•"/>
        <a:defRPr sz="4265" kern="1200">
          <a:solidFill>
            <a:schemeClr val="tx1"/>
          </a:solidFill>
          <a:latin typeface="+mn-lt"/>
          <a:ea typeface="微软雅黑" panose="020B0503020204020204" pitchFamily="34" charset="-122"/>
          <a:cs typeface="+mn-cs"/>
        </a:defRPr>
      </a:lvl1pPr>
      <a:lvl2pPr marL="990600" indent="-381000" algn="l" defTabSz="1219200" rtl="0" eaLnBrk="1" latinLnBrk="0" hangingPunct="1">
        <a:spcBef>
          <a:spcPct val="20000"/>
        </a:spcBef>
        <a:buFont typeface="Arial" panose="020B0604020202020204" pitchFamily="34" charset="0"/>
        <a:buChar char="–"/>
        <a:defRPr sz="3735" kern="1200">
          <a:solidFill>
            <a:schemeClr val="tx1"/>
          </a:solidFill>
          <a:latin typeface="+mn-lt"/>
          <a:ea typeface="微软雅黑" panose="020B0503020204020204" pitchFamily="34" charset="-122"/>
          <a:cs typeface="+mn-cs"/>
        </a:defRPr>
      </a:lvl2pPr>
      <a:lvl3pPr marL="1524000" indent="-304800" algn="l" defTabSz="1219200" rtl="0" eaLnBrk="1" latinLnBrk="0" hangingPunct="1">
        <a:spcBef>
          <a:spcPct val="20000"/>
        </a:spcBef>
        <a:buFont typeface="Arial" panose="020B0604020202020204" pitchFamily="34" charset="0"/>
        <a:buChar char="•"/>
        <a:defRPr sz="3200" kern="1200">
          <a:solidFill>
            <a:schemeClr val="tx1"/>
          </a:solidFill>
          <a:latin typeface="+mn-lt"/>
          <a:ea typeface="微软雅黑" panose="020B0503020204020204" pitchFamily="34" charset="-122"/>
          <a:cs typeface="+mn-cs"/>
        </a:defRPr>
      </a:lvl3pPr>
      <a:lvl4pPr marL="2132965"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微软雅黑" panose="020B0503020204020204" pitchFamily="34" charset="-122"/>
          <a:cs typeface="+mn-cs"/>
        </a:defRPr>
      </a:lvl4pPr>
      <a:lvl5pPr marL="2742565"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微软雅黑" panose="020B0503020204020204" pitchFamily="34" charset="-122"/>
          <a:cs typeface="+mn-cs"/>
        </a:defRPr>
      </a:lvl5pPr>
      <a:lvl6pPr marL="3352165"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1765"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1365"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0965"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7765" algn="l" defTabSz="1219200" rtl="0" eaLnBrk="1" latinLnBrk="0" hangingPunct="1">
        <a:defRPr sz="2400" kern="1200">
          <a:solidFill>
            <a:schemeClr val="tx1"/>
          </a:solidFill>
          <a:latin typeface="+mn-lt"/>
          <a:ea typeface="+mn-ea"/>
          <a:cs typeface="+mn-cs"/>
        </a:defRPr>
      </a:lvl5pPr>
      <a:lvl6pPr marL="3047365" algn="l" defTabSz="1219200" rtl="0" eaLnBrk="1" latinLnBrk="0" hangingPunct="1">
        <a:defRPr sz="2400" kern="1200">
          <a:solidFill>
            <a:schemeClr val="tx1"/>
          </a:solidFill>
          <a:latin typeface="+mn-lt"/>
          <a:ea typeface="+mn-ea"/>
          <a:cs typeface="+mn-cs"/>
        </a:defRPr>
      </a:lvl6pPr>
      <a:lvl7pPr marL="3656965" algn="l" defTabSz="1219200" rtl="0" eaLnBrk="1" latinLnBrk="0" hangingPunct="1">
        <a:defRPr sz="2400" kern="1200">
          <a:solidFill>
            <a:schemeClr val="tx1"/>
          </a:solidFill>
          <a:latin typeface="+mn-lt"/>
          <a:ea typeface="+mn-ea"/>
          <a:cs typeface="+mn-cs"/>
        </a:defRPr>
      </a:lvl7pPr>
      <a:lvl8pPr marL="4266565" algn="l" defTabSz="1219200" rtl="0" eaLnBrk="1" latinLnBrk="0" hangingPunct="1">
        <a:defRPr sz="2400" kern="1200">
          <a:solidFill>
            <a:schemeClr val="tx1"/>
          </a:solidFill>
          <a:latin typeface="+mn-lt"/>
          <a:ea typeface="+mn-ea"/>
          <a:cs typeface="+mn-cs"/>
        </a:defRPr>
      </a:lvl8pPr>
      <a:lvl9pPr marL="4876165" algn="l" defTabSz="121920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4" cstate="print"/>
          <a:srcRect b="20481"/>
          <a:stretch>
            <a:fillRect/>
          </a:stretch>
        </p:blipFill>
        <p:spPr bwMode="auto">
          <a:xfrm>
            <a:off x="81587" y="69521"/>
            <a:ext cx="733828" cy="78300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5" r:id="rId1"/>
    <p:sldLayoutId id="2147483656" r:id="rId2"/>
  </p:sldLayoutIdLst>
  <p:txStyles>
    <p:titleStyle>
      <a:lvl1pPr algn="l" defTabSz="1219200" rtl="0" eaLnBrk="1" latinLnBrk="0" hangingPunct="1">
        <a:lnSpc>
          <a:spcPct val="90000"/>
        </a:lnSpc>
        <a:spcBef>
          <a:spcPct val="0"/>
        </a:spcBef>
        <a:buNone/>
        <a:defRPr sz="5865" kern="1200">
          <a:solidFill>
            <a:schemeClr val="tx1"/>
          </a:solidFill>
          <a:latin typeface="+mj-lt"/>
          <a:ea typeface="+mj-ea"/>
          <a:cs typeface="+mj-cs"/>
        </a:defRPr>
      </a:lvl1pPr>
    </p:titleStyle>
    <p:bodyStyle>
      <a:lvl1pPr marL="304800" indent="-304800" algn="l" defTabSz="1219200" rtl="0" eaLnBrk="1" latinLnBrk="0" hangingPunct="1">
        <a:lnSpc>
          <a:spcPct val="90000"/>
        </a:lnSpc>
        <a:spcBef>
          <a:spcPts val="1335"/>
        </a:spcBef>
        <a:buFont typeface="Arial" panose="020B0604020202020204" pitchFamily="34" charset="0"/>
        <a:buChar char="•"/>
        <a:defRPr sz="3735" kern="1200">
          <a:solidFill>
            <a:schemeClr val="tx1"/>
          </a:solidFill>
          <a:latin typeface="+mn-lt"/>
          <a:ea typeface="+mn-ea"/>
          <a:cs typeface="+mn-cs"/>
        </a:defRPr>
      </a:lvl1pPr>
      <a:lvl2pPr marL="914400" indent="-304800" algn="l" defTabSz="1219200" rtl="0" eaLnBrk="1" latinLnBrk="0" hangingPunct="1">
        <a:lnSpc>
          <a:spcPct val="90000"/>
        </a:lnSpc>
        <a:spcBef>
          <a:spcPts val="665"/>
        </a:spcBef>
        <a:buFont typeface="Arial" panose="020B0604020202020204" pitchFamily="34" charset="0"/>
        <a:buChar char="•"/>
        <a:defRPr sz="3200" kern="1200">
          <a:solidFill>
            <a:schemeClr val="tx1"/>
          </a:solidFill>
          <a:latin typeface="+mn-lt"/>
          <a:ea typeface="+mn-ea"/>
          <a:cs typeface="+mn-cs"/>
        </a:defRPr>
      </a:lvl2pPr>
      <a:lvl3pPr marL="1524000" indent="-304800" algn="l" defTabSz="1219200" rtl="0" eaLnBrk="1" latinLnBrk="0" hangingPunct="1">
        <a:lnSpc>
          <a:spcPct val="90000"/>
        </a:lnSpc>
        <a:spcBef>
          <a:spcPts val="665"/>
        </a:spcBef>
        <a:buFont typeface="Arial" panose="020B0604020202020204" pitchFamily="34" charset="0"/>
        <a:buChar char="•"/>
        <a:defRPr sz="2665" kern="1200">
          <a:solidFill>
            <a:schemeClr val="tx1"/>
          </a:solidFill>
          <a:latin typeface="+mn-lt"/>
          <a:ea typeface="+mn-ea"/>
          <a:cs typeface="+mn-cs"/>
        </a:defRPr>
      </a:lvl3pPr>
      <a:lvl4pPr marL="2133600" indent="-304800" algn="l" defTabSz="1219200" rtl="0" eaLnBrk="1" latinLnBrk="0" hangingPunct="1">
        <a:lnSpc>
          <a:spcPct val="90000"/>
        </a:lnSpc>
        <a:spcBef>
          <a:spcPts val="665"/>
        </a:spcBef>
        <a:buFont typeface="Arial" panose="020B0604020202020204" pitchFamily="34" charset="0"/>
        <a:buChar char="•"/>
        <a:defRPr sz="2400" kern="1200">
          <a:solidFill>
            <a:schemeClr val="tx1"/>
          </a:solidFill>
          <a:latin typeface="+mn-lt"/>
          <a:ea typeface="+mn-ea"/>
          <a:cs typeface="+mn-cs"/>
        </a:defRPr>
      </a:lvl4pPr>
      <a:lvl5pPr marL="2743200" indent="-304800" algn="l" defTabSz="1219200" rtl="0" eaLnBrk="1" latinLnBrk="0" hangingPunct="1">
        <a:lnSpc>
          <a:spcPct val="90000"/>
        </a:lnSpc>
        <a:spcBef>
          <a:spcPts val="665"/>
        </a:spcBef>
        <a:buFont typeface="Arial" panose="020B0604020202020204" pitchFamily="34" charset="0"/>
        <a:buChar char="•"/>
        <a:defRPr sz="2400" kern="1200">
          <a:solidFill>
            <a:schemeClr val="tx1"/>
          </a:solidFill>
          <a:latin typeface="+mn-lt"/>
          <a:ea typeface="+mn-ea"/>
          <a:cs typeface="+mn-cs"/>
        </a:defRPr>
      </a:lvl5pPr>
      <a:lvl6pPr marL="3352800" indent="-304800" algn="l" defTabSz="1219200" rtl="0" eaLnBrk="1" latinLnBrk="0" hangingPunct="1">
        <a:lnSpc>
          <a:spcPct val="90000"/>
        </a:lnSpc>
        <a:spcBef>
          <a:spcPts val="665"/>
        </a:spcBef>
        <a:buFont typeface="Arial" panose="020B0604020202020204" pitchFamily="34" charset="0"/>
        <a:buChar char="•"/>
        <a:defRPr sz="2400" kern="1200">
          <a:solidFill>
            <a:schemeClr val="tx1"/>
          </a:solidFill>
          <a:latin typeface="+mn-lt"/>
          <a:ea typeface="+mn-ea"/>
          <a:cs typeface="+mn-cs"/>
        </a:defRPr>
      </a:lvl6pPr>
      <a:lvl7pPr marL="3962400" indent="-304800" algn="l" defTabSz="1219200" rtl="0" eaLnBrk="1" latinLnBrk="0" hangingPunct="1">
        <a:lnSpc>
          <a:spcPct val="90000"/>
        </a:lnSpc>
        <a:spcBef>
          <a:spcPts val="665"/>
        </a:spcBef>
        <a:buFont typeface="Arial" panose="020B0604020202020204" pitchFamily="34" charset="0"/>
        <a:buChar char="•"/>
        <a:defRPr sz="2400" kern="1200">
          <a:solidFill>
            <a:schemeClr val="tx1"/>
          </a:solidFill>
          <a:latin typeface="+mn-lt"/>
          <a:ea typeface="+mn-ea"/>
          <a:cs typeface="+mn-cs"/>
        </a:defRPr>
      </a:lvl7pPr>
      <a:lvl8pPr marL="4572000" indent="-304800" algn="l" defTabSz="1219200" rtl="0" eaLnBrk="1" latinLnBrk="0" hangingPunct="1">
        <a:lnSpc>
          <a:spcPct val="90000"/>
        </a:lnSpc>
        <a:spcBef>
          <a:spcPts val="665"/>
        </a:spcBef>
        <a:buFont typeface="Arial" panose="020B0604020202020204" pitchFamily="34" charset="0"/>
        <a:buChar char="•"/>
        <a:defRPr sz="2400" kern="1200">
          <a:solidFill>
            <a:schemeClr val="tx1"/>
          </a:solidFill>
          <a:latin typeface="+mn-lt"/>
          <a:ea typeface="+mn-ea"/>
          <a:cs typeface="+mn-cs"/>
        </a:defRPr>
      </a:lvl8pPr>
      <a:lvl9pPr marL="5181600" indent="-304800" algn="l" defTabSz="1219200" rtl="0" eaLnBrk="1" latinLnBrk="0" hangingPunct="1">
        <a:lnSpc>
          <a:spcPct val="90000"/>
        </a:lnSpc>
        <a:spcBef>
          <a:spcPts val="665"/>
        </a:spcBef>
        <a:buFont typeface="Arial" panose="020B0604020202020204" pitchFamily="34" charset="0"/>
        <a:buChar char="•"/>
        <a:defRPr sz="2400"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4/9/2026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zh-CN" altLang="en-US" dirty="0">
                <a:solidFill>
                  <a:prstClr val="white">
                    <a:lumMod val="65000"/>
                  </a:prstClr>
                </a:solidFill>
              </a:rPr>
              <a:t>物探技术研究中心</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lgn="r">
              <a:defRPr/>
            </a:pPr>
            <a:fld id="{27232F2B-9A4D-4191-8DC6-3053F0B7DD89}" type="slidenum">
              <a:rPr lang="zh-CN" altLang="en-US" smtClean="0">
                <a:solidFill>
                  <a:prstClr val="white">
                    <a:lumMod val="65000"/>
                  </a:prstClr>
                </a:solidFill>
                <a:ea typeface="微软雅黑" panose="020B0503020204020204" pitchFamily="34" charset="-122"/>
              </a:rPr>
              <a:t>‹#›</a:t>
            </a:fld>
            <a:endParaRPr lang="zh-CN" altLang="en-US" sz="1600" dirty="0">
              <a:solidFill>
                <a:prstClr val="white">
                  <a:lumMod val="65000"/>
                </a:prstClr>
              </a:solidFill>
              <a:ea typeface="微软雅黑" panose="020B0503020204020204" pitchFamily="34" charset="-122"/>
            </a:endParaRPr>
          </a:p>
        </p:txBody>
      </p:sp>
      <p:pic>
        <p:nvPicPr>
          <p:cNvPr id="7" name="图片 6"/>
          <p:cNvPicPr>
            <a:picLocks noChangeAspect="1"/>
          </p:cNvPicPr>
          <p:nvPr userDrawn="1"/>
        </p:nvPicPr>
        <p:blipFill rotWithShape="1">
          <a:blip r:embed="rId14" cstate="print"/>
          <a:srcRect b="20481"/>
          <a:stretch>
            <a:fillRect/>
          </a:stretch>
        </p:blipFill>
        <p:spPr bwMode="auto">
          <a:xfrm>
            <a:off x="81587" y="69521"/>
            <a:ext cx="733828" cy="78300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 id="2147483666" r:id="rId9"/>
    <p:sldLayoutId id="2147483667" r:id="rId10"/>
    <p:sldLayoutId id="2147483668" r:id="rId11"/>
    <p:sldLayoutId id="2147483669" r:id="rId1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tags" Target="../tags/tag13.xml"/><Relationship Id="rId18" Type="http://schemas.openxmlformats.org/officeDocument/2006/relationships/tags" Target="../tags/tag18.xml"/><Relationship Id="rId3" Type="http://schemas.openxmlformats.org/officeDocument/2006/relationships/tags" Target="../tags/tag3.xml"/><Relationship Id="rId21" Type="http://schemas.openxmlformats.org/officeDocument/2006/relationships/image" Target="../media/image10.GIF"/><Relationship Id="rId7" Type="http://schemas.openxmlformats.org/officeDocument/2006/relationships/tags" Target="../tags/tag7.xml"/><Relationship Id="rId12" Type="http://schemas.openxmlformats.org/officeDocument/2006/relationships/tags" Target="../tags/tag12.xml"/><Relationship Id="rId17" Type="http://schemas.openxmlformats.org/officeDocument/2006/relationships/tags" Target="../tags/tag17.xml"/><Relationship Id="rId2" Type="http://schemas.openxmlformats.org/officeDocument/2006/relationships/tags" Target="../tags/tag2.xml"/><Relationship Id="rId16" Type="http://schemas.openxmlformats.org/officeDocument/2006/relationships/tags" Target="../tags/tag16.xml"/><Relationship Id="rId20" Type="http://schemas.openxmlformats.org/officeDocument/2006/relationships/notesSlide" Target="../notesSlides/notesSlide3.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5" Type="http://schemas.openxmlformats.org/officeDocument/2006/relationships/tags" Target="../tags/tag15.xml"/><Relationship Id="rId10" Type="http://schemas.openxmlformats.org/officeDocument/2006/relationships/tags" Target="../tags/tag10.xml"/><Relationship Id="rId19" Type="http://schemas.openxmlformats.org/officeDocument/2006/relationships/slideLayout" Target="../slideLayouts/slideLayout19.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tags" Target="../tags/tag14.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tags" Target="../tags/tag26.xml"/><Relationship Id="rId13" Type="http://schemas.openxmlformats.org/officeDocument/2006/relationships/tags" Target="../tags/tag31.xml"/><Relationship Id="rId18" Type="http://schemas.openxmlformats.org/officeDocument/2006/relationships/tags" Target="../tags/tag36.xml"/><Relationship Id="rId3" Type="http://schemas.openxmlformats.org/officeDocument/2006/relationships/tags" Target="../tags/tag21.xml"/><Relationship Id="rId21" Type="http://schemas.openxmlformats.org/officeDocument/2006/relationships/image" Target="../media/image10.GIF"/><Relationship Id="rId7" Type="http://schemas.openxmlformats.org/officeDocument/2006/relationships/tags" Target="../tags/tag25.xml"/><Relationship Id="rId12" Type="http://schemas.openxmlformats.org/officeDocument/2006/relationships/tags" Target="../tags/tag30.xml"/><Relationship Id="rId17" Type="http://schemas.openxmlformats.org/officeDocument/2006/relationships/tags" Target="../tags/tag35.xml"/><Relationship Id="rId2" Type="http://schemas.openxmlformats.org/officeDocument/2006/relationships/tags" Target="../tags/tag20.xml"/><Relationship Id="rId16" Type="http://schemas.openxmlformats.org/officeDocument/2006/relationships/tags" Target="../tags/tag34.xml"/><Relationship Id="rId20" Type="http://schemas.openxmlformats.org/officeDocument/2006/relationships/notesSlide" Target="../notesSlides/notesSlide4.xml"/><Relationship Id="rId1" Type="http://schemas.openxmlformats.org/officeDocument/2006/relationships/tags" Target="../tags/tag19.xml"/><Relationship Id="rId6" Type="http://schemas.openxmlformats.org/officeDocument/2006/relationships/tags" Target="../tags/tag24.xml"/><Relationship Id="rId11" Type="http://schemas.openxmlformats.org/officeDocument/2006/relationships/tags" Target="../tags/tag29.xml"/><Relationship Id="rId5" Type="http://schemas.openxmlformats.org/officeDocument/2006/relationships/tags" Target="../tags/tag23.xml"/><Relationship Id="rId15" Type="http://schemas.openxmlformats.org/officeDocument/2006/relationships/tags" Target="../tags/tag33.xml"/><Relationship Id="rId10" Type="http://schemas.openxmlformats.org/officeDocument/2006/relationships/tags" Target="../tags/tag28.xml"/><Relationship Id="rId19" Type="http://schemas.openxmlformats.org/officeDocument/2006/relationships/slideLayout" Target="../slideLayouts/slideLayout19.xml"/><Relationship Id="rId4" Type="http://schemas.openxmlformats.org/officeDocument/2006/relationships/tags" Target="../tags/tag22.xml"/><Relationship Id="rId9" Type="http://schemas.openxmlformats.org/officeDocument/2006/relationships/tags" Target="../tags/tag27.xml"/><Relationship Id="rId14" Type="http://schemas.openxmlformats.org/officeDocument/2006/relationships/tags" Target="../tags/tag32.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emf"/><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tags" Target="../tags/tag44.xml"/><Relationship Id="rId13" Type="http://schemas.openxmlformats.org/officeDocument/2006/relationships/tags" Target="../tags/tag49.xml"/><Relationship Id="rId18" Type="http://schemas.openxmlformats.org/officeDocument/2006/relationships/tags" Target="../tags/tag54.xml"/><Relationship Id="rId3" Type="http://schemas.openxmlformats.org/officeDocument/2006/relationships/tags" Target="../tags/tag39.xml"/><Relationship Id="rId21" Type="http://schemas.openxmlformats.org/officeDocument/2006/relationships/image" Target="../media/image10.GIF"/><Relationship Id="rId7" Type="http://schemas.openxmlformats.org/officeDocument/2006/relationships/tags" Target="../tags/tag43.xml"/><Relationship Id="rId12" Type="http://schemas.openxmlformats.org/officeDocument/2006/relationships/tags" Target="../tags/tag48.xml"/><Relationship Id="rId17" Type="http://schemas.openxmlformats.org/officeDocument/2006/relationships/tags" Target="../tags/tag53.xml"/><Relationship Id="rId2" Type="http://schemas.openxmlformats.org/officeDocument/2006/relationships/tags" Target="../tags/tag38.xml"/><Relationship Id="rId16" Type="http://schemas.openxmlformats.org/officeDocument/2006/relationships/tags" Target="../tags/tag52.xml"/><Relationship Id="rId20" Type="http://schemas.openxmlformats.org/officeDocument/2006/relationships/notesSlide" Target="../notesSlides/notesSlide6.xml"/><Relationship Id="rId1" Type="http://schemas.openxmlformats.org/officeDocument/2006/relationships/tags" Target="../tags/tag37.xml"/><Relationship Id="rId6" Type="http://schemas.openxmlformats.org/officeDocument/2006/relationships/tags" Target="../tags/tag42.xml"/><Relationship Id="rId11" Type="http://schemas.openxmlformats.org/officeDocument/2006/relationships/tags" Target="../tags/tag47.xml"/><Relationship Id="rId5" Type="http://schemas.openxmlformats.org/officeDocument/2006/relationships/tags" Target="../tags/tag41.xml"/><Relationship Id="rId15" Type="http://schemas.openxmlformats.org/officeDocument/2006/relationships/tags" Target="../tags/tag51.xml"/><Relationship Id="rId10" Type="http://schemas.openxmlformats.org/officeDocument/2006/relationships/tags" Target="../tags/tag46.xml"/><Relationship Id="rId19" Type="http://schemas.openxmlformats.org/officeDocument/2006/relationships/slideLayout" Target="../slideLayouts/slideLayout19.xml"/><Relationship Id="rId4" Type="http://schemas.openxmlformats.org/officeDocument/2006/relationships/tags" Target="../tags/tag40.xml"/><Relationship Id="rId9" Type="http://schemas.openxmlformats.org/officeDocument/2006/relationships/tags" Target="../tags/tag45.xml"/><Relationship Id="rId14" Type="http://schemas.openxmlformats.org/officeDocument/2006/relationships/tags" Target="../tags/tag50.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45.png"/></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6.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7.png"/><Relationship Id="rId7" Type="http://schemas.openxmlformats.org/officeDocument/2006/relationships/image" Target="../media/image50.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49.wmf"/><Relationship Id="rId5" Type="http://schemas.openxmlformats.org/officeDocument/2006/relationships/oleObject" Target="../embeddings/oleObject1.bin"/><Relationship Id="rId4" Type="http://schemas.openxmlformats.org/officeDocument/2006/relationships/image" Target="../media/image48.png"/></Relationships>
</file>

<file path=ppt/slides/_rels/slide2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xml"/><Relationship Id="rId4" Type="http://schemas.openxmlformats.org/officeDocument/2006/relationships/image" Target="../media/image54.png"/></Relationships>
</file>

<file path=ppt/slides/_rels/slide3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9.png"/><Relationship Id="rId4" Type="http://schemas.openxmlformats.org/officeDocument/2006/relationships/image" Target="../media/image58.png"/></Relationships>
</file>

<file path=ppt/slides/_rels/slide3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3.xml"/><Relationship Id="rId5" Type="http://schemas.openxmlformats.org/officeDocument/2006/relationships/image" Target="../media/image63.png"/><Relationship Id="rId4" Type="http://schemas.openxmlformats.org/officeDocument/2006/relationships/image" Target="../media/image62.png"/></Relationships>
</file>

<file path=ppt/slides/_rels/slide3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3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72.png"/><Relationship Id="rId4" Type="http://schemas.openxmlformats.org/officeDocument/2006/relationships/image" Target="../media/image71.png"/></Relationships>
</file>

<file path=ppt/slides/_rels/slide3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80.png"/><Relationship Id="rId4" Type="http://schemas.openxmlformats.org/officeDocument/2006/relationships/image" Target="../media/image79.png"/></Relationships>
</file>

<file path=ppt/slides/_rels/slide42.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1.xml"/><Relationship Id="rId5" Type="http://schemas.openxmlformats.org/officeDocument/2006/relationships/image" Target="../media/image84.png"/><Relationship Id="rId4" Type="http://schemas.openxmlformats.org/officeDocument/2006/relationships/image" Target="../media/image83.png"/></Relationships>
</file>

<file path=ppt/slides/_rels/slide4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tags" Target="../tags/tag62.xml"/><Relationship Id="rId13" Type="http://schemas.openxmlformats.org/officeDocument/2006/relationships/tags" Target="../tags/tag67.xml"/><Relationship Id="rId18" Type="http://schemas.openxmlformats.org/officeDocument/2006/relationships/tags" Target="../tags/tag72.xml"/><Relationship Id="rId3" Type="http://schemas.openxmlformats.org/officeDocument/2006/relationships/tags" Target="../tags/tag57.xml"/><Relationship Id="rId21" Type="http://schemas.openxmlformats.org/officeDocument/2006/relationships/image" Target="../media/image10.GIF"/><Relationship Id="rId7" Type="http://schemas.openxmlformats.org/officeDocument/2006/relationships/tags" Target="../tags/tag61.xml"/><Relationship Id="rId12" Type="http://schemas.openxmlformats.org/officeDocument/2006/relationships/tags" Target="../tags/tag66.xml"/><Relationship Id="rId17" Type="http://schemas.openxmlformats.org/officeDocument/2006/relationships/tags" Target="../tags/tag71.xml"/><Relationship Id="rId2" Type="http://schemas.openxmlformats.org/officeDocument/2006/relationships/tags" Target="../tags/tag56.xml"/><Relationship Id="rId16" Type="http://schemas.openxmlformats.org/officeDocument/2006/relationships/tags" Target="../tags/tag70.xml"/><Relationship Id="rId20" Type="http://schemas.openxmlformats.org/officeDocument/2006/relationships/notesSlide" Target="../notesSlides/notesSlide13.xml"/><Relationship Id="rId1" Type="http://schemas.openxmlformats.org/officeDocument/2006/relationships/tags" Target="../tags/tag55.xml"/><Relationship Id="rId6" Type="http://schemas.openxmlformats.org/officeDocument/2006/relationships/tags" Target="../tags/tag60.xml"/><Relationship Id="rId11" Type="http://schemas.openxmlformats.org/officeDocument/2006/relationships/tags" Target="../tags/tag65.xml"/><Relationship Id="rId5" Type="http://schemas.openxmlformats.org/officeDocument/2006/relationships/tags" Target="../tags/tag59.xml"/><Relationship Id="rId15" Type="http://schemas.openxmlformats.org/officeDocument/2006/relationships/tags" Target="../tags/tag69.xml"/><Relationship Id="rId10" Type="http://schemas.openxmlformats.org/officeDocument/2006/relationships/tags" Target="../tags/tag64.xml"/><Relationship Id="rId19" Type="http://schemas.openxmlformats.org/officeDocument/2006/relationships/slideLayout" Target="../slideLayouts/slideLayout19.xml"/><Relationship Id="rId4" Type="http://schemas.openxmlformats.org/officeDocument/2006/relationships/tags" Target="../tags/tag58.xml"/><Relationship Id="rId9" Type="http://schemas.openxmlformats.org/officeDocument/2006/relationships/tags" Target="../tags/tag63.xml"/><Relationship Id="rId14" Type="http://schemas.openxmlformats.org/officeDocument/2006/relationships/tags" Target="../tags/tag68.xml"/></Relationships>
</file>

<file path=ppt/slides/_rels/slide50.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2.xml"/><Relationship Id="rId5" Type="http://schemas.openxmlformats.org/officeDocument/2006/relationships/image" Target="../media/image97.png"/><Relationship Id="rId4" Type="http://schemas.openxmlformats.org/officeDocument/2006/relationships/image" Target="../media/image96.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image" Target="../media/image1.png"/><Relationship Id="rId5" Type="http://schemas.openxmlformats.org/officeDocument/2006/relationships/image" Target="../media/image98.jpeg"/><Relationship Id="rId4"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TextBox 4"/>
          <p:cNvSpPr txBox="1"/>
          <p:nvPr/>
        </p:nvSpPr>
        <p:spPr>
          <a:xfrm>
            <a:off x="345440" y="1470717"/>
            <a:ext cx="11521440" cy="1897443"/>
          </a:xfrm>
          <a:prstGeom prst="rect">
            <a:avLst/>
          </a:prstGeom>
          <a:noFill/>
        </p:spPr>
        <p:txBody>
          <a:bodyPr wrap="square" rtlCol="0">
            <a:spAutoFit/>
          </a:bodyPr>
          <a:lstStyle/>
          <a:p>
            <a:pPr algn="ctr"/>
            <a:r>
              <a:rPr lang="zh-CN" altLang="en-US" sz="5865" b="1" kern="0" dirty="0">
                <a:solidFill>
                  <a:schemeClr val="bg1"/>
                </a:solidFill>
                <a:latin typeface="微软雅黑" panose="020B0503020204020204" pitchFamily="34" charset="-122"/>
                <a:ea typeface="微软雅黑" panose="020B0503020204020204" pitchFamily="34" charset="-122"/>
                <a:sym typeface="+mn-ea"/>
              </a:rPr>
              <a:t>可编程道集运算模块</a:t>
            </a:r>
            <a:endParaRPr lang="en-US" altLang="zh-CN" sz="5865" b="1" kern="0" dirty="0">
              <a:solidFill>
                <a:schemeClr val="bg1"/>
              </a:solidFill>
              <a:latin typeface="微软雅黑" panose="020B0503020204020204" pitchFamily="34" charset="-122"/>
              <a:ea typeface="微软雅黑" panose="020B0503020204020204" pitchFamily="34" charset="-122"/>
              <a:sym typeface="+mn-ea"/>
            </a:endParaRPr>
          </a:p>
          <a:p>
            <a:pPr algn="ctr"/>
            <a:r>
              <a:rPr lang="en-US" altLang="zh-CN" sz="5865" b="1" kern="0" dirty="0">
                <a:solidFill>
                  <a:schemeClr val="bg1"/>
                </a:solidFill>
                <a:latin typeface="微软雅黑" panose="020B0503020204020204" pitchFamily="34" charset="-122"/>
                <a:ea typeface="微软雅黑" panose="020B0503020204020204" pitchFamily="34" charset="-122"/>
                <a:sym typeface="+mn-ea"/>
              </a:rPr>
              <a:t>ZMATH</a:t>
            </a:r>
            <a:endParaRPr lang="zh-CN" altLang="en-US" sz="5865" b="1" kern="0" dirty="0">
              <a:solidFill>
                <a:schemeClr val="bg1"/>
              </a:solidFill>
              <a:latin typeface="微软雅黑" panose="020B0503020204020204" pitchFamily="34" charset="-122"/>
              <a:ea typeface="微软雅黑" panose="020B0503020204020204" pitchFamily="34" charset="-122"/>
              <a:sym typeface="+mn-ea"/>
            </a:endParaRPr>
          </a:p>
        </p:txBody>
      </p:sp>
      <p:sp>
        <p:nvSpPr>
          <p:cNvPr id="7" name="TextBox 7"/>
          <p:cNvSpPr txBox="1"/>
          <p:nvPr/>
        </p:nvSpPr>
        <p:spPr>
          <a:xfrm>
            <a:off x="3176693" y="4028152"/>
            <a:ext cx="5811520" cy="666786"/>
          </a:xfrm>
          <a:prstGeom prst="rect">
            <a:avLst/>
          </a:prstGeom>
          <a:noFill/>
        </p:spPr>
        <p:txBody>
          <a:bodyPr wrap="square" rtlCol="0">
            <a:spAutoFit/>
          </a:bodyPr>
          <a:lstStyle/>
          <a:p>
            <a:pPr algn="ctr"/>
            <a:r>
              <a:rPr lang="zh-CN" altLang="en-US" sz="3735"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报告人：</a:t>
            </a:r>
          </a:p>
        </p:txBody>
      </p:sp>
      <p:sp>
        <p:nvSpPr>
          <p:cNvPr id="9" name="TextBox 7"/>
          <p:cNvSpPr txBox="1"/>
          <p:nvPr/>
        </p:nvSpPr>
        <p:spPr>
          <a:xfrm>
            <a:off x="3287844" y="5827074"/>
            <a:ext cx="5616315" cy="583565"/>
          </a:xfrm>
          <a:prstGeom prst="rect">
            <a:avLst/>
          </a:prstGeom>
          <a:noFill/>
        </p:spPr>
        <p:txBody>
          <a:bodyPr wrap="square" rtlCol="0">
            <a:spAutoFit/>
          </a:bodyPr>
          <a:lstStyle>
            <a:defPPr>
              <a:defRPr lang="zh-CN"/>
            </a:defPPr>
            <a:lvl1pPr algn="ctr">
              <a:defRPr>
                <a:solidFill>
                  <a:srgbClr val="FFFFFF"/>
                </a:solidFill>
                <a:latin typeface="微软雅黑" panose="020B0503020204020204" pitchFamily="34" charset="-122"/>
                <a:ea typeface="微软雅黑" panose="020B0503020204020204" pitchFamily="34" charset="-122"/>
              </a:defRPr>
            </a:lvl1pPr>
          </a:lstStyle>
          <a:p>
            <a:r>
              <a:rPr lang="en-US" altLang="zh-CN" sz="3200" b="1" dirty="0">
                <a:sym typeface="微软雅黑" panose="020B0503020204020204" pitchFamily="34" charset="-122"/>
              </a:rPr>
              <a:t>2026</a:t>
            </a:r>
            <a:r>
              <a:rPr lang="zh-CN" altLang="en-US" sz="3200" b="1" dirty="0">
                <a:sym typeface="微软雅黑" panose="020B0503020204020204" pitchFamily="34" charset="-122"/>
              </a:rPr>
              <a:t>年</a:t>
            </a:r>
            <a:r>
              <a:rPr lang="en-US" altLang="zh-CN" sz="3200" b="1" dirty="0">
                <a:sym typeface="微软雅黑" panose="020B0503020204020204" pitchFamily="34" charset="-122"/>
              </a:rPr>
              <a:t>4</a:t>
            </a:r>
            <a:r>
              <a:rPr lang="zh-CN" altLang="en-US" sz="3200" b="1" dirty="0">
                <a:sym typeface="微软雅黑" panose="020B0503020204020204" pitchFamily="34" charset="-122"/>
              </a:rPr>
              <a:t>月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a:extLst>
              <a:ext uri="{FF2B5EF4-FFF2-40B4-BE49-F238E27FC236}">
                <a16:creationId xmlns:a16="http://schemas.microsoft.com/office/drawing/2014/main" id="{FD28E34D-8266-B328-D3EF-F649C670BAA2}"/>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en-US" altLang="zh-CN" sz="3200" b="1" dirty="0">
                <a:latin typeface="微软雅黑" panose="020B0503020204020204" pitchFamily="34" charset="-122"/>
                <a:ea typeface="微软雅黑" panose="020B0503020204020204" pitchFamily="34" charset="-122"/>
                <a:sym typeface="+mn-ea"/>
              </a:rPr>
              <a:t>ZMATH</a:t>
            </a:r>
            <a:r>
              <a:rPr lang="zh-CN" altLang="en-US" sz="3200" b="1" dirty="0">
                <a:latin typeface="微软雅黑" panose="020B0503020204020204" pitchFamily="34" charset="-122"/>
                <a:ea typeface="微软雅黑" panose="020B0503020204020204" pitchFamily="34" charset="-122"/>
                <a:sym typeface="+mn-ea"/>
              </a:rPr>
              <a:t>是什么？</a:t>
            </a:r>
          </a:p>
        </p:txBody>
      </p:sp>
      <p:pic>
        <p:nvPicPr>
          <p:cNvPr id="5" name="图片 4">
            <a:extLst>
              <a:ext uri="{FF2B5EF4-FFF2-40B4-BE49-F238E27FC236}">
                <a16:creationId xmlns:a16="http://schemas.microsoft.com/office/drawing/2014/main" id="{1E4283D8-1A29-BFC1-B4CC-52AC9FEC5571}"/>
              </a:ext>
            </a:extLst>
          </p:cNvPr>
          <p:cNvPicPr>
            <a:picLocks noChangeAspect="1"/>
          </p:cNvPicPr>
          <p:nvPr/>
        </p:nvPicPr>
        <p:blipFill>
          <a:blip r:embed="rId2"/>
          <a:stretch>
            <a:fillRect/>
          </a:stretch>
        </p:blipFill>
        <p:spPr>
          <a:xfrm>
            <a:off x="817245" y="896620"/>
            <a:ext cx="2162175" cy="5504815"/>
          </a:xfrm>
          <a:prstGeom prst="rect">
            <a:avLst/>
          </a:prstGeom>
        </p:spPr>
      </p:pic>
      <p:graphicFrame>
        <p:nvGraphicFramePr>
          <p:cNvPr id="6" name="表格 5">
            <a:extLst>
              <a:ext uri="{FF2B5EF4-FFF2-40B4-BE49-F238E27FC236}">
                <a16:creationId xmlns:a16="http://schemas.microsoft.com/office/drawing/2014/main" id="{CE15793C-FEDB-67FF-77A3-D13466113012}"/>
              </a:ext>
            </a:extLst>
          </p:cNvPr>
          <p:cNvGraphicFramePr>
            <a:graphicFrameLocks noGrp="1"/>
          </p:cNvGraphicFramePr>
          <p:nvPr>
            <p:extLst>
              <p:ext uri="{D42A27DB-BD31-4B8C-83A1-F6EECF244321}">
                <p14:modId xmlns:p14="http://schemas.microsoft.com/office/powerpoint/2010/main" val="1989344707"/>
              </p:ext>
            </p:extLst>
          </p:nvPr>
        </p:nvGraphicFramePr>
        <p:xfrm>
          <a:off x="3185729" y="2497666"/>
          <a:ext cx="7772400" cy="3718560"/>
        </p:xfrm>
        <a:graphic>
          <a:graphicData uri="http://schemas.openxmlformats.org/drawingml/2006/table">
            <a:tbl>
              <a:tblPr firstRow="1" bandRow="1">
                <a:tableStyleId>{5C22544A-7EE6-4342-B048-85BDC9FD1C3A}</a:tableStyleId>
              </a:tblPr>
              <a:tblGrid>
                <a:gridCol w="2822218">
                  <a:extLst>
                    <a:ext uri="{9D8B030D-6E8A-4147-A177-3AD203B41FA5}">
                      <a16:colId xmlns:a16="http://schemas.microsoft.com/office/drawing/2014/main" val="3358982481"/>
                    </a:ext>
                  </a:extLst>
                </a:gridCol>
                <a:gridCol w="4950182">
                  <a:extLst>
                    <a:ext uri="{9D8B030D-6E8A-4147-A177-3AD203B41FA5}">
                      <a16:colId xmlns:a16="http://schemas.microsoft.com/office/drawing/2014/main" val="3307097727"/>
                    </a:ext>
                  </a:extLst>
                </a:gridCol>
              </a:tblGrid>
              <a:tr h="370840">
                <a:tc>
                  <a:txBody>
                    <a:bodyPr/>
                    <a:lstStyle/>
                    <a:p>
                      <a:r>
                        <a:rPr lang="en-US" altLang="zh-CN" dirty="0" err="1"/>
                        <a:t>HeadMath</a:t>
                      </a:r>
                      <a:endParaRPr lang="zh-CN" altLang="en-US" dirty="0"/>
                    </a:p>
                  </a:txBody>
                  <a:tcPr/>
                </a:tc>
                <a:tc>
                  <a:txBody>
                    <a:bodyPr/>
                    <a:lstStyle/>
                    <a:p>
                      <a:r>
                        <a:rPr lang="en-US" altLang="zh-CN" dirty="0" err="1"/>
                        <a:t>ZMath</a:t>
                      </a:r>
                      <a:endParaRPr lang="zh-CN" altLang="en-US" dirty="0"/>
                    </a:p>
                  </a:txBody>
                  <a:tcPr/>
                </a:tc>
                <a:extLst>
                  <a:ext uri="{0D108BD9-81ED-4DB2-BD59-A6C34878D82A}">
                    <a16:rowId xmlns:a16="http://schemas.microsoft.com/office/drawing/2014/main" val="2742009602"/>
                  </a:ext>
                </a:extLst>
              </a:tr>
              <a:tr h="370840">
                <a:tc>
                  <a:txBody>
                    <a:bodyPr/>
                    <a:lstStyle/>
                    <a:p>
                      <a:r>
                        <a:rPr lang="zh-CN" altLang="en-US" dirty="0"/>
                        <a:t>单道处理</a:t>
                      </a:r>
                    </a:p>
                  </a:txBody>
                  <a:tcPr/>
                </a:tc>
                <a:tc>
                  <a:txBody>
                    <a:bodyPr/>
                    <a:lstStyle/>
                    <a:p>
                      <a:r>
                        <a:rPr lang="zh-CN" altLang="en-US" dirty="0"/>
                        <a:t>道集处理</a:t>
                      </a:r>
                      <a:endParaRPr lang="en-US" altLang="zh-CN" dirty="0"/>
                    </a:p>
                    <a:p>
                      <a:r>
                        <a:rPr lang="zh-CN" altLang="en-US" sz="2000" b="1" dirty="0">
                          <a:solidFill>
                            <a:srgbClr val="3333FF"/>
                          </a:solidFill>
                        </a:rPr>
                        <a:t>能够“看到”道集内所有道</a:t>
                      </a:r>
                      <a:endParaRPr lang="en-US" altLang="zh-CN" sz="2000" b="1" dirty="0">
                        <a:solidFill>
                          <a:srgbClr val="3333FF"/>
                        </a:solidFill>
                      </a:endParaRPr>
                    </a:p>
                  </a:txBody>
                  <a:tcPr/>
                </a:tc>
                <a:extLst>
                  <a:ext uri="{0D108BD9-81ED-4DB2-BD59-A6C34878D82A}">
                    <a16:rowId xmlns:a16="http://schemas.microsoft.com/office/drawing/2014/main" val="3287967720"/>
                  </a:ext>
                </a:extLst>
              </a:tr>
              <a:tr h="370840">
                <a:tc>
                  <a:txBody>
                    <a:bodyPr/>
                    <a:lstStyle/>
                    <a:p>
                      <a:r>
                        <a:rPr lang="zh-CN" altLang="en-US" dirty="0"/>
                        <a:t>只能处理道头</a:t>
                      </a:r>
                    </a:p>
                  </a:txBody>
                  <a:tcPr/>
                </a:tc>
                <a:tc>
                  <a:txBody>
                    <a:bodyPr/>
                    <a:lstStyle/>
                    <a:p>
                      <a:r>
                        <a:rPr lang="zh-CN" altLang="en-US" dirty="0"/>
                        <a:t>处理道头和地震数据</a:t>
                      </a:r>
                      <a:endParaRPr lang="en-US" altLang="zh-CN" dirty="0"/>
                    </a:p>
                    <a:p>
                      <a:r>
                        <a:rPr lang="zh-CN" altLang="en-US" sz="2000" b="1" dirty="0">
                          <a:solidFill>
                            <a:srgbClr val="3333FF"/>
                          </a:solidFill>
                        </a:rPr>
                        <a:t>道头和地震数据之间混合运算</a:t>
                      </a:r>
                      <a:endParaRPr lang="en-US" altLang="zh-CN" b="1" dirty="0">
                        <a:solidFill>
                          <a:srgbClr val="3333FF"/>
                        </a:solidFill>
                      </a:endParaRPr>
                    </a:p>
                  </a:txBody>
                  <a:tcPr/>
                </a:tc>
                <a:extLst>
                  <a:ext uri="{0D108BD9-81ED-4DB2-BD59-A6C34878D82A}">
                    <a16:rowId xmlns:a16="http://schemas.microsoft.com/office/drawing/2014/main" val="255996887"/>
                  </a:ext>
                </a:extLst>
              </a:tr>
              <a:tr h="370840">
                <a:tc>
                  <a:txBody>
                    <a:bodyPr/>
                    <a:lstStyle/>
                    <a:p>
                      <a:pPr marL="0" marR="0" lvl="0" indent="0" algn="l" defTabSz="1219200" rtl="0" eaLnBrk="1" fontAlgn="auto" latinLnBrk="0" hangingPunct="1">
                        <a:lnSpc>
                          <a:spcPct val="100000"/>
                        </a:lnSpc>
                        <a:spcBef>
                          <a:spcPts val="0"/>
                        </a:spcBef>
                        <a:spcAft>
                          <a:spcPts val="0"/>
                        </a:spcAft>
                        <a:buClrTx/>
                        <a:buSzTx/>
                        <a:buFontTx/>
                        <a:buNone/>
                        <a:tabLst/>
                        <a:defRPr/>
                      </a:pPr>
                      <a:r>
                        <a:rPr lang="zh-CN" altLang="en-US" dirty="0"/>
                        <a:t>以道头为变量的运算表达式</a:t>
                      </a:r>
                    </a:p>
                    <a:p>
                      <a:endParaRPr lang="zh-CN" altLang="en-US" dirty="0"/>
                    </a:p>
                  </a:txBody>
                  <a:tcPr/>
                </a:tc>
                <a:tc>
                  <a:txBody>
                    <a:bodyPr/>
                    <a:lstStyle/>
                    <a:p>
                      <a:pPr marL="0" marR="0" lvl="0" indent="0" algn="l" defTabSz="1219200" rtl="0" eaLnBrk="1" fontAlgn="auto" latinLnBrk="0" hangingPunct="1">
                        <a:lnSpc>
                          <a:spcPct val="100000"/>
                        </a:lnSpc>
                        <a:spcBef>
                          <a:spcPts val="0"/>
                        </a:spcBef>
                        <a:spcAft>
                          <a:spcPts val="0"/>
                        </a:spcAft>
                        <a:buClrTx/>
                        <a:buSzTx/>
                        <a:buFontTx/>
                        <a:buNone/>
                        <a:tabLst/>
                        <a:defRPr/>
                      </a:pPr>
                      <a:r>
                        <a:rPr lang="zh-CN" altLang="en-US" dirty="0"/>
                        <a:t>以道头和地震数据为变量的全部</a:t>
                      </a:r>
                      <a:r>
                        <a:rPr lang="en-US" altLang="zh-CN" dirty="0"/>
                        <a:t>Lua</a:t>
                      </a:r>
                      <a:r>
                        <a:rPr lang="zh-CN" altLang="en-US" dirty="0"/>
                        <a:t>脚本语言功能：</a:t>
                      </a:r>
                      <a:br>
                        <a:rPr lang="en-US" altLang="zh-CN" dirty="0"/>
                      </a:br>
                      <a:r>
                        <a:rPr lang="zh-CN" altLang="en-US" sz="2000" dirty="0">
                          <a:solidFill>
                            <a:srgbClr val="3333FF"/>
                          </a:solidFill>
                        </a:rPr>
                        <a:t>包括</a:t>
                      </a:r>
                      <a:r>
                        <a:rPr lang="en-US" altLang="zh-CN" sz="2000" dirty="0">
                          <a:solidFill>
                            <a:srgbClr val="3333FF"/>
                          </a:solidFill>
                        </a:rPr>
                        <a:t>if-else</a:t>
                      </a:r>
                      <a:r>
                        <a:rPr lang="zh-CN" altLang="en-US" sz="2000" dirty="0">
                          <a:solidFill>
                            <a:srgbClr val="3333FF"/>
                          </a:solidFill>
                        </a:rPr>
                        <a:t>条件执行，</a:t>
                      </a:r>
                      <a:r>
                        <a:rPr lang="en-US" altLang="zh-CN" sz="2000" dirty="0">
                          <a:solidFill>
                            <a:srgbClr val="3333FF"/>
                          </a:solidFill>
                        </a:rPr>
                        <a:t>for</a:t>
                      </a:r>
                      <a:r>
                        <a:rPr lang="zh-CN" altLang="en-US" sz="2000" dirty="0">
                          <a:solidFill>
                            <a:srgbClr val="3333FF"/>
                          </a:solidFill>
                        </a:rPr>
                        <a:t>循环，用户自定义函数，读写外部文件，信号处理扩展等，全功能编程语言能力</a:t>
                      </a:r>
                      <a:endParaRPr lang="zh-CN" altLang="en-US" dirty="0">
                        <a:solidFill>
                          <a:srgbClr val="3333FF"/>
                        </a:solidFill>
                      </a:endParaRPr>
                    </a:p>
                  </a:txBody>
                  <a:tcPr/>
                </a:tc>
                <a:extLst>
                  <a:ext uri="{0D108BD9-81ED-4DB2-BD59-A6C34878D82A}">
                    <a16:rowId xmlns:a16="http://schemas.microsoft.com/office/drawing/2014/main" val="636772731"/>
                  </a:ext>
                </a:extLst>
              </a:tr>
            </a:tbl>
          </a:graphicData>
        </a:graphic>
      </p:graphicFrame>
      <p:sp>
        <p:nvSpPr>
          <p:cNvPr id="7" name="文本框 6">
            <a:extLst>
              <a:ext uri="{FF2B5EF4-FFF2-40B4-BE49-F238E27FC236}">
                <a16:creationId xmlns:a16="http://schemas.microsoft.com/office/drawing/2014/main" id="{014368E5-1C03-AEAD-82C2-DCC4A56A388C}"/>
              </a:ext>
            </a:extLst>
          </p:cNvPr>
          <p:cNvSpPr txBox="1"/>
          <p:nvPr/>
        </p:nvSpPr>
        <p:spPr>
          <a:xfrm>
            <a:off x="3067050" y="1041400"/>
            <a:ext cx="8210550" cy="1323439"/>
          </a:xfrm>
          <a:prstGeom prst="rect">
            <a:avLst/>
          </a:prstGeom>
          <a:noFill/>
        </p:spPr>
        <p:txBody>
          <a:bodyPr wrap="square" rtlCol="0">
            <a:spAutoFit/>
          </a:bodyPr>
          <a:lstStyle/>
          <a:p>
            <a:r>
              <a:rPr lang="en-US" altLang="zh-CN" sz="2000" dirty="0">
                <a:latin typeface="微软雅黑" panose="020B0503020204020204" pitchFamily="34" charset="-122"/>
                <a:ea typeface="微软雅黑" panose="020B0503020204020204" pitchFamily="34" charset="-122"/>
              </a:rPr>
              <a:t>ZMATH</a:t>
            </a:r>
            <a:r>
              <a:rPr lang="zh-CN" altLang="en-US" sz="2000" dirty="0">
                <a:latin typeface="微软雅黑" panose="020B0503020204020204" pitchFamily="34" charset="-122"/>
                <a:ea typeface="微软雅黑" panose="020B0503020204020204" pitchFamily="34" charset="-122"/>
              </a:rPr>
              <a:t>模块允许用户在</a:t>
            </a:r>
            <a:r>
              <a:rPr lang="en-US" altLang="zh-CN" sz="2000" dirty="0" err="1">
                <a:latin typeface="微软雅黑" panose="020B0503020204020204" pitchFamily="34" charset="-122"/>
                <a:ea typeface="微软雅黑" panose="020B0503020204020204" pitchFamily="34" charset="-122"/>
              </a:rPr>
              <a:t>GeoEast</a:t>
            </a:r>
            <a:r>
              <a:rPr lang="zh-CN" altLang="en-US" sz="2000" dirty="0">
                <a:latin typeface="微软雅黑" panose="020B0503020204020204" pitchFamily="34" charset="-122"/>
                <a:ea typeface="微软雅黑" panose="020B0503020204020204" pitchFamily="34" charset="-122"/>
              </a:rPr>
              <a:t>作业中使用</a:t>
            </a:r>
            <a:r>
              <a:rPr lang="en-US" altLang="zh-CN" sz="2000" dirty="0">
                <a:latin typeface="微软雅黑" panose="020B0503020204020204" pitchFamily="34" charset="-122"/>
                <a:ea typeface="微软雅黑" panose="020B0503020204020204" pitchFamily="34" charset="-122"/>
              </a:rPr>
              <a:t>Lua</a:t>
            </a:r>
            <a:r>
              <a:rPr lang="zh-CN" altLang="en-US" sz="2000" dirty="0">
                <a:latin typeface="微软雅黑" panose="020B0503020204020204" pitchFamily="34" charset="-122"/>
                <a:ea typeface="微软雅黑" panose="020B0503020204020204" pitchFamily="34" charset="-122"/>
              </a:rPr>
              <a:t>脚本语言，以读写变量的形式，在道集范围内</a:t>
            </a:r>
            <a:r>
              <a:rPr lang="zh-CN" altLang="en-US" sz="2000" b="1" dirty="0">
                <a:latin typeface="微软雅黑" panose="020B0503020204020204" pitchFamily="34" charset="-122"/>
                <a:ea typeface="微软雅黑" panose="020B0503020204020204" pitchFamily="34" charset="-122"/>
              </a:rPr>
              <a:t>任意</a:t>
            </a:r>
            <a:r>
              <a:rPr lang="zh-CN" altLang="en-US" sz="2000" dirty="0">
                <a:latin typeface="微软雅黑" panose="020B0503020204020204" pitchFamily="34" charset="-122"/>
                <a:ea typeface="微软雅黑" panose="020B0503020204020204" pitchFamily="34" charset="-122"/>
              </a:rPr>
              <a:t>操作道头和地震数据。在</a:t>
            </a:r>
            <a:r>
              <a:rPr lang="en-US" altLang="zh-CN" sz="2000" dirty="0">
                <a:latin typeface="微软雅黑" panose="020B0503020204020204" pitchFamily="34" charset="-122"/>
                <a:ea typeface="微软雅黑" panose="020B0503020204020204" pitchFamily="34" charset="-122"/>
              </a:rPr>
              <a:t>Lua</a:t>
            </a:r>
            <a:r>
              <a:rPr lang="zh-CN" altLang="en-US" sz="2000" dirty="0">
                <a:latin typeface="微软雅黑" panose="020B0503020204020204" pitchFamily="34" charset="-122"/>
                <a:ea typeface="微软雅黑" panose="020B0503020204020204" pitchFamily="34" charset="-122"/>
              </a:rPr>
              <a:t>脚本语言全部内置功能基础上，扩展了一些地震信号处理相关的方法，使</a:t>
            </a:r>
            <a:r>
              <a:rPr lang="en-US" altLang="zh-CN" sz="2000" dirty="0" err="1">
                <a:latin typeface="微软雅黑" panose="020B0503020204020204" pitchFamily="34" charset="-122"/>
                <a:ea typeface="微软雅黑" panose="020B0503020204020204" pitchFamily="34" charset="-122"/>
              </a:rPr>
              <a:t>GeoEast</a:t>
            </a:r>
            <a:r>
              <a:rPr lang="zh-CN" altLang="en-US" sz="2000" dirty="0">
                <a:latin typeface="微软雅黑" panose="020B0503020204020204" pitchFamily="34" charset="-122"/>
                <a:ea typeface="微软雅黑" panose="020B0503020204020204" pitchFamily="34" charset="-122"/>
              </a:rPr>
              <a:t>具备一定的用户编程功能扩展能力。</a:t>
            </a:r>
          </a:p>
        </p:txBody>
      </p:sp>
    </p:spTree>
    <p:extLst>
      <p:ext uri="{BB962C8B-B14F-4D97-AF65-F5344CB8AC3E}">
        <p14:creationId xmlns:p14="http://schemas.microsoft.com/office/powerpoint/2010/main" val="2059316268"/>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5A5D7A34-2641-DEF9-4246-F5498319809C}"/>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44EB5EA1-141E-ADE9-E18A-75AF8A6D19B8}"/>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3</a:t>
            </a:fld>
            <a:endParaRPr lang="zh-CN" altLang="en-US" sz="1600" dirty="0">
              <a:solidFill>
                <a:prstClr val="white">
                  <a:lumMod val="65000"/>
                </a:prstClr>
              </a:solidFill>
              <a:ea typeface="微软雅黑" panose="020B0503020204020204" pitchFamily="34" charset="-122"/>
            </a:endParaRPr>
          </a:p>
        </p:txBody>
      </p:sp>
      <p:pic>
        <p:nvPicPr>
          <p:cNvPr id="4" name="内容占位符 3" descr="screenshot.18">
            <a:extLst>
              <a:ext uri="{FF2B5EF4-FFF2-40B4-BE49-F238E27FC236}">
                <a16:creationId xmlns:a16="http://schemas.microsoft.com/office/drawing/2014/main" id="{F3C6874D-14C6-94EA-295B-F360B203227D}"/>
              </a:ext>
            </a:extLst>
          </p:cNvPr>
          <p:cNvPicPr>
            <a:picLocks noChangeAspect="1"/>
          </p:cNvPicPr>
          <p:nvPr/>
        </p:nvPicPr>
        <p:blipFill>
          <a:blip r:embed="rId2"/>
          <a:stretch>
            <a:fillRect/>
          </a:stretch>
        </p:blipFill>
        <p:spPr>
          <a:xfrm>
            <a:off x="840104" y="1984375"/>
            <a:ext cx="10613251" cy="4351655"/>
          </a:xfrm>
          <a:prstGeom prst="rect">
            <a:avLst/>
          </a:prstGeom>
        </p:spPr>
      </p:pic>
      <p:sp>
        <p:nvSpPr>
          <p:cNvPr id="5" name="Rectangle 5">
            <a:extLst>
              <a:ext uri="{FF2B5EF4-FFF2-40B4-BE49-F238E27FC236}">
                <a16:creationId xmlns:a16="http://schemas.microsoft.com/office/drawing/2014/main" id="{55C46A7A-C6E0-AEF0-9937-0B0EF48F03A1}"/>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en-US" altLang="zh-CN" sz="3200" b="1" dirty="0">
                <a:latin typeface="微软雅黑" panose="020B0503020204020204" pitchFamily="34" charset="-122"/>
                <a:ea typeface="微软雅黑" panose="020B0503020204020204" pitchFamily="34" charset="-122"/>
                <a:sym typeface="+mn-ea"/>
              </a:rPr>
              <a:t>ZMATH</a:t>
            </a:r>
            <a:r>
              <a:rPr lang="zh-CN" altLang="en-US" sz="3200" b="1" dirty="0">
                <a:latin typeface="微软雅黑" panose="020B0503020204020204" pitchFamily="34" charset="-122"/>
                <a:ea typeface="微软雅黑" panose="020B0503020204020204" pitchFamily="34" charset="-122"/>
                <a:sym typeface="+mn-ea"/>
              </a:rPr>
              <a:t>是什么？</a:t>
            </a:r>
          </a:p>
        </p:txBody>
      </p:sp>
      <p:sp>
        <p:nvSpPr>
          <p:cNvPr id="6" name="文本框 5">
            <a:extLst>
              <a:ext uri="{FF2B5EF4-FFF2-40B4-BE49-F238E27FC236}">
                <a16:creationId xmlns:a16="http://schemas.microsoft.com/office/drawing/2014/main" id="{A93938CE-A6BA-0687-CAA9-656C81E18191}"/>
              </a:ext>
            </a:extLst>
          </p:cNvPr>
          <p:cNvSpPr txBox="1"/>
          <p:nvPr/>
        </p:nvSpPr>
        <p:spPr>
          <a:xfrm>
            <a:off x="903604" y="753716"/>
            <a:ext cx="4208146" cy="1015663"/>
          </a:xfrm>
          <a:prstGeom prst="rect">
            <a:avLst/>
          </a:prstGeom>
          <a:noFill/>
        </p:spPr>
        <p:txBody>
          <a:bodyPr wrap="square" rtlCol="0">
            <a:spAutoFit/>
          </a:bodyPr>
          <a:lstStyle/>
          <a:p>
            <a:r>
              <a:rPr lang="zh-CN" altLang="en-US" sz="2000" dirty="0">
                <a:latin typeface="微软雅黑" panose="020B0503020204020204" pitchFamily="34" charset="-122"/>
                <a:ea typeface="微软雅黑" panose="020B0503020204020204" pitchFamily="34" charset="-122"/>
              </a:rPr>
              <a:t>一个简单的例子：</a:t>
            </a:r>
            <a:endParaRPr lang="en-US" altLang="zh-CN" sz="2000" dirty="0">
              <a:latin typeface="微软雅黑" panose="020B0503020204020204" pitchFamily="34" charset="-122"/>
              <a:ea typeface="微软雅黑" panose="020B0503020204020204" pitchFamily="34" charset="-122"/>
            </a:endParaRPr>
          </a:p>
          <a:p>
            <a:r>
              <a:rPr lang="zh-CN" altLang="en-US" sz="2000" dirty="0">
                <a:latin typeface="微软雅黑" panose="020B0503020204020204" pitchFamily="34" charset="-122"/>
                <a:ea typeface="微软雅黑" panose="020B0503020204020204" pitchFamily="34" charset="-122"/>
              </a:rPr>
              <a:t>计算道集中每一道的均方根振幅，</a:t>
            </a:r>
            <a:endParaRPr lang="en-US" altLang="zh-CN" sz="2000" dirty="0">
              <a:latin typeface="微软雅黑" panose="020B0503020204020204" pitchFamily="34" charset="-122"/>
              <a:ea typeface="微软雅黑" panose="020B0503020204020204" pitchFamily="34" charset="-122"/>
            </a:endParaRPr>
          </a:p>
          <a:p>
            <a:r>
              <a:rPr lang="zh-CN" altLang="en-US" sz="2000" dirty="0">
                <a:latin typeface="微软雅黑" panose="020B0503020204020204" pitchFamily="34" charset="-122"/>
                <a:ea typeface="微软雅黑" panose="020B0503020204020204" pitchFamily="34" charset="-122"/>
              </a:rPr>
              <a:t>并进行</a:t>
            </a:r>
            <a:r>
              <a:rPr lang="en-US" altLang="zh-CN" sz="2000" dirty="0">
                <a:latin typeface="微软雅黑" panose="020B0503020204020204" pitchFamily="34" charset="-122"/>
                <a:ea typeface="微软雅黑" panose="020B0503020204020204" pitchFamily="34" charset="-122"/>
              </a:rPr>
              <a:t>7</a:t>
            </a:r>
            <a:r>
              <a:rPr lang="zh-CN" altLang="en-US" sz="2000" dirty="0">
                <a:latin typeface="微软雅黑" panose="020B0503020204020204" pitchFamily="34" charset="-122"/>
                <a:ea typeface="微软雅黑" panose="020B0503020204020204" pitchFamily="34" charset="-122"/>
              </a:rPr>
              <a:t>点均值平滑，存入道头</a:t>
            </a:r>
            <a:endParaRPr lang="en-US" altLang="zh-CN" sz="2000" dirty="0">
              <a:latin typeface="微软雅黑" panose="020B0503020204020204" pitchFamily="34" charset="-122"/>
              <a:ea typeface="微软雅黑" panose="020B0503020204020204" pitchFamily="34" charset="-122"/>
            </a:endParaRPr>
          </a:p>
        </p:txBody>
      </p:sp>
      <p:sp>
        <p:nvSpPr>
          <p:cNvPr id="8" name="文本框 7">
            <a:extLst>
              <a:ext uri="{FF2B5EF4-FFF2-40B4-BE49-F238E27FC236}">
                <a16:creationId xmlns:a16="http://schemas.microsoft.com/office/drawing/2014/main" id="{765485BE-0CBC-ED9D-EE33-8AC0F6E89D97}"/>
              </a:ext>
            </a:extLst>
          </p:cNvPr>
          <p:cNvSpPr txBox="1"/>
          <p:nvPr/>
        </p:nvSpPr>
        <p:spPr>
          <a:xfrm>
            <a:off x="5267240" y="761939"/>
            <a:ext cx="4533900" cy="1077218"/>
          </a:xfrm>
          <a:prstGeom prst="rect">
            <a:avLst/>
          </a:prstGeom>
          <a:noFill/>
        </p:spPr>
        <p:txBody>
          <a:bodyPr wrap="square">
            <a:spAutoFit/>
          </a:bodyPr>
          <a:lstStyle/>
          <a:p>
            <a:r>
              <a:rPr lang="en-US" altLang="zh-CN" sz="1600" dirty="0">
                <a:latin typeface="Cascadia Mono" panose="020B0609020000020004" pitchFamily="49" charset="0"/>
                <a:ea typeface="Cascadia Mono" panose="020B0609020000020004" pitchFamily="49" charset="0"/>
                <a:cs typeface="Cascadia Mono" panose="020B0609020000020004" pitchFamily="49" charset="0"/>
              </a:rPr>
              <a:t>for </a:t>
            </a:r>
            <a:r>
              <a:rPr lang="en-US" altLang="zh-CN" sz="16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1600" dirty="0">
                <a:latin typeface="Cascadia Mono" panose="020B0609020000020004" pitchFamily="49" charset="0"/>
                <a:ea typeface="Cascadia Mono" panose="020B0609020000020004" pitchFamily="49" charset="0"/>
                <a:cs typeface="Cascadia Mono" panose="020B0609020000020004" pitchFamily="49" charset="0"/>
              </a:rPr>
              <a:t>=1, #</a:t>
            </a:r>
            <a:r>
              <a:rPr lang="en-US" altLang="zh-CN" sz="1600" b="1" dirty="0">
                <a:latin typeface="Cascadia Mono" panose="020B0609020000020004" pitchFamily="49" charset="0"/>
                <a:ea typeface="Cascadia Mono" panose="020B0609020000020004" pitchFamily="49" charset="0"/>
                <a:cs typeface="Cascadia Mono" panose="020B0609020000020004" pitchFamily="49" charset="0"/>
              </a:rPr>
              <a:t>seismic</a:t>
            </a:r>
            <a:r>
              <a:rPr lang="en-US" altLang="zh-CN" sz="1600" dirty="0">
                <a:latin typeface="Cascadia Mono" panose="020B0609020000020004" pitchFamily="49" charset="0"/>
                <a:ea typeface="Cascadia Mono" panose="020B0609020000020004" pitchFamily="49" charset="0"/>
                <a:cs typeface="Cascadia Mono" panose="020B0609020000020004" pitchFamily="49" charset="0"/>
              </a:rPr>
              <a:t> do</a:t>
            </a:r>
          </a:p>
          <a:p>
            <a:r>
              <a:rPr lang="en-US" altLang="zh-CN" sz="1600" dirty="0">
                <a:latin typeface="Cascadia Mono" panose="020B0609020000020004" pitchFamily="49" charset="0"/>
                <a:ea typeface="Cascadia Mono" panose="020B0609020000020004" pitchFamily="49" charset="0"/>
                <a:cs typeface="Cascadia Mono" panose="020B0609020000020004" pitchFamily="49" charset="0"/>
              </a:rPr>
              <a:t>    </a:t>
            </a:r>
            <a:r>
              <a:rPr lang="en-US" altLang="zh-CN" sz="1600" b="1" dirty="0">
                <a:latin typeface="Cascadia Mono" panose="020B0609020000020004" pitchFamily="49" charset="0"/>
                <a:ea typeface="Cascadia Mono" panose="020B0609020000020004" pitchFamily="49" charset="0"/>
                <a:cs typeface="Cascadia Mono" panose="020B0609020000020004" pitchFamily="49" charset="0"/>
              </a:rPr>
              <a:t>f_user1</a:t>
            </a:r>
            <a:r>
              <a:rPr lang="en-US" altLang="zh-CN" sz="1600" dirty="0">
                <a:latin typeface="Cascadia Mono" panose="020B0609020000020004" pitchFamily="49" charset="0"/>
                <a:ea typeface="Cascadia Mono" panose="020B0609020000020004" pitchFamily="49" charset="0"/>
                <a:cs typeface="Cascadia Mono" panose="020B0609020000020004" pitchFamily="49" charset="0"/>
              </a:rPr>
              <a:t>[</a:t>
            </a:r>
            <a:r>
              <a:rPr lang="en-US" altLang="zh-CN" sz="16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1600" dirty="0">
                <a:latin typeface="Cascadia Mono" panose="020B0609020000020004" pitchFamily="49" charset="0"/>
                <a:ea typeface="Cascadia Mono" panose="020B0609020000020004" pitchFamily="49" charset="0"/>
                <a:cs typeface="Cascadia Mono" panose="020B0609020000020004" pitchFamily="49" charset="0"/>
              </a:rPr>
              <a:t>] = </a:t>
            </a:r>
            <a:r>
              <a:rPr lang="en-US" altLang="zh-CN" sz="1600" b="1" dirty="0">
                <a:latin typeface="Cascadia Mono" panose="020B0609020000020004" pitchFamily="49" charset="0"/>
                <a:ea typeface="Cascadia Mono" panose="020B0609020000020004" pitchFamily="49" charset="0"/>
                <a:cs typeface="Cascadia Mono" panose="020B0609020000020004" pitchFamily="49" charset="0"/>
              </a:rPr>
              <a:t>seismic</a:t>
            </a:r>
            <a:r>
              <a:rPr lang="en-US" altLang="zh-CN" sz="1600" dirty="0">
                <a:latin typeface="Cascadia Mono" panose="020B0609020000020004" pitchFamily="49" charset="0"/>
                <a:ea typeface="Cascadia Mono" panose="020B0609020000020004" pitchFamily="49" charset="0"/>
                <a:cs typeface="Cascadia Mono" panose="020B0609020000020004" pitchFamily="49" charset="0"/>
              </a:rPr>
              <a:t>[</a:t>
            </a:r>
            <a:r>
              <a:rPr lang="en-US" altLang="zh-CN" sz="16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1600" dirty="0">
                <a:latin typeface="Cascadia Mono" panose="020B0609020000020004" pitchFamily="49" charset="0"/>
                <a:ea typeface="Cascadia Mono" panose="020B0609020000020004" pitchFamily="49" charset="0"/>
                <a:cs typeface="Cascadia Mono" panose="020B0609020000020004" pitchFamily="49" charset="0"/>
              </a:rPr>
              <a:t>]:rms()</a:t>
            </a:r>
          </a:p>
          <a:p>
            <a:r>
              <a:rPr lang="en-US" altLang="zh-CN" sz="1600" dirty="0">
                <a:latin typeface="Cascadia Mono" panose="020B0609020000020004" pitchFamily="49" charset="0"/>
                <a:ea typeface="Cascadia Mono" panose="020B0609020000020004" pitchFamily="49" charset="0"/>
                <a:cs typeface="Cascadia Mono" panose="020B0609020000020004" pitchFamily="49" charset="0"/>
              </a:rPr>
              <a:t>end</a:t>
            </a:r>
          </a:p>
          <a:p>
            <a:r>
              <a:rPr lang="en-US" altLang="zh-CN" sz="1600" b="1" dirty="0">
                <a:latin typeface="Cascadia Mono" panose="020B0609020000020004" pitchFamily="49" charset="0"/>
                <a:ea typeface="Cascadia Mono" panose="020B0609020000020004" pitchFamily="49" charset="0"/>
                <a:cs typeface="Cascadia Mono" panose="020B0609020000020004" pitchFamily="49" charset="0"/>
              </a:rPr>
              <a:t>f_user2</a:t>
            </a:r>
            <a:r>
              <a:rPr lang="en-US" altLang="zh-CN" sz="1600" dirty="0">
                <a:latin typeface="Cascadia Mono" panose="020B0609020000020004" pitchFamily="49" charset="0"/>
                <a:ea typeface="Cascadia Mono" panose="020B0609020000020004" pitchFamily="49" charset="0"/>
                <a:cs typeface="Cascadia Mono" panose="020B0609020000020004" pitchFamily="49" charset="0"/>
              </a:rPr>
              <a:t> = </a:t>
            </a:r>
            <a:r>
              <a:rPr lang="en-US" altLang="zh-CN" sz="1600" b="1" dirty="0">
                <a:latin typeface="Cascadia Mono" panose="020B0609020000020004" pitchFamily="49" charset="0"/>
                <a:ea typeface="Cascadia Mono" panose="020B0609020000020004" pitchFamily="49" charset="0"/>
                <a:cs typeface="Cascadia Mono" panose="020B0609020000020004" pitchFamily="49" charset="0"/>
              </a:rPr>
              <a:t>f_user1</a:t>
            </a:r>
            <a:r>
              <a:rPr lang="en-US" altLang="zh-CN" sz="1600" dirty="0">
                <a:latin typeface="Cascadia Mono" panose="020B0609020000020004" pitchFamily="49" charset="0"/>
                <a:ea typeface="Cascadia Mono" panose="020B0609020000020004" pitchFamily="49" charset="0"/>
                <a:cs typeface="Cascadia Mono" panose="020B0609020000020004" pitchFamily="49" charset="0"/>
              </a:rPr>
              <a:t>:mean(7)</a:t>
            </a:r>
          </a:p>
        </p:txBody>
      </p:sp>
    </p:spTree>
    <p:extLst>
      <p:ext uri="{BB962C8B-B14F-4D97-AF65-F5344CB8AC3E}">
        <p14:creationId xmlns:p14="http://schemas.microsoft.com/office/powerpoint/2010/main" val="1044683981"/>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5">
            <a:extLst>
              <a:ext uri="{FF2B5EF4-FFF2-40B4-BE49-F238E27FC236}">
                <a16:creationId xmlns:a16="http://schemas.microsoft.com/office/drawing/2014/main" id="{D98E4876-35D0-B1D9-6055-1277BFEED80F}"/>
              </a:ext>
            </a:extLst>
          </p:cNvPr>
          <p:cNvSpPr>
            <a:spLocks noGrp="1"/>
          </p:cNvSpPr>
          <p:nvPr>
            <p:ph idx="1"/>
          </p:nvPr>
        </p:nvSpPr>
        <p:spPr>
          <a:xfrm>
            <a:off x="809469" y="1165225"/>
            <a:ext cx="10070343" cy="5093168"/>
          </a:xfrm>
        </p:spPr>
        <p:txBody>
          <a:bodyPr>
            <a:noAutofit/>
          </a:bodyPr>
          <a:lstStyle/>
          <a:p>
            <a:r>
              <a:rPr lang="zh-CN" altLang="en-US" sz="2800" dirty="0"/>
              <a:t>轻量高效：</a:t>
            </a:r>
            <a:endParaRPr lang="en-US" altLang="zh-CN" sz="2800" dirty="0"/>
          </a:p>
          <a:p>
            <a:pPr lvl="1"/>
            <a:r>
              <a:rPr lang="zh-CN" altLang="en-US" sz="2000" dirty="0"/>
              <a:t>核心解释器小，资源占用少，执行效率接近 </a:t>
            </a:r>
            <a:r>
              <a:rPr lang="en-US" altLang="zh-CN" sz="2000" dirty="0"/>
              <a:t>C </a:t>
            </a:r>
            <a:r>
              <a:rPr lang="zh-CN" altLang="en-US" sz="2000" dirty="0"/>
              <a:t>语言的 </a:t>
            </a:r>
            <a:r>
              <a:rPr lang="en-US" altLang="zh-CN" sz="2000" dirty="0"/>
              <a:t>30%~50%;</a:t>
            </a:r>
            <a:endParaRPr lang="en-US" altLang="zh-CN" sz="2800" dirty="0"/>
          </a:p>
          <a:p>
            <a:r>
              <a:rPr lang="zh-CN" altLang="en-US" sz="2800" dirty="0"/>
              <a:t>可嵌入性：</a:t>
            </a:r>
            <a:endParaRPr lang="en-US" altLang="zh-CN" sz="2800" dirty="0"/>
          </a:p>
          <a:p>
            <a:pPr lvl="1"/>
            <a:r>
              <a:rPr lang="zh-CN" altLang="en-US" sz="2000" dirty="0"/>
              <a:t>通过 </a:t>
            </a:r>
            <a:r>
              <a:rPr lang="en-US" altLang="zh-CN" sz="2000" dirty="0"/>
              <a:t>API </a:t>
            </a:r>
            <a:r>
              <a:rPr lang="zh-CN" altLang="en-US" sz="2000" dirty="0"/>
              <a:t>嵌入到宿主程序</a:t>
            </a:r>
            <a:r>
              <a:rPr lang="en-US" altLang="zh-CN" sz="2000" dirty="0"/>
              <a:t>(</a:t>
            </a:r>
            <a:r>
              <a:rPr lang="en-US" altLang="zh-CN" sz="2000" dirty="0" err="1"/>
              <a:t>GeoEast</a:t>
            </a:r>
            <a:r>
              <a:rPr lang="en-US" altLang="zh-CN" sz="2000" dirty="0"/>
              <a:t>)</a:t>
            </a:r>
            <a:r>
              <a:rPr lang="zh-CN" altLang="en-US" sz="2000" dirty="0"/>
              <a:t>，实现逻辑与底层系统的分离</a:t>
            </a:r>
            <a:endParaRPr lang="en-US" altLang="zh-CN" sz="2000" dirty="0"/>
          </a:p>
          <a:p>
            <a:r>
              <a:rPr lang="zh-CN" altLang="en-US" sz="2800" dirty="0"/>
              <a:t>可扩展性：</a:t>
            </a:r>
            <a:endParaRPr lang="en-US" altLang="zh-CN" sz="2800" dirty="0"/>
          </a:p>
          <a:p>
            <a:pPr lvl="1"/>
            <a:r>
              <a:rPr lang="zh-CN" altLang="en-US" sz="2000" dirty="0"/>
              <a:t>数据类型扩展，实现面向对象、操作符重载等高级功能</a:t>
            </a:r>
            <a:endParaRPr lang="en-US" altLang="zh-CN" sz="2000" dirty="0"/>
          </a:p>
          <a:p>
            <a:r>
              <a:rPr lang="zh-CN" altLang="en-US" sz="2800" dirty="0"/>
              <a:t>社区与生态：</a:t>
            </a:r>
            <a:endParaRPr lang="en-US" altLang="zh-CN" sz="2800" dirty="0"/>
          </a:p>
          <a:p>
            <a:pPr lvl="1"/>
            <a:r>
              <a:rPr lang="zh-CN" altLang="en-US" sz="2000" dirty="0"/>
              <a:t>社区活跃，容易学习，</a:t>
            </a:r>
            <a:r>
              <a:rPr lang="en-US" altLang="zh-CN" sz="2000" dirty="0"/>
              <a:t>AI</a:t>
            </a:r>
            <a:r>
              <a:rPr lang="zh-CN" altLang="en-US" sz="2000" dirty="0"/>
              <a:t>大语言模型能提供丰富信息和帮助；</a:t>
            </a:r>
            <a:endParaRPr lang="en-US" altLang="zh-CN" sz="2000" dirty="0"/>
          </a:p>
          <a:p>
            <a:pPr lvl="1"/>
            <a:r>
              <a:rPr lang="en-US" altLang="zh-CN" sz="2000" b="1" dirty="0"/>
              <a:t>《</a:t>
            </a:r>
            <a:r>
              <a:rPr lang="zh-CN" altLang="en-US" sz="2000" b="1" dirty="0"/>
              <a:t>魔兽世界</a:t>
            </a:r>
            <a:r>
              <a:rPr lang="en-US" altLang="zh-CN" sz="2000" b="1" dirty="0"/>
              <a:t>》</a:t>
            </a:r>
            <a:r>
              <a:rPr lang="zh-CN" altLang="en-US" sz="2000" dirty="0"/>
              <a:t>：插件系统完全基于 </a:t>
            </a:r>
            <a:r>
              <a:rPr lang="en-US" altLang="zh-CN" sz="2000" dirty="0"/>
              <a:t>Lua</a:t>
            </a:r>
            <a:r>
              <a:rPr lang="zh-CN" altLang="en-US" sz="2000" dirty="0"/>
              <a:t>，</a:t>
            </a:r>
            <a:endParaRPr lang="en-US" altLang="zh-CN" sz="2000" dirty="0"/>
          </a:p>
          <a:p>
            <a:pPr lvl="1"/>
            <a:r>
              <a:rPr lang="en-US" altLang="zh-CN" sz="2000" b="1" dirty="0"/>
              <a:t>《</a:t>
            </a:r>
            <a:r>
              <a:rPr lang="zh-CN" altLang="en-US" sz="2000" b="1" dirty="0"/>
              <a:t>愤怒的小鸟</a:t>
            </a:r>
            <a:r>
              <a:rPr lang="en-US" altLang="zh-CN" sz="2000" b="1" dirty="0"/>
              <a:t>》</a:t>
            </a:r>
            <a:r>
              <a:rPr lang="zh-CN" altLang="en-US" sz="2000" dirty="0"/>
              <a:t>：使用 </a:t>
            </a:r>
            <a:r>
              <a:rPr lang="en-US" altLang="zh-CN" sz="2000" dirty="0"/>
              <a:t>Lua </a:t>
            </a:r>
            <a:r>
              <a:rPr lang="zh-CN" altLang="en-US" sz="2000" dirty="0"/>
              <a:t>编写游戏逻辑，</a:t>
            </a:r>
            <a:endParaRPr lang="en-US" altLang="zh-CN" sz="2000" dirty="0"/>
          </a:p>
          <a:p>
            <a:pPr lvl="1"/>
            <a:r>
              <a:rPr lang="en-US" altLang="zh-CN" sz="2000" dirty="0"/>
              <a:t>《</a:t>
            </a:r>
            <a:r>
              <a:rPr lang="zh-CN" altLang="en-US" sz="2000" dirty="0"/>
              <a:t>王者荣耀</a:t>
            </a:r>
            <a:r>
              <a:rPr lang="en-US" altLang="zh-CN" sz="2000" dirty="0"/>
              <a:t>》《</a:t>
            </a:r>
            <a:r>
              <a:rPr lang="zh-CN" altLang="en-US" sz="2000" dirty="0"/>
              <a:t>原神</a:t>
            </a:r>
            <a:r>
              <a:rPr lang="en-US" altLang="zh-CN" sz="2000" dirty="0"/>
              <a:t>》</a:t>
            </a:r>
            <a:r>
              <a:rPr lang="zh-CN" altLang="en-US" sz="2000" dirty="0"/>
              <a:t>等，用 </a:t>
            </a:r>
            <a:r>
              <a:rPr lang="en-US" altLang="zh-CN" sz="2000" dirty="0"/>
              <a:t>Lua </a:t>
            </a:r>
            <a:r>
              <a:rPr lang="zh-CN" altLang="en-US" sz="2000" dirty="0"/>
              <a:t>编写 </a:t>
            </a:r>
            <a:r>
              <a:rPr lang="en-US" altLang="zh-CN" sz="2000" dirty="0"/>
              <a:t>UI </a:t>
            </a:r>
            <a:r>
              <a:rPr lang="zh-CN" altLang="en-US" sz="2000" dirty="0"/>
              <a:t>逻辑或配置热更新；</a:t>
            </a:r>
          </a:p>
        </p:txBody>
      </p:sp>
      <p:sp>
        <p:nvSpPr>
          <p:cNvPr id="2" name="页脚占位符 1">
            <a:extLst>
              <a:ext uri="{FF2B5EF4-FFF2-40B4-BE49-F238E27FC236}">
                <a16:creationId xmlns:a16="http://schemas.microsoft.com/office/drawing/2014/main" id="{62E0EBB3-0925-D423-CB39-0A8EA0185883}"/>
              </a:ext>
            </a:extLst>
          </p:cNvPr>
          <p:cNvSpPr>
            <a:spLocks noGrp="1"/>
          </p:cNvSpPr>
          <p:nvPr>
            <p:ph type="ftr" sz="quarter" idx="11"/>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D2523769-673D-0058-1CFB-E6067483E33C}"/>
              </a:ext>
            </a:extLst>
          </p:cNvPr>
          <p:cNvSpPr>
            <a:spLocks noGrp="1"/>
          </p:cNvSpPr>
          <p:nvPr>
            <p:ph type="sldNum" sz="quarter" idx="12"/>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4</a:t>
            </a:fld>
            <a:endParaRPr lang="zh-CN" altLang="en-US" sz="1600" dirty="0">
              <a:solidFill>
                <a:prstClr val="white">
                  <a:lumMod val="65000"/>
                </a:prstClr>
              </a:solidFill>
              <a:ea typeface="微软雅黑" panose="020B0503020204020204" pitchFamily="34" charset="-122"/>
            </a:endParaRPr>
          </a:p>
        </p:txBody>
      </p:sp>
      <p:sp>
        <p:nvSpPr>
          <p:cNvPr id="4" name="Rectangle 5">
            <a:extLst>
              <a:ext uri="{FF2B5EF4-FFF2-40B4-BE49-F238E27FC236}">
                <a16:creationId xmlns:a16="http://schemas.microsoft.com/office/drawing/2014/main" id="{00E88BD6-5150-7890-B283-A4D80E39669B}"/>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a:r>
              <a:rPr lang="en-US" altLang="zh-CN" sz="3200" b="1" dirty="0">
                <a:latin typeface="微软雅黑" panose="020B0503020204020204" pitchFamily="34" charset="-122"/>
                <a:ea typeface="微软雅黑" panose="020B0503020204020204" pitchFamily="34" charset="-122"/>
                <a:sym typeface="+mn-ea"/>
              </a:rPr>
              <a:t>Lua</a:t>
            </a:r>
            <a:r>
              <a:rPr lang="zh-CN" altLang="en-US" sz="3200" b="1" dirty="0">
                <a:latin typeface="微软雅黑" panose="020B0503020204020204" pitchFamily="34" charset="-122"/>
                <a:ea typeface="微软雅黑" panose="020B0503020204020204" pitchFamily="34" charset="-122"/>
                <a:sym typeface="+mn-ea"/>
              </a:rPr>
              <a:t>是什么？轻量、高效、可嵌入的脚本语言</a:t>
            </a:r>
          </a:p>
        </p:txBody>
      </p:sp>
      <p:pic>
        <p:nvPicPr>
          <p:cNvPr id="1027" name="Picture 3" descr="魔兽世界- 维基百科，自由的百科全书">
            <a:extLst>
              <a:ext uri="{FF2B5EF4-FFF2-40B4-BE49-F238E27FC236}">
                <a16:creationId xmlns:a16="http://schemas.microsoft.com/office/drawing/2014/main" id="{590CD142-707F-F48D-1111-8E5DE54890EF}"/>
              </a:ext>
            </a:extLst>
          </p:cNvPr>
          <p:cNvPicPr>
            <a:picLocks noChangeAspect="1" noChangeArrowheads="1"/>
          </p:cNvPicPr>
          <p:nvPr/>
        </p:nvPicPr>
        <p:blipFill>
          <a:blip r:embed="rId3">
            <a:alphaModFix amt="54000"/>
            <a:extLst>
              <a:ext uri="{28A0092B-C50C-407E-A947-70E740481C1C}">
                <a14:useLocalDpi xmlns:a14="http://schemas.microsoft.com/office/drawing/2010/main" val="0"/>
              </a:ext>
            </a:extLst>
          </a:blip>
          <a:srcRect/>
          <a:stretch>
            <a:fillRect/>
          </a:stretch>
        </p:blipFill>
        <p:spPr bwMode="auto">
          <a:xfrm>
            <a:off x="10659520" y="4517977"/>
            <a:ext cx="1337878" cy="1915598"/>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The Programming Language Lua">
            <a:extLst>
              <a:ext uri="{FF2B5EF4-FFF2-40B4-BE49-F238E27FC236}">
                <a16:creationId xmlns:a16="http://schemas.microsoft.com/office/drawing/2014/main" id="{A1C01096-4871-3371-1425-18BEFB0ED5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76403" y="10569"/>
            <a:ext cx="1915598" cy="1915598"/>
          </a:xfrm>
          <a:prstGeom prst="rect">
            <a:avLst/>
          </a:prstGeom>
          <a:noFill/>
          <a:extLst>
            <a:ext uri="{909E8E84-426E-40DD-AFC4-6F175D3DCCD1}">
              <a14:hiddenFill xmlns:a14="http://schemas.microsoft.com/office/drawing/2010/main">
                <a:solidFill>
                  <a:srgbClr val="FFFFFF"/>
                </a:solidFill>
              </a14:hiddenFill>
            </a:ext>
          </a:extLst>
        </p:spPr>
      </p:pic>
      <p:pic>
        <p:nvPicPr>
          <p:cNvPr id="13" name="图片 12">
            <a:extLst>
              <a:ext uri="{FF2B5EF4-FFF2-40B4-BE49-F238E27FC236}">
                <a16:creationId xmlns:a16="http://schemas.microsoft.com/office/drawing/2014/main" id="{18864785-3E46-29B3-52F8-99369B4BF56F}"/>
              </a:ext>
            </a:extLst>
          </p:cNvPr>
          <p:cNvPicPr>
            <a:picLocks noChangeAspect="1"/>
          </p:cNvPicPr>
          <p:nvPr/>
        </p:nvPicPr>
        <p:blipFill>
          <a:blip r:embed="rId5">
            <a:alphaModFix amt="54000"/>
          </a:blip>
          <a:stretch>
            <a:fillRect/>
          </a:stretch>
        </p:blipFill>
        <p:spPr>
          <a:xfrm>
            <a:off x="10643608" y="3131629"/>
            <a:ext cx="1353790" cy="1365562"/>
          </a:xfrm>
          <a:prstGeom prst="rect">
            <a:avLst/>
          </a:prstGeom>
        </p:spPr>
      </p:pic>
      <p:pic>
        <p:nvPicPr>
          <p:cNvPr id="1035" name="Picture 11" descr="王者荣耀2026官方新版图标">
            <a:extLst>
              <a:ext uri="{FF2B5EF4-FFF2-40B4-BE49-F238E27FC236}">
                <a16:creationId xmlns:a16="http://schemas.microsoft.com/office/drawing/2014/main" id="{D2797E65-6FA9-F41F-A8B8-35101795A8E3}"/>
              </a:ext>
            </a:extLst>
          </p:cNvPr>
          <p:cNvPicPr>
            <a:picLocks noChangeAspect="1" noChangeArrowheads="1"/>
          </p:cNvPicPr>
          <p:nvPr/>
        </p:nvPicPr>
        <p:blipFill>
          <a:blip r:embed="rId6">
            <a:alphaModFix amt="54000"/>
            <a:extLst>
              <a:ext uri="{28A0092B-C50C-407E-A947-70E740481C1C}">
                <a14:useLocalDpi xmlns:a14="http://schemas.microsoft.com/office/drawing/2010/main" val="0"/>
              </a:ext>
            </a:extLst>
          </a:blip>
          <a:srcRect/>
          <a:stretch>
            <a:fillRect/>
          </a:stretch>
        </p:blipFill>
        <p:spPr bwMode="auto">
          <a:xfrm>
            <a:off x="10643607" y="1777838"/>
            <a:ext cx="1353791" cy="1353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028824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1002415" y="1579342"/>
            <a:ext cx="2725359" cy="964431"/>
          </a:xfrm>
          <a:prstGeom prst="rect">
            <a:avLst/>
          </a:prstGeom>
          <a:noFill/>
        </p:spPr>
        <p:txBody>
          <a:bodyPr vert="horz" wrap="square" lIns="0" tIns="0" rIns="0" bIns="0" rtlCol="0" anchor="ctr" anchorCtr="0">
            <a:spAutoFit/>
          </a:bodyPr>
          <a:lstStyle/>
          <a:p>
            <a:pPr algn="ctr" defTabSz="1219200">
              <a:defRPr/>
            </a:pPr>
            <a:r>
              <a:rPr lang="zh-CN" altLang="en-US" sz="6265" b="1" dirty="0">
                <a:solidFill>
                  <a:prstClr val="white">
                    <a:lumMod val="50000"/>
                  </a:prstClr>
                </a:solidFill>
                <a:latin typeface="微软雅黑" panose="020B0503020204020204" pitchFamily="34" charset="-122"/>
                <a:ea typeface="微软雅黑" panose="020B0503020204020204" pitchFamily="34" charset="-122"/>
                <a:sym typeface="微软雅黑" panose="020B0503020204020204" pitchFamily="34" charset="-122"/>
              </a:rPr>
              <a:t>目  录</a:t>
            </a:r>
          </a:p>
        </p:txBody>
      </p:sp>
      <p:sp>
        <p:nvSpPr>
          <p:cNvPr id="55" name="MH_Others_2"/>
          <p:cNvSpPr txBox="1"/>
          <p:nvPr>
            <p:custDataLst>
              <p:tags r:id="rId2"/>
            </p:custDataLst>
          </p:nvPr>
        </p:nvSpPr>
        <p:spPr>
          <a:xfrm>
            <a:off x="1016179" y="2543230"/>
            <a:ext cx="2697828" cy="410433"/>
          </a:xfrm>
          <a:prstGeom prst="rect">
            <a:avLst/>
          </a:prstGeom>
          <a:noFill/>
        </p:spPr>
        <p:txBody>
          <a:bodyPr wrap="square" lIns="0" tIns="0" rIns="0" bIns="0">
            <a:spAutoFit/>
          </a:bodyPr>
          <a:lstStyle/>
          <a:p>
            <a:pPr algn="ctr" defTabSz="1219200">
              <a:defRPr/>
            </a:pPr>
            <a:r>
              <a:rPr lang="en-US" altLang="zh-CN" sz="2665" b="1" dirty="0">
                <a:solidFill>
                  <a:prstClr val="white">
                    <a:lumMod val="50000"/>
                  </a:prstClr>
                </a:solidFill>
                <a:latin typeface="微软雅黑" panose="020B0503020204020204" pitchFamily="34" charset="-122"/>
                <a:ea typeface="微软雅黑" panose="020B0503020204020204" pitchFamily="34" charset="-122"/>
                <a:sym typeface="微软雅黑" panose="020B0503020204020204" pitchFamily="34" charset="-122"/>
              </a:rPr>
              <a:t>CONTENTS</a:t>
            </a:r>
            <a:endParaRPr lang="zh-CN" altLang="en-US" sz="2665" b="1" dirty="0">
              <a:solidFill>
                <a:prstClr val="white">
                  <a:lumMod val="50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 name="组合 23"/>
          <p:cNvGrpSpPr/>
          <p:nvPr/>
        </p:nvGrpSpPr>
        <p:grpSpPr>
          <a:xfrm>
            <a:off x="4346392" y="1381586"/>
            <a:ext cx="6504731" cy="762086"/>
            <a:chOff x="4357092" y="1264382"/>
            <a:chExt cx="4877699" cy="571388"/>
          </a:xfrm>
        </p:grpSpPr>
        <p:sp>
          <p:nvSpPr>
            <p:cNvPr id="57" name="MH_SubTitle_1"/>
            <p:cNvSpPr txBox="1"/>
            <p:nvPr>
              <p:custDataLst>
                <p:tags r:id="rId15"/>
              </p:custDataLst>
            </p:nvPr>
          </p:nvSpPr>
          <p:spPr>
            <a:xfrm>
              <a:off x="5343094" y="1439897"/>
              <a:ext cx="3891697" cy="368980"/>
            </a:xfrm>
            <a:prstGeom prst="rect">
              <a:avLst/>
            </a:prstGeom>
            <a:noFill/>
          </p:spPr>
          <p:txBody>
            <a:bodyPr wrap="square" lIns="0" tIns="0" rIns="0" bIns="0" anchor="ctr">
              <a:spAutoFit/>
            </a:bodyPr>
            <a:lstStyle/>
            <a:p>
              <a:pPr>
                <a:defRPr/>
              </a:pPr>
              <a:r>
                <a:rPr kumimoji="1" lang="zh-CN" altLang="en-US" sz="3200" b="1" dirty="0">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功能简介</a:t>
              </a:r>
            </a:p>
          </p:txBody>
        </p:sp>
        <p:grpSp>
          <p:nvGrpSpPr>
            <p:cNvPr id="3" name="组合 2"/>
            <p:cNvGrpSpPr/>
            <p:nvPr/>
          </p:nvGrpSpPr>
          <p:grpSpPr>
            <a:xfrm>
              <a:off x="4357092" y="1264382"/>
              <a:ext cx="802436" cy="571388"/>
              <a:chOff x="6127160" y="1979092"/>
              <a:chExt cx="1128426" cy="803470"/>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MH_Other_3"/>
              <p:cNvSpPr txBox="1">
                <a:spLocks noChangeArrowheads="1"/>
              </p:cNvSpPr>
              <p:nvPr>
                <p:custDataLst>
                  <p:tags r:id="rId18"/>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一</a:t>
                </a:r>
              </a:p>
            </p:txBody>
          </p:sp>
        </p:grpSp>
      </p:grpSp>
      <p:grpSp>
        <p:nvGrpSpPr>
          <p:cNvPr id="20" name="组合 23"/>
          <p:cNvGrpSpPr/>
          <p:nvPr/>
        </p:nvGrpSpPr>
        <p:grpSpPr>
          <a:xfrm>
            <a:off x="4363857" y="4717545"/>
            <a:ext cx="6497396" cy="762086"/>
            <a:chOff x="4357092" y="1264382"/>
            <a:chExt cx="4872199" cy="571388"/>
          </a:xfrm>
        </p:grpSpPr>
        <p:sp>
          <p:nvSpPr>
            <p:cNvPr id="21" name="MH_SubTitle_1"/>
            <p:cNvSpPr txBox="1"/>
            <p:nvPr>
              <p:custDataLst>
                <p:tags r:id="rId11"/>
              </p:custDataLst>
            </p:nvPr>
          </p:nvSpPr>
          <p:spPr>
            <a:xfrm>
              <a:off x="5343093" y="1439897"/>
              <a:ext cx="3886198" cy="368980"/>
            </a:xfrm>
            <a:prstGeom prst="rect">
              <a:avLst/>
            </a:prstGeom>
            <a:noFill/>
          </p:spPr>
          <p:txBody>
            <a:bodyPr wrap="square" lIns="0" tIns="0" rIns="0" bIns="0" anchor="ctr">
              <a:spAutoFit/>
            </a:bodyPr>
            <a:lstStyle/>
            <a:p>
              <a:pPr lvl="0">
                <a:defRPr/>
              </a:pPr>
              <a:r>
                <a:rPr lang="zh-CN" altLang="en-US" sz="3200" b="1" dirty="0">
                  <a:latin typeface="微软雅黑" panose="020B0503020204020204" pitchFamily="34" charset="-122"/>
                  <a:ea typeface="微软雅黑" panose="020B0503020204020204" pitchFamily="34" charset="-122"/>
                  <a:sym typeface="微软雅黑" panose="020B0503020204020204" pitchFamily="34" charset="-122"/>
                </a:rPr>
                <a:t>总结与讨论</a:t>
              </a:r>
              <a:endParaRPr kumimoji="1" lang="zh-CN" altLang="en-US" sz="3200" b="1" dirty="0">
                <a:solidFill>
                  <a:srgbClr val="000066"/>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2" name="组合 21"/>
            <p:cNvGrpSpPr/>
            <p:nvPr/>
          </p:nvGrpSpPr>
          <p:grpSpPr>
            <a:xfrm>
              <a:off x="4357092" y="1264382"/>
              <a:ext cx="802436" cy="571388"/>
              <a:chOff x="6127160" y="1979092"/>
              <a:chExt cx="1128426" cy="803470"/>
            </a:xfrm>
          </p:grpSpPr>
          <p:cxnSp>
            <p:nvCxnSpPr>
              <p:cNvPr id="23" name="MH_Other_1"/>
              <p:cNvCxnSpPr/>
              <p:nvPr>
                <p:custDataLst>
                  <p:tags r:id="rId12"/>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MH_Other_2"/>
              <p:cNvSpPr/>
              <p:nvPr>
                <p:custDataLst>
                  <p:tags r:id="rId13"/>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MH_Other_3"/>
              <p:cNvSpPr txBox="1">
                <a:spLocks noChangeArrowheads="1"/>
              </p:cNvSpPr>
              <p:nvPr>
                <p:custDataLst>
                  <p:tags r:id="rId14"/>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三</a:t>
                </a:r>
              </a:p>
            </p:txBody>
          </p:sp>
        </p:grpSp>
      </p:grpSp>
      <p:pic>
        <p:nvPicPr>
          <p:cNvPr id="40" name="Picture 4" descr="F:\GeoEast\06-GeoEast宣传\GeoEast图标.gif"/>
          <p:cNvPicPr>
            <a:picLocks noChangeAspect="1" noChangeArrowheads="1"/>
          </p:cNvPicPr>
          <p:nvPr/>
        </p:nvPicPr>
        <p:blipFill>
          <a:blip r:embed="rId21"/>
          <a:srcRect/>
          <a:stretch>
            <a:fillRect/>
          </a:stretch>
        </p:blipFill>
        <p:spPr bwMode="auto">
          <a:xfrm>
            <a:off x="1262045" y="3248134"/>
            <a:ext cx="2206095" cy="1256571"/>
          </a:xfrm>
          <a:prstGeom prst="rect">
            <a:avLst/>
          </a:prstGeom>
          <a:ln>
            <a:noFill/>
          </a:ln>
          <a:effectLst>
            <a:outerShdw blurRad="292100" dist="139700" dir="2700000" algn="tl" rotWithShape="0">
              <a:srgbClr val="333333">
                <a:alpha val="65000"/>
              </a:srgbClr>
            </a:outerShdw>
          </a:effectLst>
        </p:spPr>
      </p:pic>
      <p:grpSp>
        <p:nvGrpSpPr>
          <p:cNvPr id="17" name="组合 23"/>
          <p:cNvGrpSpPr/>
          <p:nvPr/>
        </p:nvGrpSpPr>
        <p:grpSpPr>
          <a:xfrm>
            <a:off x="4328927" y="3541153"/>
            <a:ext cx="6497396" cy="762086"/>
            <a:chOff x="4357092" y="1264382"/>
            <a:chExt cx="4872199" cy="571388"/>
          </a:xfrm>
        </p:grpSpPr>
        <p:sp>
          <p:nvSpPr>
            <p:cNvPr id="18" name="MH_SubTitle_1"/>
            <p:cNvSpPr txBox="1"/>
            <p:nvPr>
              <p:custDataLst>
                <p:tags r:id="rId7"/>
              </p:custDataLst>
            </p:nvPr>
          </p:nvSpPr>
          <p:spPr>
            <a:xfrm>
              <a:off x="5343093" y="1439897"/>
              <a:ext cx="3886198" cy="368980"/>
            </a:xfrm>
            <a:prstGeom prst="rect">
              <a:avLst/>
            </a:prstGeom>
            <a:noFill/>
          </p:spPr>
          <p:txBody>
            <a:bodyPr wrap="square" lIns="0" tIns="0" rIns="0" bIns="0" anchor="ctr">
              <a:spAutoFit/>
            </a:bodyPr>
            <a:lstStyle/>
            <a:p>
              <a:pPr lvl="0">
                <a:defRPr/>
              </a:pPr>
              <a:r>
                <a:rPr lang="zh-CN" altLang="en-US" sz="3200" b="1" dirty="0">
                  <a:latin typeface="微软雅黑" panose="020B0503020204020204" pitchFamily="34" charset="-122"/>
                  <a:ea typeface="微软雅黑" panose="020B0503020204020204" pitchFamily="34" charset="-122"/>
                  <a:sym typeface="+mn-ea"/>
                </a:rPr>
                <a:t>应用实例演示</a:t>
              </a:r>
            </a:p>
          </p:txBody>
        </p:sp>
        <p:grpSp>
          <p:nvGrpSpPr>
            <p:cNvPr id="19" name="组合 18"/>
            <p:cNvGrpSpPr/>
            <p:nvPr/>
          </p:nvGrpSpPr>
          <p:grpSpPr>
            <a:xfrm>
              <a:off x="4357092" y="1264382"/>
              <a:ext cx="802436" cy="571388"/>
              <a:chOff x="6127160" y="1979092"/>
              <a:chExt cx="1128426" cy="803470"/>
            </a:xfrm>
          </p:grpSpPr>
          <p:cxnSp>
            <p:nvCxnSpPr>
              <p:cNvPr id="26" name="MH_Other_1"/>
              <p:cNvCxnSpPr/>
              <p:nvPr>
                <p:custDataLst>
                  <p:tags r:id="rId8"/>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MH_Other_2"/>
              <p:cNvSpPr/>
              <p:nvPr>
                <p:custDataLst>
                  <p:tags r:id="rId9"/>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MH_Other_3"/>
              <p:cNvSpPr txBox="1">
                <a:spLocks noChangeArrowheads="1"/>
              </p:cNvSpPr>
              <p:nvPr>
                <p:custDataLst>
                  <p:tags r:id="rId10"/>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二</a:t>
                </a:r>
              </a:p>
            </p:txBody>
          </p:sp>
        </p:grpSp>
      </p:grpSp>
      <p:grpSp>
        <p:nvGrpSpPr>
          <p:cNvPr id="4" name="组合 23"/>
          <p:cNvGrpSpPr/>
          <p:nvPr/>
        </p:nvGrpSpPr>
        <p:grpSpPr>
          <a:xfrm>
            <a:off x="4365442" y="2429336"/>
            <a:ext cx="6802755" cy="762086"/>
            <a:chOff x="4357092" y="1264382"/>
            <a:chExt cx="5101178" cy="571388"/>
          </a:xfrm>
        </p:grpSpPr>
        <p:sp>
          <p:nvSpPr>
            <p:cNvPr id="5" name="MH_SubTitle_1"/>
            <p:cNvSpPr txBox="1"/>
            <p:nvPr>
              <p:custDataLst>
                <p:tags r:id="rId3"/>
              </p:custDataLst>
            </p:nvPr>
          </p:nvSpPr>
          <p:spPr>
            <a:xfrm>
              <a:off x="5343234" y="1439899"/>
              <a:ext cx="4115036" cy="368980"/>
            </a:xfrm>
            <a:prstGeom prst="rect">
              <a:avLst/>
            </a:prstGeom>
            <a:noFill/>
          </p:spPr>
          <p:txBody>
            <a:bodyPr wrap="square" lIns="0" tIns="0" rIns="0" bIns="0" anchor="ctr">
              <a:spAutoFit/>
            </a:bodyPr>
            <a:lstStyle/>
            <a:p>
              <a:pPr>
                <a:defRPr/>
              </a:pPr>
              <a:r>
                <a:rPr lang="zh-CN" altLang="en-US" sz="3200" b="1" dirty="0">
                  <a:latin typeface="微软雅黑" panose="020B0503020204020204" pitchFamily="34" charset="-122"/>
                  <a:ea typeface="微软雅黑" panose="020B0503020204020204" pitchFamily="34" charset="-122"/>
                  <a:sym typeface="+mn-ea"/>
                </a:rPr>
                <a:t>地震数据模型</a:t>
              </a:r>
            </a:p>
          </p:txBody>
        </p:sp>
        <p:grpSp>
          <p:nvGrpSpPr>
            <p:cNvPr id="6" name="组合 5"/>
            <p:cNvGrpSpPr/>
            <p:nvPr/>
          </p:nvGrpSpPr>
          <p:grpSpPr>
            <a:xfrm>
              <a:off x="4357092" y="1264382"/>
              <a:ext cx="802436" cy="571388"/>
              <a:chOff x="6127160" y="1979092"/>
              <a:chExt cx="1128426" cy="803470"/>
            </a:xfrm>
          </p:grpSpPr>
          <p:cxnSp>
            <p:nvCxnSpPr>
              <p:cNvPr id="7" name="MH_Other_1"/>
              <p:cNvCxnSpPr/>
              <p:nvPr>
                <p:custDataLst>
                  <p:tags r:id="rId4"/>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MH_Other_2"/>
              <p:cNvSpPr/>
              <p:nvPr>
                <p:custDataLst>
                  <p:tags r:id="rId5"/>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MH_Other_3"/>
              <p:cNvSpPr txBox="1">
                <a:spLocks noChangeArrowheads="1"/>
              </p:cNvSpPr>
              <p:nvPr>
                <p:custDataLst>
                  <p:tags r:id="rId6"/>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一</a:t>
                </a:r>
              </a:p>
            </p:txBody>
          </p:sp>
        </p:gr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p:cNvSpPr>
            <a:spLocks noGrp="1"/>
          </p:cNvSpPr>
          <p:nvPr>
            <p:ph type="ftr" sz="quarter" idx="3"/>
          </p:nvPr>
        </p:nvSpPr>
        <p:spPr/>
        <p:txBody>
          <a:bodyPr/>
          <a:lstStyle/>
          <a:p>
            <a:pPr algn="ctr">
              <a:defRPr/>
            </a:pPr>
            <a:r>
              <a:rPr lang="zh-CN" altLang="en-US" dirty="0">
                <a:solidFill>
                  <a:prstClr val="white">
                    <a:lumMod val="65000"/>
                  </a:prstClr>
                </a:solidFill>
              </a:rPr>
              <a:t>物探技术研究中心</a:t>
            </a:r>
          </a:p>
        </p:txBody>
      </p:sp>
      <p:sp>
        <p:nvSpPr>
          <p:cNvPr id="3" name="灯片编号占位符 2"/>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6</a:t>
            </a:fld>
            <a:endParaRPr lang="zh-CN" altLang="en-US" sz="1600" dirty="0">
              <a:solidFill>
                <a:prstClr val="white">
                  <a:lumMod val="65000"/>
                </a:prstClr>
              </a:solidFill>
              <a:ea typeface="微软雅黑" panose="020B0503020204020204" pitchFamily="34" charset="-122"/>
            </a:endParaRPr>
          </a:p>
        </p:txBody>
      </p:sp>
      <p:sp>
        <p:nvSpPr>
          <p:cNvPr id="6"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开发动机及功能简介</a:t>
            </a:r>
          </a:p>
        </p:txBody>
      </p:sp>
      <p:sp>
        <p:nvSpPr>
          <p:cNvPr id="4" name="文本框 3"/>
          <p:cNvSpPr txBox="1"/>
          <p:nvPr/>
        </p:nvSpPr>
        <p:spPr>
          <a:xfrm>
            <a:off x="718820" y="4392295"/>
            <a:ext cx="3647440" cy="368300"/>
          </a:xfrm>
          <a:prstGeom prst="rect">
            <a:avLst/>
          </a:prstGeom>
          <a:noFill/>
        </p:spPr>
        <p:txBody>
          <a:bodyPr wrap="square" rtlCol="0" anchor="t">
            <a:spAutoFit/>
          </a:bodyPr>
          <a:lstStyle/>
          <a:p>
            <a:r>
              <a:rPr lang="zh-CN" altLang="en-US" b="1" dirty="0">
                <a:latin typeface="微软雅黑" panose="020B0503020204020204" pitchFamily="34" charset="-122"/>
                <a:ea typeface="微软雅黑" panose="020B0503020204020204" pitchFamily="34" charset="-122"/>
              </a:rPr>
              <a:t>用户实际需求不仅于此：</a:t>
            </a:r>
            <a:endParaRPr lang="zh-CN" altLang="en-US" dirty="0">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a:blip r:embed="rId2"/>
          <a:srcRect r="24880" b="24871"/>
          <a:stretch>
            <a:fillRect/>
          </a:stretch>
        </p:blipFill>
        <p:spPr>
          <a:xfrm>
            <a:off x="718820" y="859790"/>
            <a:ext cx="5795010" cy="3260090"/>
          </a:xfrm>
          <a:prstGeom prst="rect">
            <a:avLst/>
          </a:prstGeom>
        </p:spPr>
      </p:pic>
      <p:sp>
        <p:nvSpPr>
          <p:cNvPr id="9" name="下箭头 8"/>
          <p:cNvSpPr/>
          <p:nvPr/>
        </p:nvSpPr>
        <p:spPr>
          <a:xfrm rot="2580000">
            <a:off x="5716270" y="1918970"/>
            <a:ext cx="178435" cy="436245"/>
          </a:xfrm>
          <a:prstGeom prst="downArrow">
            <a:avLst/>
          </a:prstGeom>
          <a:solidFill>
            <a:srgbClr val="333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a:stretch>
            <a:fillRect/>
          </a:stretch>
        </p:blipFill>
        <p:spPr>
          <a:xfrm>
            <a:off x="786553" y="4836160"/>
            <a:ext cx="8308340" cy="1511300"/>
          </a:xfrm>
          <a:prstGeom prst="rect">
            <a:avLst/>
          </a:prstGeom>
          <a:ln w="28575" cmpd="sng">
            <a:solidFill>
              <a:schemeClr val="accent1">
                <a:shade val="50000"/>
              </a:schemeClr>
            </a:solidFill>
            <a:prstDash val="solid"/>
          </a:ln>
        </p:spPr>
      </p:pic>
      <p:sp>
        <p:nvSpPr>
          <p:cNvPr id="11" name="文本框 10"/>
          <p:cNvSpPr txBox="1"/>
          <p:nvPr/>
        </p:nvSpPr>
        <p:spPr>
          <a:xfrm>
            <a:off x="6779260" y="779145"/>
            <a:ext cx="4864100" cy="3784600"/>
          </a:xfrm>
          <a:prstGeom prst="rect">
            <a:avLst/>
          </a:prstGeom>
          <a:noFill/>
        </p:spPr>
        <p:txBody>
          <a:bodyPr wrap="square" rtlCol="0" anchor="t">
            <a:spAutoFit/>
          </a:bodyPr>
          <a:lstStyle/>
          <a:p>
            <a:r>
              <a:rPr lang="zh-CN" altLang="en-US" sz="2400" b="1" dirty="0">
                <a:latin typeface="微软雅黑" panose="020B0503020204020204" pitchFamily="34" charset="-122"/>
                <a:ea typeface="微软雅黑" panose="020B0503020204020204" pitchFamily="34" charset="-122"/>
              </a:rPr>
              <a:t>研究测试需求：</a:t>
            </a:r>
            <a:endParaRPr lang="zh-CN" altLang="en-US" b="1" dirty="0">
              <a:latin typeface="微软雅黑" panose="020B0503020204020204" pitchFamily="34" charset="-122"/>
              <a:ea typeface="微软雅黑" panose="020B0503020204020204" pitchFamily="34" charset="-122"/>
            </a:endParaRPr>
          </a:p>
          <a:p>
            <a:endParaRPr lang="zh-CN" altLang="en-US" b="1" dirty="0">
              <a:latin typeface="微软雅黑" panose="020B0503020204020204" pitchFamily="34" charset="-122"/>
              <a:ea typeface="微软雅黑" panose="020B0503020204020204" pitchFamily="34" charset="-122"/>
            </a:endParaRPr>
          </a:p>
          <a:p>
            <a:r>
              <a:rPr lang="en-US" altLang="zh-CN" dirty="0">
                <a:latin typeface="微软雅黑" panose="020B0503020204020204" pitchFamily="34" charset="-122"/>
                <a:ea typeface="微软雅黑" panose="020B0503020204020204" pitchFamily="34" charset="-122"/>
              </a:rPr>
              <a:t>1</a:t>
            </a:r>
            <a:r>
              <a:rPr lang="zh-CN" altLang="en-US" dirty="0">
                <a:latin typeface="微软雅黑" panose="020B0503020204020204" pitchFamily="34" charset="-122"/>
                <a:ea typeface="微软雅黑" panose="020B0503020204020204" pitchFamily="34" charset="-122"/>
              </a:rPr>
              <a:t>、能够灵活操作道头和地震数据，并对道头和数据进行混合运算；</a:t>
            </a:r>
          </a:p>
          <a:p>
            <a:endParaRPr lang="zh-CN" altLang="en-US" dirty="0">
              <a:latin typeface="微软雅黑" panose="020B0503020204020204" pitchFamily="34" charset="-122"/>
              <a:ea typeface="微软雅黑" panose="020B0503020204020204" pitchFamily="34" charset="-122"/>
            </a:endParaRPr>
          </a:p>
          <a:p>
            <a:r>
              <a:rPr lang="en-US" altLang="zh-CN" dirty="0">
                <a:latin typeface="微软雅黑" panose="020B0503020204020204" pitchFamily="34" charset="-122"/>
                <a:ea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rPr>
              <a:t>、能够进行道集处理，对道集内不同道的道头和数据进行混合运算；</a:t>
            </a:r>
          </a:p>
          <a:p>
            <a:endParaRPr lang="zh-CN" altLang="en-US" dirty="0">
              <a:latin typeface="微软雅黑" panose="020B0503020204020204" pitchFamily="34" charset="-122"/>
              <a:ea typeface="微软雅黑" panose="020B0503020204020204" pitchFamily="34" charset="-122"/>
            </a:endParaRPr>
          </a:p>
          <a:p>
            <a:r>
              <a:rPr lang="en-US" altLang="zh-CN" dirty="0">
                <a:latin typeface="微软雅黑" panose="020B0503020204020204" pitchFamily="34" charset="-122"/>
                <a:ea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rPr>
              <a:t>、能够对道头和数据进行常见的信号处理和各种组合运算；</a:t>
            </a:r>
          </a:p>
          <a:p>
            <a:endParaRPr lang="zh-CN" altLang="en-US" dirty="0">
              <a:latin typeface="微软雅黑" panose="020B0503020204020204" pitchFamily="34" charset="-122"/>
              <a:ea typeface="微软雅黑" panose="020B0503020204020204" pitchFamily="34" charset="-122"/>
            </a:endParaRPr>
          </a:p>
          <a:p>
            <a:r>
              <a:rPr lang="en-US" altLang="zh-CN" dirty="0">
                <a:latin typeface="微软雅黑" panose="020B0503020204020204" pitchFamily="34" charset="-122"/>
                <a:ea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rPr>
              <a:t>、能够方便的进行扩展，作为算法原型研究的辅助工具；</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p:cNvSpPr>
            <a:spLocks noGrp="1"/>
          </p:cNvSpPr>
          <p:nvPr>
            <p:ph type="ftr" sz="quarter" idx="3"/>
          </p:nvPr>
        </p:nvSpPr>
        <p:spPr/>
        <p:txBody>
          <a:bodyPr/>
          <a:lstStyle/>
          <a:p>
            <a:pPr algn="ctr">
              <a:defRPr/>
            </a:pPr>
            <a:r>
              <a:rPr lang="zh-CN" altLang="en-US" dirty="0">
                <a:solidFill>
                  <a:prstClr val="white">
                    <a:lumMod val="65000"/>
                  </a:prstClr>
                </a:solidFill>
              </a:rPr>
              <a:t>物探技术研究中心</a:t>
            </a:r>
          </a:p>
        </p:txBody>
      </p:sp>
      <p:sp>
        <p:nvSpPr>
          <p:cNvPr id="3" name="灯片编号占位符 2"/>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7</a:t>
            </a:fld>
            <a:endParaRPr lang="zh-CN" altLang="en-US" sz="1600" dirty="0">
              <a:solidFill>
                <a:prstClr val="white">
                  <a:lumMod val="65000"/>
                </a:prstClr>
              </a:solidFill>
              <a:ea typeface="微软雅黑" panose="020B0503020204020204" pitchFamily="34" charset="-122"/>
            </a:endParaRPr>
          </a:p>
        </p:txBody>
      </p:sp>
      <p:sp>
        <p:nvSpPr>
          <p:cNvPr id="6"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功能简介</a:t>
            </a:r>
          </a:p>
        </p:txBody>
      </p:sp>
      <p:pic>
        <p:nvPicPr>
          <p:cNvPr id="5" name="Picture 4"/>
          <p:cNvPicPr>
            <a:picLocks noChangeAspect="1"/>
          </p:cNvPicPr>
          <p:nvPr/>
        </p:nvPicPr>
        <p:blipFill>
          <a:blip r:embed="rId2"/>
          <a:srcRect l="23908" t="6418" r="53055" b="5421"/>
          <a:stretch>
            <a:fillRect/>
          </a:stretch>
        </p:blipFill>
        <p:spPr>
          <a:xfrm>
            <a:off x="858142" y="938414"/>
            <a:ext cx="1451148" cy="5050155"/>
          </a:xfrm>
          <a:prstGeom prst="rect">
            <a:avLst/>
          </a:prstGeom>
        </p:spPr>
      </p:pic>
      <p:pic>
        <p:nvPicPr>
          <p:cNvPr id="10" name="图片 9">
            <a:extLst>
              <a:ext uri="{FF2B5EF4-FFF2-40B4-BE49-F238E27FC236}">
                <a16:creationId xmlns:a16="http://schemas.microsoft.com/office/drawing/2014/main" id="{CA0CEC0A-AAE0-D7D9-BA16-333BB86D54F7}"/>
              </a:ext>
            </a:extLst>
          </p:cNvPr>
          <p:cNvPicPr>
            <a:picLocks noChangeAspect="1"/>
          </p:cNvPicPr>
          <p:nvPr/>
        </p:nvPicPr>
        <p:blipFill>
          <a:blip r:embed="rId3"/>
          <a:stretch>
            <a:fillRect/>
          </a:stretch>
        </p:blipFill>
        <p:spPr>
          <a:xfrm>
            <a:off x="3791867" y="898323"/>
            <a:ext cx="984813" cy="3642460"/>
          </a:xfrm>
          <a:prstGeom prst="rect">
            <a:avLst/>
          </a:prstGeom>
        </p:spPr>
      </p:pic>
      <p:pic>
        <p:nvPicPr>
          <p:cNvPr id="15" name="图片 14">
            <a:extLst>
              <a:ext uri="{FF2B5EF4-FFF2-40B4-BE49-F238E27FC236}">
                <a16:creationId xmlns:a16="http://schemas.microsoft.com/office/drawing/2014/main" id="{333F178C-20FF-CE89-C8A0-B6118B0768EA}"/>
              </a:ext>
            </a:extLst>
          </p:cNvPr>
          <p:cNvPicPr>
            <a:picLocks noChangeAspect="1"/>
          </p:cNvPicPr>
          <p:nvPr/>
        </p:nvPicPr>
        <p:blipFill>
          <a:blip r:embed="rId4"/>
          <a:srcRect b="15256"/>
          <a:stretch>
            <a:fillRect/>
          </a:stretch>
        </p:blipFill>
        <p:spPr>
          <a:xfrm>
            <a:off x="4864194" y="892452"/>
            <a:ext cx="1215613" cy="5514364"/>
          </a:xfrm>
          <a:prstGeom prst="rect">
            <a:avLst/>
          </a:prstGeom>
        </p:spPr>
      </p:pic>
      <p:pic>
        <p:nvPicPr>
          <p:cNvPr id="17" name="图片 16">
            <a:extLst>
              <a:ext uri="{FF2B5EF4-FFF2-40B4-BE49-F238E27FC236}">
                <a16:creationId xmlns:a16="http://schemas.microsoft.com/office/drawing/2014/main" id="{1AFFF75C-F3DC-073D-A4B3-5312BDC51D9C}"/>
              </a:ext>
            </a:extLst>
          </p:cNvPr>
          <p:cNvPicPr>
            <a:picLocks noChangeAspect="1"/>
          </p:cNvPicPr>
          <p:nvPr/>
        </p:nvPicPr>
        <p:blipFill>
          <a:blip r:embed="rId5"/>
          <a:stretch>
            <a:fillRect/>
          </a:stretch>
        </p:blipFill>
        <p:spPr>
          <a:xfrm>
            <a:off x="5757947" y="1095484"/>
            <a:ext cx="1346908" cy="1781902"/>
          </a:xfrm>
          <a:prstGeom prst="rect">
            <a:avLst/>
          </a:prstGeom>
        </p:spPr>
      </p:pic>
      <p:pic>
        <p:nvPicPr>
          <p:cNvPr id="20" name="图片 19">
            <a:extLst>
              <a:ext uri="{FF2B5EF4-FFF2-40B4-BE49-F238E27FC236}">
                <a16:creationId xmlns:a16="http://schemas.microsoft.com/office/drawing/2014/main" id="{F0D83D60-B7F1-6D8E-9787-3086EB73F7B7}"/>
              </a:ext>
            </a:extLst>
          </p:cNvPr>
          <p:cNvPicPr>
            <a:picLocks noChangeAspect="1"/>
          </p:cNvPicPr>
          <p:nvPr/>
        </p:nvPicPr>
        <p:blipFill>
          <a:blip r:embed="rId6"/>
          <a:stretch>
            <a:fillRect/>
          </a:stretch>
        </p:blipFill>
        <p:spPr>
          <a:xfrm>
            <a:off x="7104855" y="892452"/>
            <a:ext cx="1379899" cy="4134886"/>
          </a:xfrm>
          <a:prstGeom prst="rect">
            <a:avLst/>
          </a:prstGeom>
        </p:spPr>
      </p:pic>
      <p:pic>
        <p:nvPicPr>
          <p:cNvPr id="22" name="图片 21">
            <a:extLst>
              <a:ext uri="{FF2B5EF4-FFF2-40B4-BE49-F238E27FC236}">
                <a16:creationId xmlns:a16="http://schemas.microsoft.com/office/drawing/2014/main" id="{0466DED9-994D-A047-7597-113C4CE4E5F0}"/>
              </a:ext>
            </a:extLst>
          </p:cNvPr>
          <p:cNvPicPr>
            <a:picLocks noChangeAspect="1"/>
          </p:cNvPicPr>
          <p:nvPr/>
        </p:nvPicPr>
        <p:blipFill>
          <a:blip r:embed="rId7"/>
          <a:stretch>
            <a:fillRect/>
          </a:stretch>
        </p:blipFill>
        <p:spPr>
          <a:xfrm>
            <a:off x="2309289" y="892452"/>
            <a:ext cx="1084571" cy="5027134"/>
          </a:xfrm>
          <a:prstGeom prst="rect">
            <a:avLst/>
          </a:prstGeom>
        </p:spPr>
      </p:pic>
      <p:sp>
        <p:nvSpPr>
          <p:cNvPr id="11" name="文本框 10"/>
          <p:cNvSpPr txBox="1"/>
          <p:nvPr/>
        </p:nvSpPr>
        <p:spPr>
          <a:xfrm>
            <a:off x="8706206" y="847464"/>
            <a:ext cx="2627652" cy="4801314"/>
          </a:xfrm>
          <a:prstGeom prst="rect">
            <a:avLst/>
          </a:prstGeom>
          <a:noFill/>
        </p:spPr>
        <p:txBody>
          <a:bodyPr wrap="square" rtlCol="0" anchor="t">
            <a:spAutoFit/>
          </a:bodyPr>
          <a:lstStyle/>
          <a:p>
            <a:r>
              <a:rPr lang="en-US" altLang="zh-CN" dirty="0">
                <a:latin typeface="微软雅黑" panose="020B0503020204020204" pitchFamily="34" charset="-122"/>
                <a:ea typeface="微软雅黑" panose="020B0503020204020204" pitchFamily="34" charset="-122"/>
              </a:rPr>
              <a:t>Lua</a:t>
            </a:r>
            <a:r>
              <a:rPr lang="zh-CN" altLang="en-US" dirty="0">
                <a:latin typeface="微软雅黑" panose="020B0503020204020204" pitchFamily="34" charset="-122"/>
                <a:ea typeface="微软雅黑" panose="020B0503020204020204" pitchFamily="34" charset="-122"/>
              </a:rPr>
              <a:t>标准库：</a:t>
            </a:r>
            <a:endParaRPr lang="en-US" altLang="zh-CN" dirty="0">
              <a:latin typeface="微软雅黑" panose="020B0503020204020204" pitchFamily="34" charset="-122"/>
              <a:ea typeface="微软雅黑" panose="020B0503020204020204" pitchFamily="34" charset="-122"/>
            </a:endParaRPr>
          </a:p>
          <a:p>
            <a:pPr marL="285750" indent="-285750">
              <a:buFont typeface="Arial" panose="020B0604020202020204" pitchFamily="34" charset="0"/>
              <a:buChar char="•"/>
            </a:pPr>
            <a:r>
              <a:rPr lang="zh-CN" altLang="en-US" dirty="0">
                <a:latin typeface="微软雅黑" panose="020B0503020204020204" pitchFamily="34" charset="-122"/>
                <a:ea typeface="微软雅黑" panose="020B0503020204020204" pitchFamily="34" charset="-122"/>
              </a:rPr>
              <a:t>数学函数库</a:t>
            </a:r>
            <a:endParaRPr lang="en-US" altLang="zh-CN" dirty="0">
              <a:latin typeface="微软雅黑" panose="020B0503020204020204" pitchFamily="34" charset="-122"/>
              <a:ea typeface="微软雅黑" panose="020B0503020204020204" pitchFamily="34" charset="-122"/>
            </a:endParaRPr>
          </a:p>
          <a:p>
            <a:pPr marL="285750" indent="-285750">
              <a:buFont typeface="Arial" panose="020B0604020202020204" pitchFamily="34" charset="0"/>
              <a:buChar char="•"/>
            </a:pPr>
            <a:r>
              <a:rPr lang="en-US" altLang="zh-CN" dirty="0">
                <a:latin typeface="微软雅黑" panose="020B0503020204020204" pitchFamily="34" charset="-122"/>
                <a:ea typeface="微软雅黑" panose="020B0503020204020204" pitchFamily="34" charset="-122"/>
              </a:rPr>
              <a:t>IO</a:t>
            </a:r>
            <a:r>
              <a:rPr lang="zh-CN" altLang="en-US" dirty="0">
                <a:latin typeface="微软雅黑" panose="020B0503020204020204" pitchFamily="34" charset="-122"/>
                <a:ea typeface="微软雅黑" panose="020B0503020204020204" pitchFamily="34" charset="-122"/>
              </a:rPr>
              <a:t>相关库</a:t>
            </a:r>
            <a:endParaRPr lang="en-US" altLang="zh-CN" dirty="0">
              <a:latin typeface="微软雅黑" panose="020B0503020204020204" pitchFamily="34" charset="-122"/>
              <a:ea typeface="微软雅黑" panose="020B0503020204020204" pitchFamily="34" charset="-122"/>
            </a:endParaRPr>
          </a:p>
          <a:p>
            <a:pPr marL="285750" indent="-285750">
              <a:buFont typeface="Arial" panose="020B0604020202020204" pitchFamily="34" charset="0"/>
              <a:buChar char="•"/>
            </a:pPr>
            <a:r>
              <a:rPr lang="zh-CN" altLang="en-US" dirty="0">
                <a:latin typeface="微软雅黑" panose="020B0503020204020204" pitchFamily="34" charset="-122"/>
                <a:ea typeface="微软雅黑" panose="020B0503020204020204" pitchFamily="34" charset="-122"/>
              </a:rPr>
              <a:t>文件读写</a:t>
            </a:r>
            <a:endParaRPr lang="en-US" altLang="zh-CN" dirty="0">
              <a:latin typeface="微软雅黑" panose="020B0503020204020204" pitchFamily="34" charset="-122"/>
              <a:ea typeface="微软雅黑" panose="020B0503020204020204" pitchFamily="34" charset="-122"/>
            </a:endParaRPr>
          </a:p>
          <a:p>
            <a:pPr marL="285750" indent="-285750">
              <a:buFont typeface="Arial" panose="020B0604020202020204" pitchFamily="34" charset="0"/>
              <a:buChar char="•"/>
            </a:pPr>
            <a:r>
              <a:rPr lang="zh-CN" altLang="en-US" dirty="0">
                <a:latin typeface="微软雅黑" panose="020B0503020204020204" pitchFamily="34" charset="-122"/>
                <a:ea typeface="微软雅黑" panose="020B0503020204020204" pitchFamily="34" charset="-122"/>
              </a:rPr>
              <a:t>字符串相关库</a:t>
            </a:r>
            <a:endParaRPr lang="en-US" altLang="zh-CN" dirty="0">
              <a:latin typeface="微软雅黑" panose="020B0503020204020204" pitchFamily="34" charset="-122"/>
              <a:ea typeface="微软雅黑" panose="020B0503020204020204" pitchFamily="34" charset="-122"/>
            </a:endParaRPr>
          </a:p>
          <a:p>
            <a:pPr marL="285750" indent="-285750">
              <a:buFont typeface="Arial" panose="020B0604020202020204" pitchFamily="34" charset="0"/>
              <a:buChar char="•"/>
            </a:pPr>
            <a:r>
              <a:rPr lang="en-US" altLang="zh-CN" dirty="0">
                <a:latin typeface="微软雅黑" panose="020B0503020204020204" pitchFamily="34" charset="-122"/>
                <a:ea typeface="微软雅黑" panose="020B0503020204020204" pitchFamily="34" charset="-122"/>
              </a:rPr>
              <a:t>OS</a:t>
            </a:r>
            <a:r>
              <a:rPr lang="zh-CN" altLang="en-US" dirty="0">
                <a:latin typeface="微软雅黑" panose="020B0503020204020204" pitchFamily="34" charset="-122"/>
                <a:ea typeface="微软雅黑" panose="020B0503020204020204" pitchFamily="34" charset="-122"/>
              </a:rPr>
              <a:t>相关库</a:t>
            </a:r>
            <a:endParaRPr lang="en-US" altLang="zh-CN" dirty="0">
              <a:latin typeface="微软雅黑" panose="020B0503020204020204" pitchFamily="34" charset="-122"/>
              <a:ea typeface="微软雅黑" panose="020B0503020204020204" pitchFamily="34" charset="-122"/>
            </a:endParaRPr>
          </a:p>
          <a:p>
            <a:pPr marL="285750" indent="-285750">
              <a:buFont typeface="Arial" panose="020B0604020202020204" pitchFamily="34" charset="0"/>
              <a:buChar char="•"/>
            </a:pPr>
            <a:r>
              <a:rPr lang="zh-CN" altLang="en-US" dirty="0">
                <a:latin typeface="微软雅黑" panose="020B0503020204020204" pitchFamily="34" charset="-122"/>
                <a:ea typeface="微软雅黑" panose="020B0503020204020204" pitchFamily="34" charset="-122"/>
              </a:rPr>
              <a:t>等等</a:t>
            </a:r>
          </a:p>
          <a:p>
            <a:pPr marL="285750" indent="-285750">
              <a:buFont typeface="Arial" panose="020B0604020202020204" pitchFamily="34" charset="0"/>
              <a:buChar char="•"/>
            </a:pPr>
            <a:endParaRPr lang="en-US" altLang="zh-CN" dirty="0">
              <a:latin typeface="微软雅黑" panose="020B0503020204020204" pitchFamily="34" charset="-122"/>
              <a:ea typeface="微软雅黑" panose="020B0503020204020204" pitchFamily="34" charset="-122"/>
            </a:endParaRPr>
          </a:p>
          <a:p>
            <a:r>
              <a:rPr lang="en-US" altLang="zh-CN" dirty="0" err="1">
                <a:latin typeface="微软雅黑" panose="020B0503020204020204" pitchFamily="34" charset="-122"/>
                <a:ea typeface="微软雅黑" panose="020B0503020204020204" pitchFamily="34" charset="-122"/>
              </a:rPr>
              <a:t>GeoEast</a:t>
            </a:r>
            <a:r>
              <a:rPr lang="zh-CN" altLang="en-US" dirty="0">
                <a:latin typeface="微软雅黑" panose="020B0503020204020204" pitchFamily="34" charset="-122"/>
                <a:ea typeface="微软雅黑" panose="020B0503020204020204" pitchFamily="34" charset="-122"/>
              </a:rPr>
              <a:t>功能扩展：</a:t>
            </a:r>
            <a:endParaRPr lang="en-US" altLang="zh-CN" dirty="0">
              <a:latin typeface="微软雅黑" panose="020B0503020204020204" pitchFamily="34" charset="-122"/>
              <a:ea typeface="微软雅黑" panose="020B0503020204020204" pitchFamily="34" charset="-122"/>
            </a:endParaRPr>
          </a:p>
          <a:p>
            <a:pPr marL="285750" indent="-285750">
              <a:buFont typeface="Arial" panose="020B0604020202020204" pitchFamily="34" charset="0"/>
              <a:buChar char="•"/>
            </a:pPr>
            <a:r>
              <a:rPr lang="zh-CN" altLang="en-US" dirty="0">
                <a:latin typeface="微软雅黑" panose="020B0503020204020204" pitchFamily="34" charset="-122"/>
                <a:ea typeface="微软雅黑" panose="020B0503020204020204" pitchFamily="34" charset="-122"/>
              </a:rPr>
              <a:t>常量</a:t>
            </a:r>
            <a:endParaRPr lang="en-US" altLang="zh-CN" dirty="0">
              <a:latin typeface="微软雅黑" panose="020B0503020204020204" pitchFamily="34" charset="-122"/>
              <a:ea typeface="微软雅黑" panose="020B0503020204020204" pitchFamily="34" charset="-122"/>
            </a:endParaRPr>
          </a:p>
          <a:p>
            <a:pPr marL="285750" indent="-285750">
              <a:buFont typeface="Arial" panose="020B0604020202020204" pitchFamily="34" charset="0"/>
              <a:buChar char="•"/>
            </a:pPr>
            <a:r>
              <a:rPr lang="zh-CN" altLang="en-US" dirty="0">
                <a:latin typeface="微软雅黑" panose="020B0503020204020204" pitchFamily="34" charset="-122"/>
                <a:ea typeface="微软雅黑" panose="020B0503020204020204" pitchFamily="34" charset="-122"/>
              </a:rPr>
              <a:t>函数</a:t>
            </a:r>
          </a:p>
          <a:p>
            <a:pPr marL="285750" indent="-285750">
              <a:buFont typeface="Arial" panose="020B0604020202020204" pitchFamily="34" charset="0"/>
              <a:buChar char="•"/>
            </a:pPr>
            <a:r>
              <a:rPr lang="zh-CN" altLang="en-US" dirty="0">
                <a:latin typeface="微软雅黑" panose="020B0503020204020204" pitchFamily="34" charset="-122"/>
                <a:ea typeface="微软雅黑" panose="020B0503020204020204" pitchFamily="34" charset="-122"/>
              </a:rPr>
              <a:t>向量：一维数组及扩展函数，用于处理道头和单道地震数据</a:t>
            </a:r>
          </a:p>
          <a:p>
            <a:pPr marL="285750" indent="-285750">
              <a:buFont typeface="Arial" panose="020B0604020202020204" pitchFamily="34" charset="0"/>
              <a:buChar char="•"/>
            </a:pPr>
            <a:r>
              <a:rPr lang="zh-CN" altLang="en-US" dirty="0">
                <a:latin typeface="微软雅黑" panose="020B0503020204020204" pitchFamily="34" charset="-122"/>
                <a:ea typeface="微软雅黑" panose="020B0503020204020204" pitchFamily="34" charset="-122"/>
              </a:rPr>
              <a:t>矩阵：二维数组及扩展函数，用于道集地震数据表达</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3" descr="screenshot.12"/>
          <p:cNvPicPr>
            <a:picLocks noChangeAspect="1"/>
          </p:cNvPicPr>
          <p:nvPr/>
        </p:nvPicPr>
        <p:blipFill>
          <a:blip r:embed="rId2"/>
          <a:stretch>
            <a:fillRect/>
          </a:stretch>
        </p:blipFill>
        <p:spPr>
          <a:xfrm>
            <a:off x="574358" y="855980"/>
            <a:ext cx="3887787" cy="3354388"/>
          </a:xfrm>
          <a:prstGeom prst="rect">
            <a:avLst/>
          </a:prstGeom>
          <a:noFill/>
          <a:ln w="9525">
            <a:noFill/>
          </a:ln>
        </p:spPr>
      </p:pic>
      <p:sp>
        <p:nvSpPr>
          <p:cNvPr id="12291" name="文本框 5"/>
          <p:cNvSpPr txBox="1"/>
          <p:nvPr/>
        </p:nvSpPr>
        <p:spPr>
          <a:xfrm>
            <a:off x="574040" y="4314190"/>
            <a:ext cx="3888105" cy="1754326"/>
          </a:xfrm>
          <a:prstGeom prst="rect">
            <a:avLst/>
          </a:prstGeom>
          <a:solidFill>
            <a:srgbClr val="DEEBF7"/>
          </a:solidFill>
          <a:ln w="9525">
            <a:noFill/>
          </a:ln>
        </p:spPr>
        <p:txBody>
          <a:bodyPr wrap="square" anchor="t">
            <a:spAutoFit/>
          </a:bodyPr>
          <a:lstStyle/>
          <a:p>
            <a:r>
              <a:rPr lang="zh-CN" altLang="en-US" dirty="0">
                <a:latin typeface="Calibri" panose="020F0502020204030204" pitchFamily="34" charset="0"/>
                <a:ea typeface="宋体" panose="02010600030101010101" pitchFamily="2" charset="-122"/>
              </a:rPr>
              <a:t>用两个道头在</a:t>
            </a:r>
            <a:r>
              <a:rPr lang="en-US" altLang="zh-CN" dirty="0" err="1">
                <a:latin typeface="Calibri" panose="020F0502020204030204" pitchFamily="34" charset="0"/>
                <a:ea typeface="宋体" panose="02010600030101010101" pitchFamily="2" charset="-122"/>
              </a:rPr>
              <a:t>SeismicView</a:t>
            </a:r>
            <a:r>
              <a:rPr lang="zh-CN" altLang="en-US" dirty="0">
                <a:latin typeface="Calibri" panose="020F0502020204030204" pitchFamily="34" charset="0"/>
                <a:ea typeface="宋体" panose="02010600030101010101" pitchFamily="2" charset="-122"/>
              </a:rPr>
              <a:t>中显示一个心形函数图形；这里演示了用户可以自定义函数，使用</a:t>
            </a:r>
            <a:r>
              <a:rPr lang="en-US" altLang="zh-CN" dirty="0">
                <a:latin typeface="Calibri" panose="020F0502020204030204" pitchFamily="34" charset="0"/>
                <a:ea typeface="宋体" panose="02010600030101010101" pitchFamily="2" charset="-122"/>
              </a:rPr>
              <a:t>for</a:t>
            </a:r>
            <a:r>
              <a:rPr lang="zh-CN" altLang="en-US" dirty="0">
                <a:latin typeface="Calibri" panose="020F0502020204030204" pitchFamily="34" charset="0"/>
                <a:ea typeface="宋体" panose="02010600030101010101" pitchFamily="2" charset="-122"/>
              </a:rPr>
              <a:t>循环，数学函数库，复杂运算表达式等功能；</a:t>
            </a:r>
          </a:p>
          <a:p>
            <a:endParaRPr lang="zh-CN" altLang="en-US" dirty="0">
              <a:latin typeface="Calibri" panose="020F0502020204030204" pitchFamily="34" charset="0"/>
              <a:ea typeface="宋体" panose="02010600030101010101" pitchFamily="2" charset="-122"/>
            </a:endParaRPr>
          </a:p>
          <a:p>
            <a:r>
              <a:rPr lang="zh-CN" altLang="en-US" dirty="0">
                <a:latin typeface="Calibri" panose="020F0502020204030204" pitchFamily="34" charset="0"/>
                <a:ea typeface="宋体" panose="02010600030101010101" pitchFamily="2" charset="-122"/>
              </a:rPr>
              <a:t>该示例没啥用，娱乐一下</a:t>
            </a:r>
          </a:p>
        </p:txBody>
      </p:sp>
      <p:pic>
        <p:nvPicPr>
          <p:cNvPr id="12292" name="图片 4" descr="screenshot.13"/>
          <p:cNvPicPr>
            <a:picLocks noChangeAspect="1"/>
          </p:cNvPicPr>
          <p:nvPr/>
        </p:nvPicPr>
        <p:blipFill>
          <a:blip r:embed="rId3"/>
          <a:srcRect b="4788"/>
          <a:stretch>
            <a:fillRect/>
          </a:stretch>
        </p:blipFill>
        <p:spPr>
          <a:xfrm>
            <a:off x="4627880" y="855980"/>
            <a:ext cx="6913245" cy="5212080"/>
          </a:xfrm>
          <a:prstGeom prst="rect">
            <a:avLst/>
          </a:prstGeom>
          <a:noFill/>
          <a:ln w="9525">
            <a:noFill/>
          </a:ln>
        </p:spPr>
      </p:pic>
      <p:cxnSp>
        <p:nvCxnSpPr>
          <p:cNvPr id="7" name="直接箭头连接符 6"/>
          <p:cNvCxnSpPr/>
          <p:nvPr/>
        </p:nvCxnSpPr>
        <p:spPr>
          <a:xfrm flipV="1">
            <a:off x="2870200" y="2049780"/>
            <a:ext cx="2740025" cy="94234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6"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功能演示</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1002415" y="1579342"/>
            <a:ext cx="2725359" cy="964431"/>
          </a:xfrm>
          <a:prstGeom prst="rect">
            <a:avLst/>
          </a:prstGeom>
          <a:noFill/>
        </p:spPr>
        <p:txBody>
          <a:bodyPr vert="horz" wrap="square" lIns="0" tIns="0" rIns="0" bIns="0" rtlCol="0" anchor="ctr" anchorCtr="0">
            <a:spAutoFit/>
          </a:bodyPr>
          <a:lstStyle/>
          <a:p>
            <a:pPr algn="ctr" defTabSz="1219200">
              <a:defRPr/>
            </a:pPr>
            <a:r>
              <a:rPr lang="zh-CN" altLang="en-US" sz="6265" b="1" dirty="0">
                <a:solidFill>
                  <a:prstClr val="white">
                    <a:lumMod val="50000"/>
                  </a:prstClr>
                </a:solidFill>
                <a:latin typeface="微软雅黑" panose="020B0503020204020204" pitchFamily="34" charset="-122"/>
                <a:ea typeface="微软雅黑" panose="020B0503020204020204" pitchFamily="34" charset="-122"/>
                <a:sym typeface="微软雅黑" panose="020B0503020204020204" pitchFamily="34" charset="-122"/>
              </a:rPr>
              <a:t>目  录</a:t>
            </a:r>
          </a:p>
        </p:txBody>
      </p:sp>
      <p:sp>
        <p:nvSpPr>
          <p:cNvPr id="55" name="MH_Others_2"/>
          <p:cNvSpPr txBox="1"/>
          <p:nvPr>
            <p:custDataLst>
              <p:tags r:id="rId2"/>
            </p:custDataLst>
          </p:nvPr>
        </p:nvSpPr>
        <p:spPr>
          <a:xfrm>
            <a:off x="1016179" y="2543230"/>
            <a:ext cx="2697828" cy="410433"/>
          </a:xfrm>
          <a:prstGeom prst="rect">
            <a:avLst/>
          </a:prstGeom>
          <a:noFill/>
        </p:spPr>
        <p:txBody>
          <a:bodyPr wrap="square" lIns="0" tIns="0" rIns="0" bIns="0">
            <a:spAutoFit/>
          </a:bodyPr>
          <a:lstStyle/>
          <a:p>
            <a:pPr algn="ctr" defTabSz="1219200">
              <a:defRPr/>
            </a:pPr>
            <a:r>
              <a:rPr lang="en-US" altLang="zh-CN" sz="2665" b="1" dirty="0">
                <a:solidFill>
                  <a:prstClr val="white">
                    <a:lumMod val="50000"/>
                  </a:prstClr>
                </a:solidFill>
                <a:latin typeface="微软雅黑" panose="020B0503020204020204" pitchFamily="34" charset="-122"/>
                <a:ea typeface="微软雅黑" panose="020B0503020204020204" pitchFamily="34" charset="-122"/>
                <a:sym typeface="微软雅黑" panose="020B0503020204020204" pitchFamily="34" charset="-122"/>
              </a:rPr>
              <a:t>CONTENTS</a:t>
            </a:r>
            <a:endParaRPr lang="zh-CN" altLang="en-US" sz="2665" b="1" dirty="0">
              <a:solidFill>
                <a:prstClr val="white">
                  <a:lumMod val="50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 name="组合 23"/>
          <p:cNvGrpSpPr/>
          <p:nvPr/>
        </p:nvGrpSpPr>
        <p:grpSpPr>
          <a:xfrm>
            <a:off x="4346392" y="1381586"/>
            <a:ext cx="6504731" cy="762086"/>
            <a:chOff x="4357092" y="1264382"/>
            <a:chExt cx="4877699" cy="571388"/>
          </a:xfrm>
        </p:grpSpPr>
        <p:sp>
          <p:nvSpPr>
            <p:cNvPr id="57" name="MH_SubTitle_1"/>
            <p:cNvSpPr txBox="1"/>
            <p:nvPr>
              <p:custDataLst>
                <p:tags r:id="rId15"/>
              </p:custDataLst>
            </p:nvPr>
          </p:nvSpPr>
          <p:spPr>
            <a:xfrm>
              <a:off x="5343094" y="1439897"/>
              <a:ext cx="3891697" cy="368980"/>
            </a:xfrm>
            <a:prstGeom prst="rect">
              <a:avLst/>
            </a:prstGeom>
            <a:noFill/>
          </p:spPr>
          <p:txBody>
            <a:bodyPr wrap="square" lIns="0" tIns="0" rIns="0" bIns="0" anchor="ctr">
              <a:spAutoFit/>
            </a:bodyPr>
            <a:lstStyle/>
            <a:p>
              <a:pPr>
                <a:defRPr/>
              </a:pPr>
              <a:r>
                <a:rPr lang="zh-CN" altLang="en-US" sz="3200" b="1" dirty="0">
                  <a:latin typeface="微软雅黑" panose="020B0503020204020204" pitchFamily="34" charset="-122"/>
                  <a:ea typeface="微软雅黑" panose="020B0503020204020204" pitchFamily="34" charset="-122"/>
                  <a:sym typeface="微软雅黑" panose="020B0503020204020204" pitchFamily="34" charset="-122"/>
                </a:rPr>
                <a:t>功能简介</a:t>
              </a:r>
              <a:endParaRPr kumimoji="1" lang="zh-CN" altLang="en-US" sz="3200" b="1" dirty="0">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 name="组合 2"/>
            <p:cNvGrpSpPr/>
            <p:nvPr/>
          </p:nvGrpSpPr>
          <p:grpSpPr>
            <a:xfrm>
              <a:off x="4357092" y="1264382"/>
              <a:ext cx="802436" cy="571388"/>
              <a:chOff x="6127160" y="1979092"/>
              <a:chExt cx="1128426" cy="803470"/>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MH_Other_3"/>
              <p:cNvSpPr txBox="1">
                <a:spLocks noChangeArrowheads="1"/>
              </p:cNvSpPr>
              <p:nvPr>
                <p:custDataLst>
                  <p:tags r:id="rId18"/>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一</a:t>
                </a:r>
              </a:p>
            </p:txBody>
          </p:sp>
        </p:grpSp>
      </p:grpSp>
      <p:grpSp>
        <p:nvGrpSpPr>
          <p:cNvPr id="20" name="组合 23"/>
          <p:cNvGrpSpPr/>
          <p:nvPr/>
        </p:nvGrpSpPr>
        <p:grpSpPr>
          <a:xfrm>
            <a:off x="4363857" y="4717545"/>
            <a:ext cx="6497396" cy="762086"/>
            <a:chOff x="4357092" y="1264382"/>
            <a:chExt cx="4872199" cy="571388"/>
          </a:xfrm>
        </p:grpSpPr>
        <p:sp>
          <p:nvSpPr>
            <p:cNvPr id="21" name="MH_SubTitle_1"/>
            <p:cNvSpPr txBox="1"/>
            <p:nvPr>
              <p:custDataLst>
                <p:tags r:id="rId11"/>
              </p:custDataLst>
            </p:nvPr>
          </p:nvSpPr>
          <p:spPr>
            <a:xfrm>
              <a:off x="5343093" y="1439897"/>
              <a:ext cx="3886198" cy="368980"/>
            </a:xfrm>
            <a:prstGeom prst="rect">
              <a:avLst/>
            </a:prstGeom>
            <a:noFill/>
          </p:spPr>
          <p:txBody>
            <a:bodyPr wrap="square" lIns="0" tIns="0" rIns="0" bIns="0" anchor="ctr">
              <a:spAutoFit/>
            </a:bodyPr>
            <a:lstStyle/>
            <a:p>
              <a:pPr lvl="0">
                <a:defRPr/>
              </a:pPr>
              <a:r>
                <a:rPr lang="zh-CN" altLang="en-US" sz="3200" b="1" dirty="0">
                  <a:latin typeface="微软雅黑" panose="020B0503020204020204" pitchFamily="34" charset="-122"/>
                  <a:ea typeface="微软雅黑" panose="020B0503020204020204" pitchFamily="34" charset="-122"/>
                  <a:sym typeface="微软雅黑" panose="020B0503020204020204" pitchFamily="34" charset="-122"/>
                </a:rPr>
                <a:t>总结与讨论</a:t>
              </a:r>
              <a:endParaRPr kumimoji="1" lang="zh-CN" altLang="en-US" sz="3200" b="1" dirty="0">
                <a:solidFill>
                  <a:srgbClr val="000066"/>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2" name="组合 21"/>
            <p:cNvGrpSpPr/>
            <p:nvPr/>
          </p:nvGrpSpPr>
          <p:grpSpPr>
            <a:xfrm>
              <a:off x="4357092" y="1264382"/>
              <a:ext cx="802436" cy="571388"/>
              <a:chOff x="6127160" y="1979092"/>
              <a:chExt cx="1128426" cy="803470"/>
            </a:xfrm>
          </p:grpSpPr>
          <p:cxnSp>
            <p:nvCxnSpPr>
              <p:cNvPr id="23" name="MH_Other_1"/>
              <p:cNvCxnSpPr/>
              <p:nvPr>
                <p:custDataLst>
                  <p:tags r:id="rId12"/>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MH_Other_2"/>
              <p:cNvSpPr/>
              <p:nvPr>
                <p:custDataLst>
                  <p:tags r:id="rId13"/>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MH_Other_3"/>
              <p:cNvSpPr txBox="1">
                <a:spLocks noChangeArrowheads="1"/>
              </p:cNvSpPr>
              <p:nvPr>
                <p:custDataLst>
                  <p:tags r:id="rId14"/>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三</a:t>
                </a:r>
              </a:p>
            </p:txBody>
          </p:sp>
        </p:grpSp>
      </p:grpSp>
      <p:pic>
        <p:nvPicPr>
          <p:cNvPr id="40" name="Picture 4" descr="F:\GeoEast\06-GeoEast宣传\GeoEast图标.gif"/>
          <p:cNvPicPr>
            <a:picLocks noChangeAspect="1" noChangeArrowheads="1"/>
          </p:cNvPicPr>
          <p:nvPr/>
        </p:nvPicPr>
        <p:blipFill>
          <a:blip r:embed="rId21"/>
          <a:srcRect/>
          <a:stretch>
            <a:fillRect/>
          </a:stretch>
        </p:blipFill>
        <p:spPr bwMode="auto">
          <a:xfrm>
            <a:off x="1262045" y="3248134"/>
            <a:ext cx="2206095" cy="1256571"/>
          </a:xfrm>
          <a:prstGeom prst="rect">
            <a:avLst/>
          </a:prstGeom>
          <a:ln>
            <a:noFill/>
          </a:ln>
          <a:effectLst>
            <a:outerShdw blurRad="292100" dist="139700" dir="2700000" algn="tl" rotWithShape="0">
              <a:srgbClr val="333333">
                <a:alpha val="65000"/>
              </a:srgbClr>
            </a:outerShdw>
          </a:effectLst>
        </p:spPr>
      </p:pic>
      <p:grpSp>
        <p:nvGrpSpPr>
          <p:cNvPr id="17" name="组合 23"/>
          <p:cNvGrpSpPr/>
          <p:nvPr/>
        </p:nvGrpSpPr>
        <p:grpSpPr>
          <a:xfrm>
            <a:off x="4328927" y="3541153"/>
            <a:ext cx="6497396" cy="762086"/>
            <a:chOff x="4357092" y="1264382"/>
            <a:chExt cx="4872199" cy="571388"/>
          </a:xfrm>
        </p:grpSpPr>
        <p:sp>
          <p:nvSpPr>
            <p:cNvPr id="18" name="MH_SubTitle_1"/>
            <p:cNvSpPr txBox="1"/>
            <p:nvPr>
              <p:custDataLst>
                <p:tags r:id="rId7"/>
              </p:custDataLst>
            </p:nvPr>
          </p:nvSpPr>
          <p:spPr>
            <a:xfrm>
              <a:off x="5343093" y="1439897"/>
              <a:ext cx="3886198" cy="368980"/>
            </a:xfrm>
            <a:prstGeom prst="rect">
              <a:avLst/>
            </a:prstGeom>
            <a:noFill/>
          </p:spPr>
          <p:txBody>
            <a:bodyPr wrap="square" lIns="0" tIns="0" rIns="0" bIns="0" anchor="ctr">
              <a:spAutoFit/>
            </a:bodyPr>
            <a:lstStyle/>
            <a:p>
              <a:pPr lvl="0">
                <a:defRPr/>
              </a:pPr>
              <a:r>
                <a:rPr lang="zh-CN" altLang="en-US" sz="3200" b="1" dirty="0">
                  <a:latin typeface="微软雅黑" panose="020B0503020204020204" pitchFamily="34" charset="-122"/>
                  <a:ea typeface="微软雅黑" panose="020B0503020204020204" pitchFamily="34" charset="-122"/>
                  <a:sym typeface="+mn-ea"/>
                </a:rPr>
                <a:t>应用实例演示</a:t>
              </a:r>
            </a:p>
          </p:txBody>
        </p:sp>
        <p:grpSp>
          <p:nvGrpSpPr>
            <p:cNvPr id="19" name="组合 18"/>
            <p:cNvGrpSpPr/>
            <p:nvPr/>
          </p:nvGrpSpPr>
          <p:grpSpPr>
            <a:xfrm>
              <a:off x="4357092" y="1264382"/>
              <a:ext cx="802436" cy="571388"/>
              <a:chOff x="6127160" y="1979092"/>
              <a:chExt cx="1128426" cy="803470"/>
            </a:xfrm>
          </p:grpSpPr>
          <p:cxnSp>
            <p:nvCxnSpPr>
              <p:cNvPr id="26" name="MH_Other_1"/>
              <p:cNvCxnSpPr/>
              <p:nvPr>
                <p:custDataLst>
                  <p:tags r:id="rId8"/>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MH_Other_2"/>
              <p:cNvSpPr/>
              <p:nvPr>
                <p:custDataLst>
                  <p:tags r:id="rId9"/>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MH_Other_3"/>
              <p:cNvSpPr txBox="1">
                <a:spLocks noChangeArrowheads="1"/>
              </p:cNvSpPr>
              <p:nvPr>
                <p:custDataLst>
                  <p:tags r:id="rId10"/>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二</a:t>
                </a:r>
              </a:p>
            </p:txBody>
          </p:sp>
        </p:grpSp>
      </p:grpSp>
      <p:grpSp>
        <p:nvGrpSpPr>
          <p:cNvPr id="4" name="组合 23"/>
          <p:cNvGrpSpPr/>
          <p:nvPr/>
        </p:nvGrpSpPr>
        <p:grpSpPr>
          <a:xfrm>
            <a:off x="4365442" y="2429336"/>
            <a:ext cx="6802755" cy="762086"/>
            <a:chOff x="4357092" y="1264382"/>
            <a:chExt cx="5101178" cy="571388"/>
          </a:xfrm>
        </p:grpSpPr>
        <p:sp>
          <p:nvSpPr>
            <p:cNvPr id="5" name="MH_SubTitle_1"/>
            <p:cNvSpPr txBox="1"/>
            <p:nvPr>
              <p:custDataLst>
                <p:tags r:id="rId3"/>
              </p:custDataLst>
            </p:nvPr>
          </p:nvSpPr>
          <p:spPr>
            <a:xfrm>
              <a:off x="5343234" y="1439899"/>
              <a:ext cx="4115036" cy="368980"/>
            </a:xfrm>
            <a:prstGeom prst="rect">
              <a:avLst/>
            </a:prstGeom>
            <a:noFill/>
          </p:spPr>
          <p:txBody>
            <a:bodyPr wrap="square" lIns="0" tIns="0" rIns="0" bIns="0" anchor="ctr">
              <a:spAutoFit/>
            </a:bodyPr>
            <a:lstStyle/>
            <a:p>
              <a:pPr>
                <a:defRPr/>
              </a:pPr>
              <a:r>
                <a:rPr kumimoji="1" lang="zh-CN" altLang="en-US" sz="3200" b="1" dirty="0">
                  <a:solidFill>
                    <a:srgbClr val="FF0000"/>
                  </a:solidFill>
                  <a:latin typeface="微软雅黑" panose="020B0503020204020204" pitchFamily="34" charset="-122"/>
                  <a:ea typeface="微软雅黑" panose="020B0503020204020204" pitchFamily="34" charset="-122"/>
                  <a:sym typeface="+mn-ea"/>
                </a:rPr>
                <a:t>地震数据模型</a:t>
              </a:r>
              <a:endParaRPr lang="zh-CN" altLang="en-US" sz="3200" b="1" dirty="0">
                <a:latin typeface="微软雅黑" panose="020B0503020204020204" pitchFamily="34" charset="-122"/>
                <a:ea typeface="微软雅黑" panose="020B0503020204020204" pitchFamily="34" charset="-122"/>
                <a:sym typeface="+mn-ea"/>
              </a:endParaRPr>
            </a:p>
          </p:txBody>
        </p:sp>
        <p:grpSp>
          <p:nvGrpSpPr>
            <p:cNvPr id="6" name="组合 5"/>
            <p:cNvGrpSpPr/>
            <p:nvPr/>
          </p:nvGrpSpPr>
          <p:grpSpPr>
            <a:xfrm>
              <a:off x="4357092" y="1264382"/>
              <a:ext cx="802436" cy="571388"/>
              <a:chOff x="6127160" y="1979092"/>
              <a:chExt cx="1128426" cy="803470"/>
            </a:xfrm>
          </p:grpSpPr>
          <p:cxnSp>
            <p:nvCxnSpPr>
              <p:cNvPr id="7" name="MH_Other_1"/>
              <p:cNvCxnSpPr/>
              <p:nvPr>
                <p:custDataLst>
                  <p:tags r:id="rId4"/>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MH_Other_2"/>
              <p:cNvSpPr/>
              <p:nvPr>
                <p:custDataLst>
                  <p:tags r:id="rId5"/>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MH_Other_3"/>
              <p:cNvSpPr txBox="1">
                <a:spLocks noChangeArrowheads="1"/>
              </p:cNvSpPr>
              <p:nvPr>
                <p:custDataLst>
                  <p:tags r:id="rId6"/>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一</a:t>
                </a:r>
              </a:p>
            </p:txBody>
          </p:sp>
        </p:gr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模块界面及参数</a:t>
            </a:r>
          </a:p>
        </p:txBody>
      </p:sp>
      <p:pic>
        <p:nvPicPr>
          <p:cNvPr id="2" name="图片 1"/>
          <p:cNvPicPr>
            <a:picLocks noChangeAspect="1"/>
          </p:cNvPicPr>
          <p:nvPr/>
        </p:nvPicPr>
        <p:blipFill>
          <a:blip r:embed="rId2"/>
          <a:stretch>
            <a:fillRect/>
          </a:stretch>
        </p:blipFill>
        <p:spPr>
          <a:xfrm>
            <a:off x="659130" y="3679825"/>
            <a:ext cx="5666740" cy="2691130"/>
          </a:xfrm>
          <a:prstGeom prst="rect">
            <a:avLst/>
          </a:prstGeom>
        </p:spPr>
      </p:pic>
      <p:pic>
        <p:nvPicPr>
          <p:cNvPr id="3" name="图片 2"/>
          <p:cNvPicPr>
            <a:picLocks noChangeAspect="1"/>
          </p:cNvPicPr>
          <p:nvPr/>
        </p:nvPicPr>
        <p:blipFill>
          <a:blip r:embed="rId3"/>
          <a:stretch>
            <a:fillRect/>
          </a:stretch>
        </p:blipFill>
        <p:spPr>
          <a:xfrm>
            <a:off x="659130" y="1064260"/>
            <a:ext cx="5704840" cy="2570480"/>
          </a:xfrm>
          <a:prstGeom prst="rect">
            <a:avLst/>
          </a:prstGeom>
        </p:spPr>
      </p:pic>
      <p:sp>
        <p:nvSpPr>
          <p:cNvPr id="11" name="文本框 10"/>
          <p:cNvSpPr txBox="1"/>
          <p:nvPr/>
        </p:nvSpPr>
        <p:spPr>
          <a:xfrm>
            <a:off x="6756400" y="957580"/>
            <a:ext cx="4864100" cy="5384800"/>
          </a:xfrm>
          <a:prstGeom prst="rect">
            <a:avLst/>
          </a:prstGeom>
          <a:noFill/>
        </p:spPr>
        <p:txBody>
          <a:bodyPr wrap="square" rtlCol="0" anchor="t">
            <a:spAutoFit/>
          </a:bodyPr>
          <a:lstStyle/>
          <a:p>
            <a:r>
              <a:rPr lang="en-US" altLang="zh-CN" sz="2000" b="1" dirty="0">
                <a:latin typeface="微软雅黑" panose="020B0503020204020204" pitchFamily="34" charset="-122"/>
                <a:ea typeface="微软雅黑" panose="020B0503020204020204" pitchFamily="34" charset="-122"/>
              </a:rPr>
              <a:t>Modifying method:</a:t>
            </a:r>
            <a:r>
              <a:rPr lang="zh-CN" altLang="en-US" sz="2000" dirty="0">
                <a:latin typeface="微软雅黑" panose="020B0503020204020204" pitchFamily="34" charset="-122"/>
                <a:ea typeface="微软雅黑" panose="020B0503020204020204" pitchFamily="34" charset="-122"/>
              </a:rPr>
              <a:t>使用外部本文文件脚本，或者在作业中直接输入脚本指令</a:t>
            </a:r>
            <a:endParaRPr lang="en-US" altLang="zh-CN" sz="2000" b="1" dirty="0">
              <a:latin typeface="微软雅黑" panose="020B0503020204020204" pitchFamily="34" charset="-122"/>
              <a:ea typeface="微软雅黑" panose="020B0503020204020204" pitchFamily="34" charset="-122"/>
            </a:endParaRPr>
          </a:p>
          <a:p>
            <a:endParaRPr lang="en-US" altLang="zh-CN" sz="2000" b="1" dirty="0">
              <a:latin typeface="微软雅黑" panose="020B0503020204020204" pitchFamily="34" charset="-122"/>
              <a:ea typeface="微软雅黑" panose="020B0503020204020204" pitchFamily="34" charset="-122"/>
            </a:endParaRPr>
          </a:p>
          <a:p>
            <a:r>
              <a:rPr lang="en-US" altLang="zh-CN" sz="2000" b="1" dirty="0">
                <a:latin typeface="微软雅黑" panose="020B0503020204020204" pitchFamily="34" charset="-122"/>
                <a:ea typeface="微软雅黑" panose="020B0503020204020204" pitchFamily="34" charset="-122"/>
              </a:rPr>
              <a:t>Headers update:</a:t>
            </a:r>
            <a:r>
              <a:rPr lang="zh-CN" altLang="en-US" sz="2000" dirty="0">
                <a:latin typeface="微软雅黑" panose="020B0503020204020204" pitchFamily="34" charset="-122"/>
                <a:ea typeface="微软雅黑" panose="020B0503020204020204" pitchFamily="34" charset="-122"/>
              </a:rPr>
              <a:t>指定要更改的道头名字，</a:t>
            </a:r>
            <a:r>
              <a:rPr lang="zh-CN" altLang="en-US" sz="2000" b="1" dirty="0">
                <a:latin typeface="微软雅黑" panose="020B0503020204020204" pitchFamily="34" charset="-122"/>
                <a:ea typeface="微软雅黑" panose="020B0503020204020204" pitchFamily="34" charset="-122"/>
              </a:rPr>
              <a:t>未指定的名字即使进行了各种操作不会与作业进行同步，不存在时将新建道头！</a:t>
            </a:r>
            <a:endParaRPr lang="en-US" altLang="zh-CN" sz="2000" b="1" dirty="0">
              <a:latin typeface="微软雅黑" panose="020B0503020204020204" pitchFamily="34" charset="-122"/>
              <a:ea typeface="微软雅黑" panose="020B0503020204020204" pitchFamily="34" charset="-122"/>
            </a:endParaRPr>
          </a:p>
          <a:p>
            <a:endParaRPr lang="en-US" altLang="zh-CN" sz="2000" b="1" dirty="0">
              <a:latin typeface="微软雅黑" panose="020B0503020204020204" pitchFamily="34" charset="-122"/>
              <a:ea typeface="微软雅黑" panose="020B0503020204020204" pitchFamily="34" charset="-122"/>
            </a:endParaRPr>
          </a:p>
          <a:p>
            <a:r>
              <a:rPr lang="en-US" altLang="zh-CN" sz="2000" b="1" dirty="0">
                <a:latin typeface="微软雅黑" panose="020B0503020204020204" pitchFamily="34" charset="-122"/>
                <a:ea typeface="微软雅黑" panose="020B0503020204020204" pitchFamily="34" charset="-122"/>
              </a:rPr>
              <a:t>Seismic update</a:t>
            </a:r>
            <a:r>
              <a:rPr lang="zh-CN" altLang="en-US" sz="2000" b="1"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是否更新地震数据</a:t>
            </a:r>
            <a:endParaRPr lang="zh-CN" altLang="en-US" sz="2000" b="1" dirty="0">
              <a:latin typeface="微软雅黑" panose="020B0503020204020204" pitchFamily="34" charset="-122"/>
              <a:ea typeface="微软雅黑" panose="020B0503020204020204" pitchFamily="34" charset="-122"/>
            </a:endParaRPr>
          </a:p>
          <a:p>
            <a:endParaRPr lang="zh-CN" altLang="en-US" sz="1600" b="1" dirty="0">
              <a:latin typeface="微软雅黑" panose="020B0503020204020204" pitchFamily="34" charset="-122"/>
              <a:ea typeface="微软雅黑" panose="020B0503020204020204" pitchFamily="34" charset="-122"/>
            </a:endParaRPr>
          </a:p>
          <a:p>
            <a:endParaRPr lang="zh-CN" altLang="en-US" sz="1600" dirty="0">
              <a:latin typeface="微软雅黑" panose="020B0503020204020204" pitchFamily="34" charset="-122"/>
              <a:ea typeface="微软雅黑" panose="020B0503020204020204" pitchFamily="34" charset="-122"/>
            </a:endParaRPr>
          </a:p>
          <a:p>
            <a:r>
              <a:rPr lang="en-US" altLang="zh-CN" sz="2000" b="1" dirty="0">
                <a:latin typeface="微软雅黑" panose="020B0503020204020204" pitchFamily="34" charset="-122"/>
                <a:ea typeface="微软雅黑" panose="020B0503020204020204" pitchFamily="34" charset="-122"/>
              </a:rPr>
              <a:t>flow begin:  </a:t>
            </a:r>
            <a:r>
              <a:rPr lang="zh-CN" altLang="en-US" sz="2000" dirty="0">
                <a:latin typeface="微软雅黑" panose="020B0503020204020204" pitchFamily="34" charset="-122"/>
                <a:ea typeface="微软雅黑" panose="020B0503020204020204" pitchFamily="34" charset="-122"/>
              </a:rPr>
              <a:t>作业开始时的初始化指令，仅运行一次</a:t>
            </a:r>
          </a:p>
          <a:p>
            <a:endParaRPr lang="en-US" altLang="zh-CN" sz="1600" dirty="0">
              <a:latin typeface="微软雅黑" panose="020B0503020204020204" pitchFamily="34" charset="-122"/>
              <a:ea typeface="微软雅黑" panose="020B0503020204020204" pitchFamily="34" charset="-122"/>
            </a:endParaRPr>
          </a:p>
          <a:p>
            <a:r>
              <a:rPr lang="en-US" altLang="zh-CN" sz="2000" b="1" dirty="0">
                <a:latin typeface="微软雅黑" panose="020B0503020204020204" pitchFamily="34" charset="-122"/>
                <a:ea typeface="微软雅黑" panose="020B0503020204020204" pitchFamily="34" charset="-122"/>
              </a:rPr>
              <a:t>ensemble run: </a:t>
            </a:r>
            <a:r>
              <a:rPr lang="zh-CN" altLang="en-US" sz="2000" dirty="0">
                <a:latin typeface="微软雅黑" panose="020B0503020204020204" pitchFamily="34" charset="-122"/>
                <a:ea typeface="微软雅黑" panose="020B0503020204020204" pitchFamily="34" charset="-122"/>
              </a:rPr>
              <a:t>每个道集执行的指令，主要工作应该放在这里</a:t>
            </a:r>
            <a:endParaRPr lang="en-US" altLang="zh-CN" sz="1600" dirty="0">
              <a:latin typeface="微软雅黑" panose="020B0503020204020204" pitchFamily="34" charset="-122"/>
              <a:ea typeface="微软雅黑" panose="020B0503020204020204" pitchFamily="34" charset="-122"/>
            </a:endParaRPr>
          </a:p>
          <a:p>
            <a:endParaRPr lang="en-US" altLang="zh-CN" sz="1600" dirty="0">
              <a:latin typeface="微软雅黑" panose="020B0503020204020204" pitchFamily="34" charset="-122"/>
              <a:ea typeface="微软雅黑" panose="020B0503020204020204" pitchFamily="34" charset="-122"/>
            </a:endParaRPr>
          </a:p>
          <a:p>
            <a:r>
              <a:rPr lang="en-US" altLang="zh-CN" sz="2000" b="1" dirty="0">
                <a:latin typeface="微软雅黑" panose="020B0503020204020204" pitchFamily="34" charset="-122"/>
                <a:ea typeface="微软雅黑" panose="020B0503020204020204" pitchFamily="34" charset="-122"/>
              </a:rPr>
              <a:t>flow ending: </a:t>
            </a:r>
            <a:r>
              <a:rPr lang="zh-CN" altLang="en-US" sz="2000" dirty="0">
                <a:latin typeface="微软雅黑" panose="020B0503020204020204" pitchFamily="34" charset="-122"/>
                <a:ea typeface="微软雅黑" panose="020B0503020204020204" pitchFamily="34" charset="-122"/>
              </a:rPr>
              <a:t>作业结束时运行的指令，仅运行一次</a:t>
            </a:r>
          </a:p>
        </p:txBody>
      </p:sp>
      <p:cxnSp>
        <p:nvCxnSpPr>
          <p:cNvPr id="4" name="直接箭头连接符 3"/>
          <p:cNvCxnSpPr/>
          <p:nvPr/>
        </p:nvCxnSpPr>
        <p:spPr>
          <a:xfrm flipH="1" flipV="1">
            <a:off x="5059045" y="4088765"/>
            <a:ext cx="1763395" cy="2819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flipH="1">
            <a:off x="5053330" y="6019165"/>
            <a:ext cx="1722755" cy="742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文本框 6">
            <a:extLst>
              <a:ext uri="{FF2B5EF4-FFF2-40B4-BE49-F238E27FC236}">
                <a16:creationId xmlns:a16="http://schemas.microsoft.com/office/drawing/2014/main" id="{7D7409DC-C3D1-7588-2ACD-9D708773666D}"/>
              </a:ext>
            </a:extLst>
          </p:cNvPr>
          <p:cNvSpPr txBox="1"/>
          <p:nvPr/>
        </p:nvSpPr>
        <p:spPr>
          <a:xfrm>
            <a:off x="3400214" y="1064260"/>
            <a:ext cx="2343574" cy="36933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spAutoFit/>
          </a:bodyPr>
          <a:lstStyle/>
          <a:p>
            <a:r>
              <a:rPr lang="en-US" altLang="zh-CN" dirty="0"/>
              <a:t>ZMATH</a:t>
            </a:r>
            <a:r>
              <a:rPr lang="zh-CN" altLang="en-US" dirty="0"/>
              <a:t>仅使用变量名</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3E62E-239F-451C-88AC-D4DA43D09514}" type="slidenum">
              <a:rPr lang="zh-CN" altLang="en-US" smtClean="0"/>
              <a:t>11</a:t>
            </a:fld>
            <a:endParaRPr lang="zh-CN" altLang="en-US"/>
          </a:p>
        </p:txBody>
      </p:sp>
      <p:pic>
        <p:nvPicPr>
          <p:cNvPr id="6" name="图片 5"/>
          <p:cNvPicPr>
            <a:picLocks noChangeAspect="1"/>
          </p:cNvPicPr>
          <p:nvPr/>
        </p:nvPicPr>
        <p:blipFill>
          <a:blip r:embed="rId2"/>
          <a:stretch>
            <a:fillRect/>
          </a:stretch>
        </p:blipFill>
        <p:spPr>
          <a:xfrm>
            <a:off x="1074420" y="791210"/>
            <a:ext cx="5310505" cy="5640070"/>
          </a:xfrm>
          <a:prstGeom prst="rect">
            <a:avLst/>
          </a:prstGeom>
        </p:spPr>
      </p:pic>
      <p:sp>
        <p:nvSpPr>
          <p:cNvPr id="7"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地震数据模型</a:t>
            </a:r>
          </a:p>
        </p:txBody>
      </p:sp>
      <p:sp>
        <p:nvSpPr>
          <p:cNvPr id="11" name="文本框 10"/>
          <p:cNvSpPr txBox="1"/>
          <p:nvPr/>
        </p:nvSpPr>
        <p:spPr>
          <a:xfrm>
            <a:off x="6539312" y="949642"/>
            <a:ext cx="4864100" cy="5323205"/>
          </a:xfrm>
          <a:prstGeom prst="rect">
            <a:avLst/>
          </a:prstGeom>
          <a:noFill/>
        </p:spPr>
        <p:txBody>
          <a:bodyPr wrap="square" rtlCol="0" anchor="t">
            <a:spAutoFit/>
          </a:bodyPr>
          <a:lstStyle/>
          <a:p>
            <a:pPr algn="l">
              <a:buClrTx/>
              <a:buSzTx/>
              <a:buFontTx/>
            </a:pPr>
            <a:r>
              <a:rPr lang="zh-CN" altLang="en-US" sz="2000" b="1" dirty="0">
                <a:latin typeface="微软雅黑" panose="020B0503020204020204" pitchFamily="34" charset="-122"/>
                <a:ea typeface="微软雅黑" panose="020B0503020204020204" pitchFamily="34" charset="-122"/>
              </a:rPr>
              <a:t>道头是</a:t>
            </a:r>
            <a:r>
              <a:rPr lang="en-US" altLang="zh-CN" sz="2000" b="1" dirty="0">
                <a:latin typeface="微软雅黑" panose="020B0503020204020204" pitchFamily="34" charset="-122"/>
                <a:ea typeface="微软雅黑" panose="020B0503020204020204" pitchFamily="34" charset="-122"/>
              </a:rPr>
              <a:t>Named vector</a:t>
            </a:r>
          </a:p>
          <a:p>
            <a:pPr algn="l">
              <a:buClrTx/>
              <a:buSzTx/>
              <a:buFontTx/>
            </a:pPr>
            <a:r>
              <a:rPr lang="en-US" altLang="zh-CN" sz="2000" b="1" dirty="0">
                <a:latin typeface="微软雅黑" panose="020B0503020204020204" pitchFamily="34" charset="-122"/>
                <a:ea typeface="微软雅黑" panose="020B0503020204020204" pitchFamily="34" charset="-122"/>
              </a:rPr>
              <a:t>offset[3]: </a:t>
            </a:r>
            <a:r>
              <a:rPr lang="en-US" altLang="zh-CN" sz="2000" dirty="0" err="1">
                <a:latin typeface="微软雅黑" panose="020B0503020204020204" pitchFamily="34" charset="-122"/>
                <a:ea typeface="微软雅黑" panose="020B0503020204020204" pitchFamily="34" charset="-122"/>
              </a:rPr>
              <a:t>第三道的偏移距</a:t>
            </a:r>
            <a:endParaRPr lang="en-US" altLang="zh-CN" sz="2000" dirty="0">
              <a:latin typeface="微软雅黑" panose="020B0503020204020204" pitchFamily="34" charset="-122"/>
              <a:ea typeface="微软雅黑" panose="020B0503020204020204" pitchFamily="34" charset="-122"/>
            </a:endParaRPr>
          </a:p>
          <a:p>
            <a:pPr algn="l">
              <a:buClrTx/>
              <a:buSzTx/>
              <a:buFontTx/>
            </a:pPr>
            <a:endParaRPr lang="en-US" altLang="zh-CN" sz="2000" dirty="0">
              <a:latin typeface="微软雅黑" panose="020B0503020204020204" pitchFamily="34" charset="-122"/>
              <a:ea typeface="微软雅黑" panose="020B0503020204020204" pitchFamily="34" charset="-122"/>
            </a:endParaRP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print(offset[3])</a:t>
            </a: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offset[3] = offset[3]/3.28</a:t>
            </a:r>
            <a:endParaRPr lang="en-US" altLang="zh-CN" sz="2000" b="1" dirty="0">
              <a:latin typeface="Cascadia Mono" panose="020B0609020000020004" pitchFamily="49" charset="0"/>
              <a:ea typeface="Cascadia Mono" panose="020B0609020000020004" pitchFamily="49" charset="0"/>
              <a:cs typeface="Cascadia Mono" panose="020B0609020000020004" pitchFamily="49" charset="0"/>
            </a:endParaRPr>
          </a:p>
          <a:p>
            <a:endParaRPr lang="en-US" altLang="zh-CN" sz="2000" b="1" dirty="0">
              <a:latin typeface="微软雅黑" panose="020B0503020204020204" pitchFamily="34" charset="-122"/>
              <a:ea typeface="微软雅黑" panose="020B0503020204020204" pitchFamily="34" charset="-122"/>
            </a:endParaRPr>
          </a:p>
          <a:p>
            <a:pPr algn="l">
              <a:buClrTx/>
              <a:buSzTx/>
              <a:buNone/>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for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=1, #offset do</a:t>
            </a:r>
          </a:p>
          <a:p>
            <a:pPr algn="l">
              <a:buClrTx/>
              <a:buSzTx/>
              <a:buNone/>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offset[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 offset[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]/3.28</a:t>
            </a:r>
          </a:p>
          <a:p>
            <a:pPr algn="l">
              <a:buClrTx/>
              <a:buSzTx/>
              <a:buNone/>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end</a:t>
            </a:r>
          </a:p>
          <a:p>
            <a:endParaRPr lang="en-US" altLang="zh-CN" sz="2000" b="1" dirty="0">
              <a:latin typeface="微软雅黑" panose="020B0503020204020204" pitchFamily="34" charset="-122"/>
              <a:ea typeface="微软雅黑" panose="020B0503020204020204" pitchFamily="34" charset="-122"/>
            </a:endParaRPr>
          </a:p>
          <a:p>
            <a:r>
              <a:rPr lang="zh-CN" altLang="en-US" sz="2000" dirty="0">
                <a:latin typeface="微软雅黑" panose="020B0503020204020204" pitchFamily="34" charset="-122"/>
                <a:ea typeface="微软雅黑" panose="020B0503020204020204" pitchFamily="34" charset="-122"/>
              </a:rPr>
              <a:t>作为向量访问：</a:t>
            </a:r>
            <a:endParaRPr lang="en-US" altLang="zh-CN" sz="2000" b="1" dirty="0">
              <a:latin typeface="微软雅黑" panose="020B0503020204020204" pitchFamily="34" charset="-122"/>
              <a:ea typeface="微软雅黑" panose="020B0503020204020204" pitchFamily="34" charset="-122"/>
            </a:endParaRP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offset = offset/3.28</a:t>
            </a:r>
          </a:p>
          <a:p>
            <a:endParaRPr lang="en-US" altLang="zh-CN" sz="2000" dirty="0">
              <a:latin typeface="微软雅黑" panose="020B0503020204020204" pitchFamily="34" charset="-122"/>
              <a:ea typeface="微软雅黑" panose="020B0503020204020204" pitchFamily="34" charset="-122"/>
            </a:endParaRPr>
          </a:p>
          <a:p>
            <a:r>
              <a:rPr lang="zh-CN" altLang="en-US" sz="2000" dirty="0">
                <a:latin typeface="微软雅黑" panose="020B0503020204020204" pitchFamily="34" charset="-122"/>
                <a:ea typeface="微软雅黑" panose="020B0503020204020204" pitchFamily="34" charset="-122"/>
              </a:rPr>
              <a:t>扩展方法：</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offset =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offset:abs</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sym typeface="+mn-ea"/>
              </a:rPr>
              <a:t>d_user1 =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sym typeface="+mn-ea"/>
              </a:rPr>
              <a:t>offset:abs</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sym typeface="+mn-ea"/>
              </a:rPr>
              <a:t>()</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i_user1 =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offset:abs</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p>
        </p:txBody>
      </p:sp>
      <p:cxnSp>
        <p:nvCxnSpPr>
          <p:cNvPr id="8" name="直接箭头连接符 7"/>
          <p:cNvCxnSpPr/>
          <p:nvPr/>
        </p:nvCxnSpPr>
        <p:spPr>
          <a:xfrm flipH="1">
            <a:off x="4110990" y="1297305"/>
            <a:ext cx="2693670" cy="959485"/>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0" name="文本框 9"/>
          <p:cNvSpPr txBox="1"/>
          <p:nvPr/>
        </p:nvSpPr>
        <p:spPr>
          <a:xfrm>
            <a:off x="10083015" y="1297305"/>
            <a:ext cx="1952625" cy="645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US" altLang="zh-CN"/>
              <a:t>vector</a:t>
            </a:r>
            <a:r>
              <a:rPr lang="zh-CN" altLang="en-US"/>
              <a:t>扩展：</a:t>
            </a:r>
          </a:p>
          <a:p>
            <a:r>
              <a:rPr lang="en-US" altLang="zh-CN"/>
              <a:t>vector:method(arg)</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3E62E-239F-451C-88AC-D4DA43D09514}" type="slidenum">
              <a:rPr lang="zh-CN" altLang="en-US" smtClean="0"/>
              <a:t>12</a:t>
            </a:fld>
            <a:endParaRPr lang="zh-CN" altLang="en-US"/>
          </a:p>
        </p:txBody>
      </p:sp>
      <p:pic>
        <p:nvPicPr>
          <p:cNvPr id="6" name="图片 5"/>
          <p:cNvPicPr>
            <a:picLocks noChangeAspect="1"/>
          </p:cNvPicPr>
          <p:nvPr/>
        </p:nvPicPr>
        <p:blipFill>
          <a:blip r:embed="rId3"/>
          <a:stretch>
            <a:fillRect/>
          </a:stretch>
        </p:blipFill>
        <p:spPr>
          <a:xfrm>
            <a:off x="1074420" y="791210"/>
            <a:ext cx="5310505" cy="5640070"/>
          </a:xfrm>
          <a:prstGeom prst="rect">
            <a:avLst/>
          </a:prstGeom>
        </p:spPr>
      </p:pic>
      <p:sp>
        <p:nvSpPr>
          <p:cNvPr id="7"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地震数据模型</a:t>
            </a:r>
          </a:p>
        </p:txBody>
      </p:sp>
      <p:sp>
        <p:nvSpPr>
          <p:cNvPr id="11" name="文本框 10"/>
          <p:cNvSpPr txBox="1"/>
          <p:nvPr/>
        </p:nvSpPr>
        <p:spPr>
          <a:xfrm>
            <a:off x="6539312" y="1039699"/>
            <a:ext cx="5190006" cy="5324535"/>
          </a:xfrm>
          <a:prstGeom prst="rect">
            <a:avLst/>
          </a:prstGeom>
          <a:noFill/>
        </p:spPr>
        <p:txBody>
          <a:bodyPr wrap="square" rtlCol="0" anchor="t">
            <a:spAutoFit/>
          </a:bodyPr>
          <a:lstStyle/>
          <a:p>
            <a:pPr algn="l">
              <a:buClrTx/>
              <a:buSzTx/>
              <a:buFontTx/>
            </a:pPr>
            <a:r>
              <a:rPr lang="zh-CN" altLang="en-US" sz="2000" b="1" dirty="0">
                <a:latin typeface="微软雅黑" panose="020B0503020204020204" pitchFamily="34" charset="-122"/>
                <a:ea typeface="微软雅黑" panose="020B0503020204020204" pitchFamily="34" charset="-122"/>
              </a:rPr>
              <a:t>地震采样是</a:t>
            </a:r>
            <a:r>
              <a:rPr lang="en-US" altLang="zh-CN" sz="2000" b="1" dirty="0">
                <a:latin typeface="微软雅黑" panose="020B0503020204020204" pitchFamily="34" charset="-122"/>
                <a:ea typeface="微软雅黑" panose="020B0503020204020204" pitchFamily="34" charset="-122"/>
              </a:rPr>
              <a:t>Named Matrix (2D Array)</a:t>
            </a:r>
          </a:p>
          <a:p>
            <a:r>
              <a:rPr lang="en-US" altLang="zh-CN" sz="2000" b="1" dirty="0">
                <a:latin typeface="微软雅黑" panose="020B0503020204020204" pitchFamily="34" charset="-122"/>
                <a:ea typeface="微软雅黑" panose="020B0503020204020204" pitchFamily="34" charset="-122"/>
              </a:rPr>
              <a:t>seismic[4][9]: </a:t>
            </a:r>
            <a:r>
              <a:rPr lang="en-US" altLang="zh-CN" sz="2000" dirty="0">
                <a:latin typeface="微软雅黑" panose="020B0503020204020204" pitchFamily="34" charset="-122"/>
                <a:ea typeface="微软雅黑" panose="020B0503020204020204" pitchFamily="34" charset="-122"/>
              </a:rPr>
              <a:t>第4道</a:t>
            </a:r>
            <a:r>
              <a:rPr lang="zh-CN" altLang="en-US" sz="2000" dirty="0">
                <a:latin typeface="微软雅黑" panose="020B0503020204020204" pitchFamily="34" charset="-122"/>
                <a:ea typeface="微软雅黑" panose="020B0503020204020204" pitchFamily="34" charset="-122"/>
              </a:rPr>
              <a:t>的第</a:t>
            </a:r>
            <a:r>
              <a:rPr lang="en-US" altLang="zh-CN" sz="2000" dirty="0">
                <a:latin typeface="微软雅黑" panose="020B0503020204020204" pitchFamily="34" charset="-122"/>
                <a:ea typeface="微软雅黑" panose="020B0503020204020204" pitchFamily="34" charset="-122"/>
              </a:rPr>
              <a:t>9</a:t>
            </a:r>
            <a:r>
              <a:rPr lang="zh-CN" altLang="en-US" sz="2000" dirty="0">
                <a:latin typeface="微软雅黑" panose="020B0503020204020204" pitchFamily="34" charset="-122"/>
                <a:ea typeface="微软雅黑" panose="020B0503020204020204" pitchFamily="34" charset="-122"/>
              </a:rPr>
              <a:t>采样点</a:t>
            </a:r>
            <a:endParaRPr lang="zh-CN" altLang="en-US" sz="2000" dirty="0"/>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print(seismic[4][9])</a:t>
            </a: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seismic[4][9] = 1.0</a:t>
            </a:r>
            <a:endParaRPr lang="en-US" altLang="zh-CN" sz="2000" b="1" dirty="0">
              <a:latin typeface="Cascadia Mono" panose="020B0609020000020004" pitchFamily="49" charset="0"/>
              <a:ea typeface="Cascadia Mono" panose="020B0609020000020004" pitchFamily="49" charset="0"/>
              <a:cs typeface="Cascadia Mono" panose="020B0609020000020004" pitchFamily="49" charset="0"/>
            </a:endParaRPr>
          </a:p>
          <a:p>
            <a:endParaRPr lang="en-US" altLang="zh-CN" sz="2000" b="1" dirty="0">
              <a:latin typeface="微软雅黑" panose="020B0503020204020204" pitchFamily="34" charset="-122"/>
              <a:ea typeface="微软雅黑" panose="020B0503020204020204" pitchFamily="34" charset="-122"/>
            </a:endParaRPr>
          </a:p>
          <a:p>
            <a:r>
              <a:rPr lang="zh-CN" altLang="en-US" sz="2000" dirty="0">
                <a:latin typeface="微软雅黑" panose="020B0503020204020204" pitchFamily="34" charset="-122"/>
                <a:ea typeface="微软雅黑" panose="020B0503020204020204" pitchFamily="34" charset="-122"/>
              </a:rPr>
              <a:t>其中的列可作为</a:t>
            </a:r>
            <a:r>
              <a:rPr lang="en-US" altLang="zh-CN" sz="2000" dirty="0">
                <a:latin typeface="微软雅黑" panose="020B0503020204020204" pitchFamily="34" charset="-122"/>
                <a:ea typeface="微软雅黑" panose="020B0503020204020204" pitchFamily="34" charset="-122"/>
              </a:rPr>
              <a:t>Vector</a:t>
            </a:r>
            <a:r>
              <a:rPr lang="zh-CN" altLang="en-US" sz="2000" dirty="0">
                <a:latin typeface="微软雅黑" panose="020B0503020204020204" pitchFamily="34" charset="-122"/>
                <a:ea typeface="微软雅黑" panose="020B0503020204020204" pitchFamily="34" charset="-122"/>
              </a:rPr>
              <a:t>使用：</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for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=1, #seismic do</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f_user1[</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 seismic[</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]:rms()</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end</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f_user1 = f_user1:mean(7)</a:t>
            </a:r>
          </a:p>
          <a:p>
            <a:endParaRPr lang="en-US" altLang="zh-CN" sz="2000" dirty="0">
              <a:latin typeface="微软雅黑" panose="020B0503020204020204" pitchFamily="34" charset="-122"/>
              <a:ea typeface="微软雅黑" panose="020B0503020204020204" pitchFamily="34" charset="-122"/>
            </a:endParaRPr>
          </a:p>
          <a:p>
            <a:r>
              <a:rPr lang="zh-CN" altLang="en-US" sz="2000" dirty="0">
                <a:latin typeface="微软雅黑" panose="020B0503020204020204" pitchFamily="34" charset="-122"/>
                <a:ea typeface="微软雅黑" panose="020B0503020204020204" pitchFamily="34" charset="-122"/>
              </a:rPr>
              <a:t>循环时间切片平滑：</a:t>
            </a:r>
            <a:endParaRPr lang="en-US" altLang="zh-CN" sz="2000" dirty="0">
              <a:latin typeface="微软雅黑" panose="020B0503020204020204" pitchFamily="34" charset="-122"/>
              <a:ea typeface="微软雅黑" panose="020B0503020204020204" pitchFamily="34" charset="-122"/>
            </a:endParaRPr>
          </a:p>
          <a:p>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Tseis</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seismic:transpose</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for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=1, #Tseis do</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Tseis</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Tseis</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]:mean(7)</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end</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seismic =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Tseis:transpose</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p>
        </p:txBody>
      </p:sp>
      <p:cxnSp>
        <p:nvCxnSpPr>
          <p:cNvPr id="8" name="直接箭头连接符 7"/>
          <p:cNvCxnSpPr>
            <a:cxnSpLocks/>
          </p:cNvCxnSpPr>
          <p:nvPr/>
        </p:nvCxnSpPr>
        <p:spPr>
          <a:xfrm flipH="1">
            <a:off x="4265930" y="1374889"/>
            <a:ext cx="2325644" cy="2940571"/>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9" name="文本框 8"/>
          <p:cNvSpPr txBox="1"/>
          <p:nvPr/>
        </p:nvSpPr>
        <p:spPr>
          <a:xfrm>
            <a:off x="10142220" y="1728470"/>
            <a:ext cx="1952625" cy="645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US" altLang="zh-CN"/>
              <a:t>matrix</a:t>
            </a:r>
            <a:r>
              <a:rPr lang="zh-CN" altLang="en-US"/>
              <a:t>扩展：</a:t>
            </a:r>
          </a:p>
          <a:p>
            <a:r>
              <a:rPr lang="en-US" altLang="zh-CN"/>
              <a:t>matrix:method(arg)</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页脚占位符 3">
            <a:extLst>
              <a:ext uri="{FF2B5EF4-FFF2-40B4-BE49-F238E27FC236}">
                <a16:creationId xmlns:a16="http://schemas.microsoft.com/office/drawing/2014/main" id="{48B711AA-D671-2E96-82D7-E4C17724E427}"/>
              </a:ext>
            </a:extLst>
          </p:cNvPr>
          <p:cNvSpPr>
            <a:spLocks noGrp="1"/>
          </p:cNvSpPr>
          <p:nvPr>
            <p:ph type="ftr" sz="quarter" idx="3"/>
          </p:nvPr>
        </p:nvSpPr>
        <p:spPr/>
        <p:txBody>
          <a:bodyPr/>
          <a:lstStyle/>
          <a:p>
            <a:endParaRPr lang="zh-CN" altLang="en-US"/>
          </a:p>
        </p:txBody>
      </p:sp>
      <p:sp>
        <p:nvSpPr>
          <p:cNvPr id="5" name="灯片编号占位符 4">
            <a:extLst>
              <a:ext uri="{FF2B5EF4-FFF2-40B4-BE49-F238E27FC236}">
                <a16:creationId xmlns:a16="http://schemas.microsoft.com/office/drawing/2014/main" id="{E9DF4A4A-7B1D-C2BC-0B70-E543CDEC192C}"/>
              </a:ext>
            </a:extLst>
          </p:cNvPr>
          <p:cNvSpPr>
            <a:spLocks noGrp="1"/>
          </p:cNvSpPr>
          <p:nvPr>
            <p:ph type="sldNum" sz="quarter" idx="4"/>
          </p:nvPr>
        </p:nvSpPr>
        <p:spPr/>
        <p:txBody>
          <a:bodyPr/>
          <a:lstStyle/>
          <a:p>
            <a:fld id="{7BE3E62E-239F-451C-88AC-D4DA43D09514}" type="slidenum">
              <a:rPr lang="zh-CN" altLang="en-US" smtClean="0"/>
              <a:t>13</a:t>
            </a:fld>
            <a:endParaRPr lang="zh-CN" altLang="en-US"/>
          </a:p>
        </p:txBody>
      </p:sp>
      <p:sp>
        <p:nvSpPr>
          <p:cNvPr id="6" name="Rectangle 5">
            <a:extLst>
              <a:ext uri="{FF2B5EF4-FFF2-40B4-BE49-F238E27FC236}">
                <a16:creationId xmlns:a16="http://schemas.microsoft.com/office/drawing/2014/main" id="{1A44AF69-BD40-ACAB-A093-4B768190AD08}"/>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en-US" altLang="zh-CN" sz="3200" b="1" dirty="0">
                <a:latin typeface="微软雅黑" panose="020B0503020204020204" pitchFamily="34" charset="-122"/>
                <a:ea typeface="微软雅黑" panose="020B0503020204020204" pitchFamily="34" charset="-122"/>
                <a:sym typeface="+mn-ea"/>
              </a:rPr>
              <a:t>Lua</a:t>
            </a:r>
            <a:r>
              <a:rPr lang="zh-CN" altLang="en-US" sz="3200" b="1" dirty="0">
                <a:latin typeface="微软雅黑" panose="020B0503020204020204" pitchFamily="34" charset="-122"/>
                <a:ea typeface="微软雅黑" panose="020B0503020204020204" pitchFamily="34" charset="-122"/>
                <a:sym typeface="+mn-ea"/>
              </a:rPr>
              <a:t>语言基础</a:t>
            </a:r>
          </a:p>
        </p:txBody>
      </p:sp>
      <p:sp>
        <p:nvSpPr>
          <p:cNvPr id="7" name="文本框 6">
            <a:extLst>
              <a:ext uri="{FF2B5EF4-FFF2-40B4-BE49-F238E27FC236}">
                <a16:creationId xmlns:a16="http://schemas.microsoft.com/office/drawing/2014/main" id="{8E4F258A-6DD2-1DEA-AE94-51783B65A513}"/>
              </a:ext>
            </a:extLst>
          </p:cNvPr>
          <p:cNvSpPr txBox="1"/>
          <p:nvPr/>
        </p:nvSpPr>
        <p:spPr>
          <a:xfrm>
            <a:off x="1093808" y="957580"/>
            <a:ext cx="10526692" cy="5324535"/>
          </a:xfrm>
          <a:prstGeom prst="rect">
            <a:avLst/>
          </a:prstGeom>
          <a:noFill/>
        </p:spPr>
        <p:txBody>
          <a:bodyPr wrap="square" rtlCol="0" anchor="t">
            <a:spAutoFit/>
          </a:bodyPr>
          <a:lstStyle/>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#f_user1 : </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道头</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(vector)</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的长度（道集道数），</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表示长度运算符</a:t>
            </a: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#seismic : </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地震数据</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(matrix)</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的高维长度（道集道数）</a:t>
            </a: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#seismic[1] : </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第一道数据</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(vector)</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的长度，地震数据采样数</a:t>
            </a: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pPr algn="l">
              <a:buClrTx/>
              <a:buSzTx/>
              <a:buFontTx/>
            </a:pP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pPr algn="l">
              <a:buClrTx/>
              <a:buSzTx/>
              <a:buFontTx/>
            </a:pPr>
            <a:r>
              <a:rPr lang="zh-CN" altLang="en-US" sz="2000" dirty="0">
                <a:latin typeface="Cascadia Mono" panose="020B0609020000020004" pitchFamily="49" charset="0"/>
                <a:ea typeface="Cascadia Mono" panose="020B0609020000020004" pitchFamily="49" charset="0"/>
                <a:cs typeface="Cascadia Mono" panose="020B0609020000020004" pitchFamily="49" charset="0"/>
              </a:rPr>
              <a:t>自定义函数：</a:t>
            </a: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function distance(</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sx</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sy</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rx</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ry</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local dx=</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rx-sx</a:t>
            </a: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local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dy</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ry-sy</a:t>
            </a: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local d=</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math.sqrt</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(dx*</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dx+dy</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dy</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return d</a:t>
            </a: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end</a:t>
            </a:r>
          </a:p>
          <a:p>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r>
              <a:rPr lang="zh-CN" altLang="en-US" sz="2000" dirty="0">
                <a:latin typeface="Cascadia Mono" panose="020B0609020000020004" pitchFamily="49" charset="0"/>
                <a:ea typeface="Cascadia Mono" panose="020B0609020000020004" pitchFamily="49" charset="0"/>
                <a:cs typeface="Cascadia Mono" panose="020B0609020000020004" pitchFamily="49" charset="0"/>
              </a:rPr>
              <a:t>循环道集中的道：</a:t>
            </a: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for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=1, #offset do</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offset[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]=distance(</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sp_x</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sp_y</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gp_x</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gp_y</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print(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offset[</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a:t>
            </a:r>
          </a:p>
          <a:p>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end</a:t>
            </a:r>
          </a:p>
        </p:txBody>
      </p:sp>
    </p:spTree>
    <p:extLst>
      <p:ext uri="{BB962C8B-B14F-4D97-AF65-F5344CB8AC3E}">
        <p14:creationId xmlns:p14="http://schemas.microsoft.com/office/powerpoint/2010/main" val="3222419757"/>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78859EDC-32FE-7B43-F3DF-908E815F8536}"/>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信号处理方法</a:t>
            </a:r>
          </a:p>
        </p:txBody>
      </p:sp>
      <p:sp>
        <p:nvSpPr>
          <p:cNvPr id="3" name="文本框 2">
            <a:extLst>
              <a:ext uri="{FF2B5EF4-FFF2-40B4-BE49-F238E27FC236}">
                <a16:creationId xmlns:a16="http://schemas.microsoft.com/office/drawing/2014/main" id="{5F92A7AE-9212-D95C-8B40-D3C1D5561B2F}"/>
              </a:ext>
            </a:extLst>
          </p:cNvPr>
          <p:cNvSpPr txBox="1"/>
          <p:nvPr/>
        </p:nvSpPr>
        <p:spPr>
          <a:xfrm>
            <a:off x="1093808" y="957580"/>
            <a:ext cx="10526692" cy="2554545"/>
          </a:xfrm>
          <a:prstGeom prst="rect">
            <a:avLst/>
          </a:prstGeom>
          <a:noFill/>
        </p:spPr>
        <p:txBody>
          <a:bodyPr wrap="square" rtlCol="0" anchor="t">
            <a:spAutoFit/>
          </a:bodyPr>
          <a:lstStyle/>
          <a:p>
            <a:pPr algn="l">
              <a:buClrTx/>
              <a:buSzTx/>
              <a:buFontTx/>
            </a:pP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方法可以串联使用，例如处理</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800</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至</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2500</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毫秒样点的均方根振幅：</a:t>
            </a: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pPr algn="l">
              <a:buClrTx/>
              <a:buSzTx/>
              <a:buFontTx/>
            </a:pP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t1=</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tosample</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(0.8)    --0.8</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秒对应的采样点</a:t>
            </a: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t2=</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tosample</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(2.5)    --2.5</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秒对应的采样点</a:t>
            </a: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for </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=1, #seismic do</a:t>
            </a: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f_user1[</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]=seismic[</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]:copy(t1,t2):rms()</a:t>
            </a: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    f_user2[</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]=seismic[</a:t>
            </a:r>
            <a:r>
              <a:rPr lang="en-US" altLang="zh-CN" sz="2000" dirty="0" err="1">
                <a:latin typeface="Cascadia Mono" panose="020B0609020000020004" pitchFamily="49" charset="0"/>
                <a:ea typeface="Cascadia Mono" panose="020B0609020000020004" pitchFamily="49" charset="0"/>
                <a:cs typeface="Cascadia Mono" panose="020B0609020000020004" pitchFamily="49" charset="0"/>
              </a:rPr>
              <a:t>i</a:t>
            </a: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]:rms(t1,t2)</a:t>
            </a:r>
          </a:p>
          <a:p>
            <a:pPr algn="l">
              <a:buClrTx/>
              <a:buSzTx/>
              <a:buFontTx/>
            </a:pPr>
            <a:r>
              <a:rPr lang="en-US" altLang="zh-CN" sz="2000" dirty="0">
                <a:latin typeface="Cascadia Mono" panose="020B0609020000020004" pitchFamily="49" charset="0"/>
                <a:ea typeface="Cascadia Mono" panose="020B0609020000020004" pitchFamily="49" charset="0"/>
                <a:cs typeface="Cascadia Mono" panose="020B0609020000020004" pitchFamily="49" charset="0"/>
              </a:rPr>
              <a:t>end</a:t>
            </a:r>
          </a:p>
        </p:txBody>
      </p:sp>
      <p:pic>
        <p:nvPicPr>
          <p:cNvPr id="5" name="图片 4">
            <a:extLst>
              <a:ext uri="{FF2B5EF4-FFF2-40B4-BE49-F238E27FC236}">
                <a16:creationId xmlns:a16="http://schemas.microsoft.com/office/drawing/2014/main" id="{C1779896-CDF9-BC27-E2C6-D9F78111BF40}"/>
              </a:ext>
            </a:extLst>
          </p:cNvPr>
          <p:cNvPicPr>
            <a:picLocks noChangeAspect="1"/>
          </p:cNvPicPr>
          <p:nvPr/>
        </p:nvPicPr>
        <p:blipFill>
          <a:blip r:embed="rId2"/>
          <a:stretch>
            <a:fillRect/>
          </a:stretch>
        </p:blipFill>
        <p:spPr>
          <a:xfrm>
            <a:off x="930845" y="3742963"/>
            <a:ext cx="10593445" cy="23715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860302162"/>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1002415" y="1579342"/>
            <a:ext cx="2725359" cy="964431"/>
          </a:xfrm>
          <a:prstGeom prst="rect">
            <a:avLst/>
          </a:prstGeom>
          <a:noFill/>
        </p:spPr>
        <p:txBody>
          <a:bodyPr vert="horz" wrap="square" lIns="0" tIns="0" rIns="0" bIns="0" rtlCol="0" anchor="ctr" anchorCtr="0">
            <a:spAutoFit/>
          </a:bodyPr>
          <a:lstStyle/>
          <a:p>
            <a:pPr algn="ctr" defTabSz="1219200">
              <a:defRPr/>
            </a:pPr>
            <a:r>
              <a:rPr lang="zh-CN" altLang="en-US" sz="6265" b="1" dirty="0">
                <a:solidFill>
                  <a:prstClr val="white">
                    <a:lumMod val="50000"/>
                  </a:prstClr>
                </a:solidFill>
                <a:latin typeface="微软雅黑" panose="020B0503020204020204" pitchFamily="34" charset="-122"/>
                <a:ea typeface="微软雅黑" panose="020B0503020204020204" pitchFamily="34" charset="-122"/>
                <a:sym typeface="微软雅黑" panose="020B0503020204020204" pitchFamily="34" charset="-122"/>
              </a:rPr>
              <a:t>目  录</a:t>
            </a:r>
          </a:p>
        </p:txBody>
      </p:sp>
      <p:sp>
        <p:nvSpPr>
          <p:cNvPr id="55" name="MH_Others_2"/>
          <p:cNvSpPr txBox="1"/>
          <p:nvPr>
            <p:custDataLst>
              <p:tags r:id="rId2"/>
            </p:custDataLst>
          </p:nvPr>
        </p:nvSpPr>
        <p:spPr>
          <a:xfrm>
            <a:off x="1016179" y="2543230"/>
            <a:ext cx="2697828" cy="410433"/>
          </a:xfrm>
          <a:prstGeom prst="rect">
            <a:avLst/>
          </a:prstGeom>
          <a:noFill/>
        </p:spPr>
        <p:txBody>
          <a:bodyPr wrap="square" lIns="0" tIns="0" rIns="0" bIns="0">
            <a:spAutoFit/>
          </a:bodyPr>
          <a:lstStyle/>
          <a:p>
            <a:pPr algn="ctr" defTabSz="1219200">
              <a:defRPr/>
            </a:pPr>
            <a:r>
              <a:rPr lang="en-US" altLang="zh-CN" sz="2665" b="1" dirty="0">
                <a:solidFill>
                  <a:prstClr val="white">
                    <a:lumMod val="50000"/>
                  </a:prstClr>
                </a:solidFill>
                <a:latin typeface="微软雅黑" panose="020B0503020204020204" pitchFamily="34" charset="-122"/>
                <a:ea typeface="微软雅黑" panose="020B0503020204020204" pitchFamily="34" charset="-122"/>
                <a:sym typeface="微软雅黑" panose="020B0503020204020204" pitchFamily="34" charset="-122"/>
              </a:rPr>
              <a:t>CONTENTS</a:t>
            </a:r>
            <a:endParaRPr lang="zh-CN" altLang="en-US" sz="2665" b="1" dirty="0">
              <a:solidFill>
                <a:prstClr val="white">
                  <a:lumMod val="50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 name="组合 23"/>
          <p:cNvGrpSpPr/>
          <p:nvPr/>
        </p:nvGrpSpPr>
        <p:grpSpPr>
          <a:xfrm>
            <a:off x="4346392" y="1381586"/>
            <a:ext cx="6504731" cy="762086"/>
            <a:chOff x="4357092" y="1264382"/>
            <a:chExt cx="4877699" cy="571388"/>
          </a:xfrm>
        </p:grpSpPr>
        <p:sp>
          <p:nvSpPr>
            <p:cNvPr id="57" name="MH_SubTitle_1"/>
            <p:cNvSpPr txBox="1"/>
            <p:nvPr>
              <p:custDataLst>
                <p:tags r:id="rId15"/>
              </p:custDataLst>
            </p:nvPr>
          </p:nvSpPr>
          <p:spPr>
            <a:xfrm>
              <a:off x="5343094" y="1439897"/>
              <a:ext cx="3891697" cy="368980"/>
            </a:xfrm>
            <a:prstGeom prst="rect">
              <a:avLst/>
            </a:prstGeom>
            <a:noFill/>
          </p:spPr>
          <p:txBody>
            <a:bodyPr wrap="square" lIns="0" tIns="0" rIns="0" bIns="0" anchor="ctr">
              <a:spAutoFit/>
            </a:bodyPr>
            <a:lstStyle/>
            <a:p>
              <a:pPr>
                <a:defRPr/>
              </a:pPr>
              <a:r>
                <a:rPr lang="zh-CN" altLang="en-US" sz="3200" b="1" dirty="0">
                  <a:latin typeface="微软雅黑" panose="020B0503020204020204" pitchFamily="34" charset="-122"/>
                  <a:ea typeface="微软雅黑" panose="020B0503020204020204" pitchFamily="34" charset="-122"/>
                  <a:sym typeface="微软雅黑" panose="020B0503020204020204" pitchFamily="34" charset="-122"/>
                </a:rPr>
                <a:t>动机及功能简介</a:t>
              </a:r>
              <a:endParaRPr kumimoji="1" lang="zh-CN" altLang="en-US" sz="3200" b="1" dirty="0">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 name="组合 2"/>
            <p:cNvGrpSpPr/>
            <p:nvPr/>
          </p:nvGrpSpPr>
          <p:grpSpPr>
            <a:xfrm>
              <a:off x="4357092" y="1264382"/>
              <a:ext cx="802436" cy="571388"/>
              <a:chOff x="6127160" y="1979092"/>
              <a:chExt cx="1128426" cy="803470"/>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MH_Other_3"/>
              <p:cNvSpPr txBox="1">
                <a:spLocks noChangeArrowheads="1"/>
              </p:cNvSpPr>
              <p:nvPr>
                <p:custDataLst>
                  <p:tags r:id="rId18"/>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一</a:t>
                </a:r>
              </a:p>
            </p:txBody>
          </p:sp>
        </p:grpSp>
      </p:grpSp>
      <p:grpSp>
        <p:nvGrpSpPr>
          <p:cNvPr id="20" name="组合 23"/>
          <p:cNvGrpSpPr/>
          <p:nvPr/>
        </p:nvGrpSpPr>
        <p:grpSpPr>
          <a:xfrm>
            <a:off x="4363857" y="4717545"/>
            <a:ext cx="6497396" cy="762086"/>
            <a:chOff x="4357092" y="1264382"/>
            <a:chExt cx="4872199" cy="571388"/>
          </a:xfrm>
        </p:grpSpPr>
        <p:sp>
          <p:nvSpPr>
            <p:cNvPr id="21" name="MH_SubTitle_1"/>
            <p:cNvSpPr txBox="1"/>
            <p:nvPr>
              <p:custDataLst>
                <p:tags r:id="rId11"/>
              </p:custDataLst>
            </p:nvPr>
          </p:nvSpPr>
          <p:spPr>
            <a:xfrm>
              <a:off x="5343093" y="1439897"/>
              <a:ext cx="3886198" cy="368980"/>
            </a:xfrm>
            <a:prstGeom prst="rect">
              <a:avLst/>
            </a:prstGeom>
            <a:noFill/>
          </p:spPr>
          <p:txBody>
            <a:bodyPr wrap="square" lIns="0" tIns="0" rIns="0" bIns="0" anchor="ctr">
              <a:spAutoFit/>
            </a:bodyPr>
            <a:lstStyle/>
            <a:p>
              <a:pPr lvl="0">
                <a:defRPr/>
              </a:pPr>
              <a:r>
                <a:rPr lang="zh-CN" altLang="en-US" sz="3200" b="1" dirty="0">
                  <a:latin typeface="微软雅黑" panose="020B0503020204020204" pitchFamily="34" charset="-122"/>
                  <a:ea typeface="微软雅黑" panose="020B0503020204020204" pitchFamily="34" charset="-122"/>
                  <a:sym typeface="微软雅黑" panose="020B0503020204020204" pitchFamily="34" charset="-122"/>
                </a:rPr>
                <a:t>总结与讨论</a:t>
              </a:r>
              <a:endParaRPr kumimoji="1" lang="zh-CN" altLang="en-US" sz="3200" b="1" dirty="0">
                <a:solidFill>
                  <a:srgbClr val="000066"/>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2" name="组合 21"/>
            <p:cNvGrpSpPr/>
            <p:nvPr/>
          </p:nvGrpSpPr>
          <p:grpSpPr>
            <a:xfrm>
              <a:off x="4357092" y="1264382"/>
              <a:ext cx="802436" cy="571388"/>
              <a:chOff x="6127160" y="1979092"/>
              <a:chExt cx="1128426" cy="803470"/>
            </a:xfrm>
          </p:grpSpPr>
          <p:cxnSp>
            <p:nvCxnSpPr>
              <p:cNvPr id="23" name="MH_Other_1"/>
              <p:cNvCxnSpPr/>
              <p:nvPr>
                <p:custDataLst>
                  <p:tags r:id="rId12"/>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MH_Other_2"/>
              <p:cNvSpPr/>
              <p:nvPr>
                <p:custDataLst>
                  <p:tags r:id="rId13"/>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MH_Other_3"/>
              <p:cNvSpPr txBox="1">
                <a:spLocks noChangeArrowheads="1"/>
              </p:cNvSpPr>
              <p:nvPr>
                <p:custDataLst>
                  <p:tags r:id="rId14"/>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三</a:t>
                </a:r>
              </a:p>
            </p:txBody>
          </p:sp>
        </p:grpSp>
      </p:grpSp>
      <p:pic>
        <p:nvPicPr>
          <p:cNvPr id="40" name="Picture 4" descr="F:\GeoEast\06-GeoEast宣传\GeoEast图标.gif"/>
          <p:cNvPicPr>
            <a:picLocks noChangeAspect="1" noChangeArrowheads="1"/>
          </p:cNvPicPr>
          <p:nvPr/>
        </p:nvPicPr>
        <p:blipFill>
          <a:blip r:embed="rId21"/>
          <a:srcRect/>
          <a:stretch>
            <a:fillRect/>
          </a:stretch>
        </p:blipFill>
        <p:spPr bwMode="auto">
          <a:xfrm>
            <a:off x="1262045" y="3248134"/>
            <a:ext cx="2206095" cy="1256571"/>
          </a:xfrm>
          <a:prstGeom prst="rect">
            <a:avLst/>
          </a:prstGeom>
          <a:ln>
            <a:noFill/>
          </a:ln>
          <a:effectLst>
            <a:outerShdw blurRad="292100" dist="139700" dir="2700000" algn="tl" rotWithShape="0">
              <a:srgbClr val="333333">
                <a:alpha val="65000"/>
              </a:srgbClr>
            </a:outerShdw>
          </a:effectLst>
        </p:spPr>
      </p:pic>
      <p:grpSp>
        <p:nvGrpSpPr>
          <p:cNvPr id="17" name="组合 23"/>
          <p:cNvGrpSpPr/>
          <p:nvPr/>
        </p:nvGrpSpPr>
        <p:grpSpPr>
          <a:xfrm>
            <a:off x="4328927" y="3541153"/>
            <a:ext cx="6497396" cy="762086"/>
            <a:chOff x="4357092" y="1264382"/>
            <a:chExt cx="4872199" cy="571388"/>
          </a:xfrm>
        </p:grpSpPr>
        <p:sp>
          <p:nvSpPr>
            <p:cNvPr id="18" name="MH_SubTitle_1"/>
            <p:cNvSpPr txBox="1"/>
            <p:nvPr>
              <p:custDataLst>
                <p:tags r:id="rId7"/>
              </p:custDataLst>
            </p:nvPr>
          </p:nvSpPr>
          <p:spPr>
            <a:xfrm>
              <a:off x="5343093" y="1439897"/>
              <a:ext cx="3886198" cy="368980"/>
            </a:xfrm>
            <a:prstGeom prst="rect">
              <a:avLst/>
            </a:prstGeom>
            <a:noFill/>
          </p:spPr>
          <p:txBody>
            <a:bodyPr wrap="square" lIns="0" tIns="0" rIns="0" bIns="0" anchor="ctr">
              <a:spAutoFit/>
            </a:bodyPr>
            <a:lstStyle/>
            <a:p>
              <a:pPr lvl="0">
                <a:defRPr/>
              </a:pPr>
              <a:r>
                <a:rPr kumimoji="1" lang="zh-CN" altLang="en-US" sz="3200" b="1" dirty="0">
                  <a:solidFill>
                    <a:srgbClr val="FF0000"/>
                  </a:solidFill>
                  <a:latin typeface="微软雅黑" panose="020B0503020204020204" pitchFamily="34" charset="-122"/>
                  <a:ea typeface="微软雅黑" panose="020B0503020204020204" pitchFamily="34" charset="-122"/>
                  <a:sym typeface="+mn-ea"/>
                </a:rPr>
                <a:t>应用实例演示</a:t>
              </a:r>
              <a:endParaRPr lang="zh-CN" altLang="en-US" sz="3200" b="1" dirty="0">
                <a:latin typeface="微软雅黑" panose="020B0503020204020204" pitchFamily="34" charset="-122"/>
                <a:ea typeface="微软雅黑" panose="020B0503020204020204" pitchFamily="34" charset="-122"/>
                <a:sym typeface="+mn-ea"/>
              </a:endParaRPr>
            </a:p>
          </p:txBody>
        </p:sp>
        <p:grpSp>
          <p:nvGrpSpPr>
            <p:cNvPr id="19" name="组合 18"/>
            <p:cNvGrpSpPr/>
            <p:nvPr/>
          </p:nvGrpSpPr>
          <p:grpSpPr>
            <a:xfrm>
              <a:off x="4357092" y="1264382"/>
              <a:ext cx="802436" cy="571388"/>
              <a:chOff x="6127160" y="1979092"/>
              <a:chExt cx="1128426" cy="803470"/>
            </a:xfrm>
          </p:grpSpPr>
          <p:cxnSp>
            <p:nvCxnSpPr>
              <p:cNvPr id="26" name="MH_Other_1"/>
              <p:cNvCxnSpPr/>
              <p:nvPr>
                <p:custDataLst>
                  <p:tags r:id="rId8"/>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MH_Other_2"/>
              <p:cNvSpPr/>
              <p:nvPr>
                <p:custDataLst>
                  <p:tags r:id="rId9"/>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MH_Other_3"/>
              <p:cNvSpPr txBox="1">
                <a:spLocks noChangeArrowheads="1"/>
              </p:cNvSpPr>
              <p:nvPr>
                <p:custDataLst>
                  <p:tags r:id="rId10"/>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二</a:t>
                </a:r>
              </a:p>
            </p:txBody>
          </p:sp>
        </p:grpSp>
      </p:grpSp>
      <p:grpSp>
        <p:nvGrpSpPr>
          <p:cNvPr id="4" name="组合 23"/>
          <p:cNvGrpSpPr/>
          <p:nvPr/>
        </p:nvGrpSpPr>
        <p:grpSpPr>
          <a:xfrm>
            <a:off x="4365442" y="2429336"/>
            <a:ext cx="6802755" cy="762086"/>
            <a:chOff x="4357092" y="1264382"/>
            <a:chExt cx="5101178" cy="571388"/>
          </a:xfrm>
        </p:grpSpPr>
        <p:sp>
          <p:nvSpPr>
            <p:cNvPr id="5" name="MH_SubTitle_1"/>
            <p:cNvSpPr txBox="1"/>
            <p:nvPr>
              <p:custDataLst>
                <p:tags r:id="rId3"/>
              </p:custDataLst>
            </p:nvPr>
          </p:nvSpPr>
          <p:spPr>
            <a:xfrm>
              <a:off x="5343234" y="1439899"/>
              <a:ext cx="4115036" cy="368980"/>
            </a:xfrm>
            <a:prstGeom prst="rect">
              <a:avLst/>
            </a:prstGeom>
            <a:noFill/>
          </p:spPr>
          <p:txBody>
            <a:bodyPr wrap="square" lIns="0" tIns="0" rIns="0" bIns="0" anchor="ctr">
              <a:spAutoFit/>
            </a:bodyPr>
            <a:lstStyle/>
            <a:p>
              <a:pPr>
                <a:defRPr/>
              </a:pPr>
              <a:r>
                <a:rPr lang="zh-CN" altLang="en-US" sz="3200" b="1" dirty="0">
                  <a:latin typeface="微软雅黑" panose="020B0503020204020204" pitchFamily="34" charset="-122"/>
                  <a:ea typeface="微软雅黑" panose="020B0503020204020204" pitchFamily="34" charset="-122"/>
                  <a:sym typeface="+mn-ea"/>
                </a:rPr>
                <a:t>地震数据模型</a:t>
              </a:r>
            </a:p>
          </p:txBody>
        </p:sp>
        <p:grpSp>
          <p:nvGrpSpPr>
            <p:cNvPr id="6" name="组合 5"/>
            <p:cNvGrpSpPr/>
            <p:nvPr/>
          </p:nvGrpSpPr>
          <p:grpSpPr>
            <a:xfrm>
              <a:off x="4357092" y="1264382"/>
              <a:ext cx="802436" cy="571388"/>
              <a:chOff x="6127160" y="1979092"/>
              <a:chExt cx="1128426" cy="803470"/>
            </a:xfrm>
          </p:grpSpPr>
          <p:cxnSp>
            <p:nvCxnSpPr>
              <p:cNvPr id="7" name="MH_Other_1"/>
              <p:cNvCxnSpPr/>
              <p:nvPr>
                <p:custDataLst>
                  <p:tags r:id="rId4"/>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MH_Other_2"/>
              <p:cNvSpPr/>
              <p:nvPr>
                <p:custDataLst>
                  <p:tags r:id="rId5"/>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MH_Other_3"/>
              <p:cNvSpPr txBox="1">
                <a:spLocks noChangeArrowheads="1"/>
              </p:cNvSpPr>
              <p:nvPr>
                <p:custDataLst>
                  <p:tags r:id="rId6"/>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一</a:t>
                </a:r>
              </a:p>
            </p:txBody>
          </p:sp>
        </p:gr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3E62E-239F-451C-88AC-D4DA43D09514}" type="slidenum">
              <a:rPr lang="zh-CN" altLang="en-US" smtClean="0"/>
              <a:t>16</a:t>
            </a:fld>
            <a:endParaRPr lang="zh-CN" altLang="en-US"/>
          </a:p>
        </p:txBody>
      </p:sp>
      <p:sp>
        <p:nvSpPr>
          <p:cNvPr id="7"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-1</a:t>
            </a:r>
            <a:r>
              <a:rPr lang="zh-CN" altLang="en-US" sz="3200" b="1" dirty="0">
                <a:latin typeface="微软雅黑" panose="020B0503020204020204" pitchFamily="34" charset="-122"/>
                <a:ea typeface="微软雅黑" panose="020B0503020204020204" pitchFamily="34" charset="-122"/>
                <a:sym typeface="+mn-ea"/>
              </a:rPr>
              <a:t>：计算</a:t>
            </a:r>
            <a:r>
              <a:rPr lang="en-US" altLang="zh-CN" sz="3200" b="1" dirty="0">
                <a:latin typeface="微软雅黑" panose="020B0503020204020204" pitchFamily="34" charset="-122"/>
                <a:ea typeface="微软雅黑" panose="020B0503020204020204" pitchFamily="34" charset="-122"/>
                <a:sym typeface="+mn-ea"/>
              </a:rPr>
              <a:t>RMS</a:t>
            </a:r>
            <a:r>
              <a:rPr lang="zh-CN" altLang="en-US" sz="3200" b="1" dirty="0">
                <a:latin typeface="微软雅黑" panose="020B0503020204020204" pitchFamily="34" charset="-122"/>
                <a:ea typeface="微软雅黑" panose="020B0503020204020204" pitchFamily="34" charset="-122"/>
                <a:sym typeface="+mn-ea"/>
              </a:rPr>
              <a:t>并滤波、反相</a:t>
            </a:r>
          </a:p>
        </p:txBody>
      </p:sp>
      <p:pic>
        <p:nvPicPr>
          <p:cNvPr id="2" name="内容占位符 1"/>
          <p:cNvPicPr>
            <a:picLocks noGrp="1" noChangeAspect="1"/>
          </p:cNvPicPr>
          <p:nvPr>
            <p:ph idx="1"/>
          </p:nvPr>
        </p:nvPicPr>
        <p:blipFill>
          <a:blip r:embed="rId2"/>
          <a:srcRect t="22226" r="12317"/>
          <a:stretch>
            <a:fillRect/>
          </a:stretch>
        </p:blipFill>
        <p:spPr>
          <a:xfrm>
            <a:off x="836295" y="1182370"/>
            <a:ext cx="6893560" cy="3430270"/>
          </a:xfrm>
          <a:prstGeom prst="rect">
            <a:avLst/>
          </a:prstGeom>
        </p:spPr>
      </p:pic>
      <p:pic>
        <p:nvPicPr>
          <p:cNvPr id="3" name="图片 2"/>
          <p:cNvPicPr>
            <a:picLocks noChangeAspect="1"/>
          </p:cNvPicPr>
          <p:nvPr/>
        </p:nvPicPr>
        <p:blipFill>
          <a:blip r:embed="rId3"/>
          <a:srcRect l="5621" r="15701" b="32785"/>
          <a:stretch>
            <a:fillRect/>
          </a:stretch>
        </p:blipFill>
        <p:spPr>
          <a:xfrm>
            <a:off x="7729855" y="2769235"/>
            <a:ext cx="4257675" cy="1814830"/>
          </a:xfrm>
          <a:prstGeom prst="rect">
            <a:avLst/>
          </a:prstGeom>
        </p:spPr>
      </p:pic>
      <p:sp>
        <p:nvSpPr>
          <p:cNvPr id="10" name="文本框 9"/>
          <p:cNvSpPr txBox="1"/>
          <p:nvPr/>
        </p:nvSpPr>
        <p:spPr>
          <a:xfrm>
            <a:off x="7729855" y="1118870"/>
            <a:ext cx="3498850" cy="1476375"/>
          </a:xfrm>
          <a:prstGeom prst="rect">
            <a:avLst/>
          </a:prstGeom>
          <a:noFill/>
        </p:spPr>
        <p:txBody>
          <a:bodyPr wrap="square" rtlCol="0">
            <a:spAutoFit/>
          </a:bodyPr>
          <a:lstStyle/>
          <a:p>
            <a:r>
              <a:rPr lang="zh-CN" altLang="en-US"/>
              <a:t>选择更新道头</a:t>
            </a:r>
            <a:r>
              <a:rPr lang="en-US" altLang="zh-CN"/>
              <a:t>fuse1</a:t>
            </a:r>
            <a:r>
              <a:rPr lang="zh-CN" altLang="en-US"/>
              <a:t>，</a:t>
            </a:r>
            <a:r>
              <a:rPr lang="en-US" altLang="zh-CN"/>
              <a:t>fuse2</a:t>
            </a:r>
            <a:r>
              <a:rPr lang="zh-CN" altLang="en-US"/>
              <a:t>和地震数据，注意这里没有选择更新</a:t>
            </a:r>
            <a:r>
              <a:rPr lang="en-US" altLang="zh-CN"/>
              <a:t>fuse3</a:t>
            </a:r>
            <a:r>
              <a:rPr lang="zh-CN" altLang="en-US"/>
              <a:t>，所以即使更改了变量</a:t>
            </a:r>
            <a:r>
              <a:rPr lang="en-US" altLang="zh-CN"/>
              <a:t>fuse3</a:t>
            </a:r>
            <a:r>
              <a:rPr lang="zh-CN" altLang="en-US"/>
              <a:t>的值，也不会反映在之后</a:t>
            </a:r>
            <a:r>
              <a:rPr lang="en-US" altLang="zh-CN"/>
              <a:t>GeoDiskOut</a:t>
            </a:r>
            <a:r>
              <a:rPr lang="zh-CN" altLang="en-US"/>
              <a:t>模块的输出中。</a:t>
            </a:r>
          </a:p>
        </p:txBody>
      </p:sp>
      <p:cxnSp>
        <p:nvCxnSpPr>
          <p:cNvPr id="12" name="直接箭头连接符 11"/>
          <p:cNvCxnSpPr/>
          <p:nvPr/>
        </p:nvCxnSpPr>
        <p:spPr>
          <a:xfrm flipH="1">
            <a:off x="7516495" y="4150995"/>
            <a:ext cx="1286510" cy="17145"/>
          </a:xfrm>
          <a:prstGeom prst="straightConnector1">
            <a:avLst/>
          </a:prstGeom>
          <a:ln>
            <a:tailEnd type="arrow" w="med" len="med"/>
          </a:ln>
        </p:spPr>
        <p:style>
          <a:lnRef idx="3">
            <a:schemeClr val="accent4"/>
          </a:lnRef>
          <a:fillRef idx="0">
            <a:schemeClr val="accent4"/>
          </a:fillRef>
          <a:effectRef idx="2">
            <a:schemeClr val="accent4"/>
          </a:effectRef>
          <a:fontRef idx="minor">
            <a:schemeClr val="tx1"/>
          </a:fontRef>
        </p:style>
      </p:cxnSp>
      <p:cxnSp>
        <p:nvCxnSpPr>
          <p:cNvPr id="13" name="直接箭头连接符 12"/>
          <p:cNvCxnSpPr>
            <a:endCxn id="10" idx="2"/>
          </p:cNvCxnSpPr>
          <p:nvPr/>
        </p:nvCxnSpPr>
        <p:spPr>
          <a:xfrm flipH="1" flipV="1">
            <a:off x="9479280" y="2595245"/>
            <a:ext cx="358140" cy="111633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14" name="文本框 13"/>
          <p:cNvSpPr txBox="1"/>
          <p:nvPr/>
        </p:nvSpPr>
        <p:spPr>
          <a:xfrm>
            <a:off x="835660" y="4946015"/>
            <a:ext cx="10617835" cy="1476375"/>
          </a:xfrm>
          <a:prstGeom prst="rect">
            <a:avLst/>
          </a:prstGeom>
          <a:noFill/>
        </p:spPr>
        <p:txBody>
          <a:bodyPr wrap="square" rtlCol="0">
            <a:spAutoFit/>
          </a:bodyPr>
          <a:lstStyle/>
          <a:p>
            <a:r>
              <a:rPr lang="en-US" altLang="zh-CN" dirty="0"/>
              <a:t>-- </a:t>
            </a:r>
            <a:r>
              <a:rPr lang="zh-CN" altLang="en-US" dirty="0"/>
              <a:t>开始一行注释，该行的操作将被忽略</a:t>
            </a:r>
          </a:p>
          <a:p>
            <a:r>
              <a:rPr lang="zh-CN" altLang="en-US" dirty="0"/>
              <a:t>上例为</a:t>
            </a:r>
            <a:r>
              <a:rPr lang="en-US" altLang="zh-CN" dirty="0"/>
              <a:t>GeoEast3.x</a:t>
            </a:r>
            <a:r>
              <a:rPr lang="zh-CN" altLang="en-US" dirty="0"/>
              <a:t>，如果使用</a:t>
            </a:r>
            <a:r>
              <a:rPr lang="en-US" altLang="zh-CN" dirty="0"/>
              <a:t>GeoEast4.x</a:t>
            </a:r>
            <a:r>
              <a:rPr lang="zh-CN" altLang="en-US" dirty="0"/>
              <a:t>，道头</a:t>
            </a:r>
            <a:r>
              <a:rPr lang="en-US" altLang="zh-CN" dirty="0"/>
              <a:t>fuse1</a:t>
            </a:r>
            <a:r>
              <a:rPr lang="zh-CN" altLang="en-US" dirty="0"/>
              <a:t>被系统重新定义为</a:t>
            </a:r>
            <a:r>
              <a:rPr lang="en-US" altLang="zh-CN" dirty="0"/>
              <a:t>f_user1</a:t>
            </a:r>
            <a:r>
              <a:rPr lang="zh-CN" altLang="en-US" dirty="0"/>
              <a:t>，需用户自行修改脚本！</a:t>
            </a:r>
          </a:p>
          <a:p>
            <a:endParaRPr lang="zh-CN" altLang="en-US" dirty="0"/>
          </a:p>
          <a:p>
            <a:r>
              <a:rPr lang="zh-CN" altLang="en-US" dirty="0"/>
              <a:t>用户可以随意定义和使用临时变量，</a:t>
            </a:r>
          </a:p>
          <a:p>
            <a:r>
              <a:rPr lang="zh-CN" altLang="en-US" dirty="0"/>
              <a:t>临时变量与道头名字冲突时，如未在作业中明确声明更新该道头，则对作业无任何影响。 </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3E62E-239F-451C-88AC-D4DA43D09514}" type="slidenum">
              <a:rPr lang="zh-CN" altLang="en-US" smtClean="0"/>
              <a:t>17</a:t>
            </a:fld>
            <a:endParaRPr lang="zh-CN" altLang="en-US"/>
          </a:p>
        </p:txBody>
      </p:sp>
      <p:sp>
        <p:nvSpPr>
          <p:cNvPr id="7"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-1</a:t>
            </a:r>
            <a:r>
              <a:rPr lang="zh-CN" altLang="en-US" sz="3200" b="1" dirty="0">
                <a:latin typeface="微软雅黑" panose="020B0503020204020204" pitchFamily="34" charset="-122"/>
                <a:ea typeface="微软雅黑" panose="020B0503020204020204" pitchFamily="34" charset="-122"/>
                <a:sym typeface="+mn-ea"/>
              </a:rPr>
              <a:t>：计算</a:t>
            </a:r>
            <a:r>
              <a:rPr lang="en-US" altLang="zh-CN" sz="3200" b="1" dirty="0">
                <a:latin typeface="微软雅黑" panose="020B0503020204020204" pitchFamily="34" charset="-122"/>
                <a:ea typeface="微软雅黑" panose="020B0503020204020204" pitchFamily="34" charset="-122"/>
                <a:sym typeface="+mn-ea"/>
              </a:rPr>
              <a:t>RMS</a:t>
            </a:r>
            <a:r>
              <a:rPr lang="zh-CN" altLang="en-US" sz="3200" b="1" dirty="0">
                <a:latin typeface="微软雅黑" panose="020B0503020204020204" pitchFamily="34" charset="-122"/>
                <a:ea typeface="微软雅黑" panose="020B0503020204020204" pitchFamily="34" charset="-122"/>
                <a:sym typeface="+mn-ea"/>
              </a:rPr>
              <a:t>并滤波、反相</a:t>
            </a:r>
          </a:p>
        </p:txBody>
      </p:sp>
      <p:pic>
        <p:nvPicPr>
          <p:cNvPr id="8" name="内容占位符 7" descr="D:\Documents\Pictures\screenshot.19.jpgscreenshot.19"/>
          <p:cNvPicPr>
            <a:picLocks noGrp="1" noChangeAspect="1"/>
          </p:cNvPicPr>
          <p:nvPr>
            <p:ph idx="1"/>
          </p:nvPr>
        </p:nvPicPr>
        <p:blipFill>
          <a:blip r:embed="rId2"/>
          <a:srcRect/>
          <a:stretch>
            <a:fillRect/>
          </a:stretch>
        </p:blipFill>
        <p:spPr>
          <a:xfrm>
            <a:off x="2230120" y="1825943"/>
            <a:ext cx="7730490" cy="4351020"/>
          </a:xfrm>
          <a:prstGeom prst="rect">
            <a:avLst/>
          </a:prstGeom>
        </p:spPr>
      </p:pic>
      <p:sp>
        <p:nvSpPr>
          <p:cNvPr id="9" name="文本框 8"/>
          <p:cNvSpPr txBox="1"/>
          <p:nvPr/>
        </p:nvSpPr>
        <p:spPr>
          <a:xfrm>
            <a:off x="1193165" y="774700"/>
            <a:ext cx="2676525" cy="368300"/>
          </a:xfrm>
          <a:prstGeom prst="rect">
            <a:avLst/>
          </a:prstGeom>
          <a:noFill/>
        </p:spPr>
        <p:txBody>
          <a:bodyPr wrap="square" rtlCol="0">
            <a:spAutoFit/>
          </a:bodyPr>
          <a:lstStyle/>
          <a:p>
            <a:r>
              <a:rPr lang="zh-CN" altLang="en-US"/>
              <a:t>执行前数据：道头为空</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3E62E-239F-451C-88AC-D4DA43D09514}" type="slidenum">
              <a:rPr lang="zh-CN" altLang="en-US" smtClean="0"/>
              <a:t>18</a:t>
            </a:fld>
            <a:endParaRPr lang="zh-CN" altLang="en-US"/>
          </a:p>
        </p:txBody>
      </p:sp>
      <p:sp>
        <p:nvSpPr>
          <p:cNvPr id="7"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-1</a:t>
            </a:r>
            <a:r>
              <a:rPr lang="zh-CN" altLang="en-US" sz="3200" b="1" dirty="0">
                <a:latin typeface="微软雅黑" panose="020B0503020204020204" pitchFamily="34" charset="-122"/>
                <a:ea typeface="微软雅黑" panose="020B0503020204020204" pitchFamily="34" charset="-122"/>
                <a:sym typeface="+mn-ea"/>
              </a:rPr>
              <a:t>：计算</a:t>
            </a:r>
            <a:r>
              <a:rPr lang="en-US" altLang="zh-CN" sz="3200" b="1" dirty="0">
                <a:latin typeface="微软雅黑" panose="020B0503020204020204" pitchFamily="34" charset="-122"/>
                <a:ea typeface="微软雅黑" panose="020B0503020204020204" pitchFamily="34" charset="-122"/>
                <a:sym typeface="+mn-ea"/>
              </a:rPr>
              <a:t>RMS</a:t>
            </a:r>
            <a:r>
              <a:rPr lang="zh-CN" altLang="en-US" sz="3200" b="1" dirty="0">
                <a:latin typeface="微软雅黑" panose="020B0503020204020204" pitchFamily="34" charset="-122"/>
                <a:ea typeface="微软雅黑" panose="020B0503020204020204" pitchFamily="34" charset="-122"/>
                <a:sym typeface="+mn-ea"/>
              </a:rPr>
              <a:t>并滤波、反相</a:t>
            </a:r>
          </a:p>
        </p:txBody>
      </p:sp>
      <p:pic>
        <p:nvPicPr>
          <p:cNvPr id="3" name="内容占位符 3" descr="screenshot.18"/>
          <p:cNvPicPr>
            <a:picLocks noGrp="1" noChangeAspect="1"/>
          </p:cNvPicPr>
          <p:nvPr>
            <p:ph idx="1"/>
          </p:nvPr>
        </p:nvPicPr>
        <p:blipFill>
          <a:blip r:embed="rId2"/>
          <a:stretch>
            <a:fillRect/>
          </a:stretch>
        </p:blipFill>
        <p:spPr>
          <a:xfrm>
            <a:off x="2230755" y="1825625"/>
            <a:ext cx="7729220" cy="4351655"/>
          </a:xfrm>
          <a:prstGeom prst="rect">
            <a:avLst/>
          </a:prstGeom>
        </p:spPr>
      </p:pic>
      <p:sp>
        <p:nvSpPr>
          <p:cNvPr id="9" name="文本框 8"/>
          <p:cNvSpPr txBox="1"/>
          <p:nvPr/>
        </p:nvSpPr>
        <p:spPr>
          <a:xfrm>
            <a:off x="1193165" y="774700"/>
            <a:ext cx="4077970" cy="645160"/>
          </a:xfrm>
          <a:prstGeom prst="rect">
            <a:avLst/>
          </a:prstGeom>
          <a:noFill/>
        </p:spPr>
        <p:txBody>
          <a:bodyPr wrap="square" rtlCol="0">
            <a:spAutoFit/>
          </a:bodyPr>
          <a:lstStyle/>
          <a:p>
            <a:r>
              <a:rPr lang="zh-CN" altLang="en-US"/>
              <a:t>执行前数据：</a:t>
            </a:r>
            <a:r>
              <a:rPr lang="en-US" altLang="zh-CN"/>
              <a:t>RMS</a:t>
            </a:r>
            <a:r>
              <a:rPr lang="zh-CN" altLang="en-US"/>
              <a:t>及其平滑曲线</a:t>
            </a:r>
          </a:p>
          <a:p>
            <a:r>
              <a:rPr lang="zh-CN" altLang="en-US"/>
              <a:t>地震数据已反相</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页脚占位符 3">
            <a:extLst>
              <a:ext uri="{FF2B5EF4-FFF2-40B4-BE49-F238E27FC236}">
                <a16:creationId xmlns:a16="http://schemas.microsoft.com/office/drawing/2014/main" id="{94B91B0A-FA9E-ABD8-EF90-86BDECC9C953}"/>
              </a:ext>
            </a:extLst>
          </p:cNvPr>
          <p:cNvSpPr>
            <a:spLocks noGrp="1"/>
          </p:cNvSpPr>
          <p:nvPr>
            <p:ph type="ftr" sz="quarter" idx="3"/>
          </p:nvPr>
        </p:nvSpPr>
        <p:spPr/>
        <p:txBody>
          <a:bodyPr/>
          <a:lstStyle/>
          <a:p>
            <a:endParaRPr lang="zh-CN" altLang="en-US"/>
          </a:p>
        </p:txBody>
      </p:sp>
      <p:sp>
        <p:nvSpPr>
          <p:cNvPr id="5" name="灯片编号占位符 4">
            <a:extLst>
              <a:ext uri="{FF2B5EF4-FFF2-40B4-BE49-F238E27FC236}">
                <a16:creationId xmlns:a16="http://schemas.microsoft.com/office/drawing/2014/main" id="{576AA3E0-FF08-37D1-4C35-C1F90DA09F13}"/>
              </a:ext>
            </a:extLst>
          </p:cNvPr>
          <p:cNvSpPr>
            <a:spLocks noGrp="1"/>
          </p:cNvSpPr>
          <p:nvPr>
            <p:ph type="sldNum" sz="quarter" idx="4"/>
          </p:nvPr>
        </p:nvSpPr>
        <p:spPr/>
        <p:txBody>
          <a:bodyPr/>
          <a:lstStyle/>
          <a:p>
            <a:fld id="{7BE3E62E-239F-451C-88AC-D4DA43D09514}" type="slidenum">
              <a:rPr lang="zh-CN" altLang="en-US" smtClean="0"/>
              <a:t>19</a:t>
            </a:fld>
            <a:endParaRPr lang="zh-CN" altLang="en-US"/>
          </a:p>
        </p:txBody>
      </p:sp>
      <p:sp>
        <p:nvSpPr>
          <p:cNvPr id="6" name="Rectangle 5">
            <a:extLst>
              <a:ext uri="{FF2B5EF4-FFF2-40B4-BE49-F238E27FC236}">
                <a16:creationId xmlns:a16="http://schemas.microsoft.com/office/drawing/2014/main" id="{03EF6597-E218-A3EE-1E1D-FC4140A4A293}"/>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-2</a:t>
            </a:r>
            <a:r>
              <a:rPr lang="zh-CN" altLang="en-US" sz="3200" b="1" dirty="0">
                <a:latin typeface="微软雅黑" panose="020B0503020204020204" pitchFamily="34" charset="-122"/>
                <a:ea typeface="微软雅黑" panose="020B0503020204020204" pitchFamily="34" charset="-122"/>
                <a:sym typeface="+mn-ea"/>
              </a:rPr>
              <a:t>：测试模块</a:t>
            </a:r>
            <a:r>
              <a:rPr lang="en-US" altLang="zh-CN" sz="3200" b="1" dirty="0">
                <a:latin typeface="微软雅黑" panose="020B0503020204020204" pitchFamily="34" charset="-122"/>
                <a:ea typeface="微软雅黑" panose="020B0503020204020204" pitchFamily="34" charset="-122"/>
                <a:sym typeface="+mn-ea"/>
              </a:rPr>
              <a:t>(Filter)</a:t>
            </a:r>
            <a:r>
              <a:rPr lang="zh-CN" altLang="en-US" sz="3200" b="1" dirty="0">
                <a:latin typeface="微软雅黑" panose="020B0503020204020204" pitchFamily="34" charset="-122"/>
                <a:ea typeface="微软雅黑" panose="020B0503020204020204" pitchFamily="34" charset="-122"/>
                <a:sym typeface="+mn-ea"/>
              </a:rPr>
              <a:t>的脉冲响应</a:t>
            </a:r>
          </a:p>
        </p:txBody>
      </p:sp>
      <p:pic>
        <p:nvPicPr>
          <p:cNvPr id="7" name="内容占位符 3">
            <a:extLst>
              <a:ext uri="{FF2B5EF4-FFF2-40B4-BE49-F238E27FC236}">
                <a16:creationId xmlns:a16="http://schemas.microsoft.com/office/drawing/2014/main" id="{8A6F4A38-9681-14D8-F557-76BF5441D489}"/>
              </a:ext>
            </a:extLst>
          </p:cNvPr>
          <p:cNvPicPr>
            <a:picLocks noChangeAspect="1"/>
          </p:cNvPicPr>
          <p:nvPr/>
        </p:nvPicPr>
        <p:blipFill>
          <a:blip r:embed="rId2"/>
          <a:stretch>
            <a:fillRect/>
          </a:stretch>
        </p:blipFill>
        <p:spPr>
          <a:xfrm>
            <a:off x="862935" y="790067"/>
            <a:ext cx="7285990" cy="4351655"/>
          </a:xfrm>
          <a:prstGeom prst="rect">
            <a:avLst/>
          </a:prstGeom>
        </p:spPr>
      </p:pic>
      <p:pic>
        <p:nvPicPr>
          <p:cNvPr id="8" name="内容占位符 3">
            <a:extLst>
              <a:ext uri="{FF2B5EF4-FFF2-40B4-BE49-F238E27FC236}">
                <a16:creationId xmlns:a16="http://schemas.microsoft.com/office/drawing/2014/main" id="{71F2215D-A671-6DEC-EE14-626DE09BC000}"/>
              </a:ext>
            </a:extLst>
          </p:cNvPr>
          <p:cNvPicPr>
            <a:picLocks noChangeAspect="1"/>
          </p:cNvPicPr>
          <p:nvPr/>
        </p:nvPicPr>
        <p:blipFill>
          <a:blip r:embed="rId2"/>
          <a:srcRect l="39302" t="29092" r="14650" b="46872"/>
          <a:stretch>
            <a:fillRect/>
          </a:stretch>
        </p:blipFill>
        <p:spPr>
          <a:xfrm>
            <a:off x="6016113" y="889952"/>
            <a:ext cx="6032557" cy="188073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cxnSp>
        <p:nvCxnSpPr>
          <p:cNvPr id="10" name="直接箭头连接符 9">
            <a:extLst>
              <a:ext uri="{FF2B5EF4-FFF2-40B4-BE49-F238E27FC236}">
                <a16:creationId xmlns:a16="http://schemas.microsoft.com/office/drawing/2014/main" id="{1221E935-211C-B5C0-A9D4-12306526D211}"/>
              </a:ext>
            </a:extLst>
          </p:cNvPr>
          <p:cNvCxnSpPr/>
          <p:nvPr/>
        </p:nvCxnSpPr>
        <p:spPr>
          <a:xfrm flipV="1">
            <a:off x="4986440" y="1164380"/>
            <a:ext cx="2545848" cy="967027"/>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pic>
        <p:nvPicPr>
          <p:cNvPr id="11" name="图片 10">
            <a:extLst>
              <a:ext uri="{FF2B5EF4-FFF2-40B4-BE49-F238E27FC236}">
                <a16:creationId xmlns:a16="http://schemas.microsoft.com/office/drawing/2014/main" id="{A6BD1971-8118-EA1C-9FB3-AAA433031612}"/>
              </a:ext>
            </a:extLst>
          </p:cNvPr>
          <p:cNvPicPr>
            <a:picLocks noChangeAspect="1"/>
          </p:cNvPicPr>
          <p:nvPr/>
        </p:nvPicPr>
        <p:blipFill>
          <a:blip r:embed="rId3"/>
          <a:srcRect l="38614" t="9918" b="49447"/>
          <a:stretch>
            <a:fillRect/>
          </a:stretch>
        </p:blipFill>
        <p:spPr>
          <a:xfrm>
            <a:off x="1230163" y="4762774"/>
            <a:ext cx="4427276" cy="17504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13" name="直接箭头连接符 12">
            <a:extLst>
              <a:ext uri="{FF2B5EF4-FFF2-40B4-BE49-F238E27FC236}">
                <a16:creationId xmlns:a16="http://schemas.microsoft.com/office/drawing/2014/main" id="{B2136394-B6D6-CC5D-92DB-D443FB1B58BF}"/>
              </a:ext>
            </a:extLst>
          </p:cNvPr>
          <p:cNvCxnSpPr>
            <a:cxnSpLocks/>
          </p:cNvCxnSpPr>
          <p:nvPr/>
        </p:nvCxnSpPr>
        <p:spPr>
          <a:xfrm>
            <a:off x="1914319" y="3999678"/>
            <a:ext cx="973606" cy="815723"/>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pic>
        <p:nvPicPr>
          <p:cNvPr id="14" name="图片 13">
            <a:extLst>
              <a:ext uri="{FF2B5EF4-FFF2-40B4-BE49-F238E27FC236}">
                <a16:creationId xmlns:a16="http://schemas.microsoft.com/office/drawing/2014/main" id="{6677B9C8-FA22-792F-90F9-2BED866E2BC6}"/>
              </a:ext>
            </a:extLst>
          </p:cNvPr>
          <p:cNvPicPr>
            <a:picLocks noChangeAspect="1"/>
          </p:cNvPicPr>
          <p:nvPr/>
        </p:nvPicPr>
        <p:blipFill>
          <a:blip r:embed="rId4"/>
          <a:srcRect l="39244" t="14058" b="58064"/>
          <a:stretch>
            <a:fillRect/>
          </a:stretch>
        </p:blipFill>
        <p:spPr>
          <a:xfrm>
            <a:off x="6499193" y="4709723"/>
            <a:ext cx="5549478" cy="15207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17" name="直接箭头连接符 16">
            <a:extLst>
              <a:ext uri="{FF2B5EF4-FFF2-40B4-BE49-F238E27FC236}">
                <a16:creationId xmlns:a16="http://schemas.microsoft.com/office/drawing/2014/main" id="{D96E80F6-D04A-B222-D112-E7F7D02C105F}"/>
              </a:ext>
            </a:extLst>
          </p:cNvPr>
          <p:cNvCxnSpPr>
            <a:cxnSpLocks/>
          </p:cNvCxnSpPr>
          <p:nvPr/>
        </p:nvCxnSpPr>
        <p:spPr>
          <a:xfrm>
            <a:off x="3299076" y="3859472"/>
            <a:ext cx="3200117" cy="1028292"/>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20" name="文本框 19">
            <a:extLst>
              <a:ext uri="{FF2B5EF4-FFF2-40B4-BE49-F238E27FC236}">
                <a16:creationId xmlns:a16="http://schemas.microsoft.com/office/drawing/2014/main" id="{BD78C500-C9CC-4EC4-04A8-2FBFA47D9BC8}"/>
              </a:ext>
            </a:extLst>
          </p:cNvPr>
          <p:cNvSpPr txBox="1"/>
          <p:nvPr/>
        </p:nvSpPr>
        <p:spPr>
          <a:xfrm>
            <a:off x="8262492" y="3390726"/>
            <a:ext cx="3440512"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000" b="1" dirty="0"/>
              <a:t>先清零地震数据</a:t>
            </a:r>
            <a:endParaRPr lang="en-US" altLang="zh-CN" sz="2000" b="1" dirty="0"/>
          </a:p>
          <a:p>
            <a:r>
              <a:rPr lang="zh-CN" altLang="en-US" sz="2000" b="1" dirty="0"/>
              <a:t>然后将每道第</a:t>
            </a:r>
            <a:r>
              <a:rPr lang="en-US" altLang="zh-CN" sz="2000" b="1" dirty="0"/>
              <a:t>251</a:t>
            </a:r>
            <a:r>
              <a:rPr lang="zh-CN" altLang="en-US" sz="2000" b="1" dirty="0"/>
              <a:t>个样点置</a:t>
            </a:r>
            <a:r>
              <a:rPr lang="en-US" altLang="zh-CN" sz="2000" b="1" dirty="0"/>
              <a:t>1</a:t>
            </a:r>
            <a:endParaRPr lang="zh-CN" altLang="en-US" sz="2000" b="1" dirty="0"/>
          </a:p>
        </p:txBody>
      </p:sp>
    </p:spTree>
    <p:extLst>
      <p:ext uri="{BB962C8B-B14F-4D97-AF65-F5344CB8AC3E}">
        <p14:creationId xmlns:p14="http://schemas.microsoft.com/office/powerpoint/2010/main" val="1791361209"/>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87C42-6D3D-7E39-1F6F-EDD7BEC122AB}"/>
            </a:ext>
          </a:extLst>
        </p:cNvPr>
        <p:cNvGrpSpPr/>
        <p:nvPr/>
      </p:nvGrpSpPr>
      <p:grpSpPr>
        <a:xfrm>
          <a:off x="0" y="0"/>
          <a:ext cx="0" cy="0"/>
          <a:chOff x="0" y="0"/>
          <a:chExt cx="0" cy="0"/>
        </a:xfrm>
      </p:grpSpPr>
      <p:sp>
        <p:nvSpPr>
          <p:cNvPr id="4" name="页脚占位符 3">
            <a:extLst>
              <a:ext uri="{FF2B5EF4-FFF2-40B4-BE49-F238E27FC236}">
                <a16:creationId xmlns:a16="http://schemas.microsoft.com/office/drawing/2014/main" id="{D3FD896B-AF41-9582-01F4-BA20A797F3C0}"/>
              </a:ext>
            </a:extLst>
          </p:cNvPr>
          <p:cNvSpPr>
            <a:spLocks noGrp="1"/>
          </p:cNvSpPr>
          <p:nvPr>
            <p:ph type="ftr" sz="quarter" idx="3"/>
          </p:nvPr>
        </p:nvSpPr>
        <p:spPr/>
        <p:txBody>
          <a:bodyPr/>
          <a:lstStyle/>
          <a:p>
            <a:endParaRPr lang="zh-CN" altLang="en-US"/>
          </a:p>
        </p:txBody>
      </p:sp>
      <p:sp>
        <p:nvSpPr>
          <p:cNvPr id="5" name="灯片编号占位符 4">
            <a:extLst>
              <a:ext uri="{FF2B5EF4-FFF2-40B4-BE49-F238E27FC236}">
                <a16:creationId xmlns:a16="http://schemas.microsoft.com/office/drawing/2014/main" id="{7D22E96A-CE48-FDDB-07A3-886F4EE9649F}"/>
              </a:ext>
            </a:extLst>
          </p:cNvPr>
          <p:cNvSpPr>
            <a:spLocks noGrp="1"/>
          </p:cNvSpPr>
          <p:nvPr>
            <p:ph type="sldNum" sz="quarter" idx="4"/>
          </p:nvPr>
        </p:nvSpPr>
        <p:spPr/>
        <p:txBody>
          <a:bodyPr/>
          <a:lstStyle/>
          <a:p>
            <a:fld id="{7BE3E62E-239F-451C-88AC-D4DA43D09514}" type="slidenum">
              <a:rPr lang="zh-CN" altLang="en-US" smtClean="0"/>
              <a:t>20</a:t>
            </a:fld>
            <a:endParaRPr lang="zh-CN" altLang="en-US"/>
          </a:p>
        </p:txBody>
      </p:sp>
      <p:sp>
        <p:nvSpPr>
          <p:cNvPr id="6" name="Rectangle 5">
            <a:extLst>
              <a:ext uri="{FF2B5EF4-FFF2-40B4-BE49-F238E27FC236}">
                <a16:creationId xmlns:a16="http://schemas.microsoft.com/office/drawing/2014/main" id="{37E7D313-5AC2-A452-42B0-B88A45BA89F9}"/>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-2</a:t>
            </a:r>
            <a:r>
              <a:rPr lang="zh-CN" altLang="en-US" sz="3200" b="1" dirty="0">
                <a:latin typeface="微软雅黑" panose="020B0503020204020204" pitchFamily="34" charset="-122"/>
                <a:ea typeface="微软雅黑" panose="020B0503020204020204" pitchFamily="34" charset="-122"/>
                <a:sym typeface="+mn-ea"/>
              </a:rPr>
              <a:t>：测试模块</a:t>
            </a:r>
            <a:r>
              <a:rPr lang="en-US" altLang="zh-CN" sz="3200" b="1" dirty="0">
                <a:latin typeface="微软雅黑" panose="020B0503020204020204" pitchFamily="34" charset="-122"/>
                <a:ea typeface="微软雅黑" panose="020B0503020204020204" pitchFamily="34" charset="-122"/>
                <a:sym typeface="+mn-ea"/>
              </a:rPr>
              <a:t>(Filter)</a:t>
            </a:r>
            <a:r>
              <a:rPr lang="zh-CN" altLang="en-US" sz="3200" b="1" dirty="0">
                <a:latin typeface="微软雅黑" panose="020B0503020204020204" pitchFamily="34" charset="-122"/>
                <a:ea typeface="微软雅黑" panose="020B0503020204020204" pitchFamily="34" charset="-122"/>
                <a:sym typeface="+mn-ea"/>
              </a:rPr>
              <a:t>的脉冲响应</a:t>
            </a:r>
          </a:p>
        </p:txBody>
      </p:sp>
      <p:pic>
        <p:nvPicPr>
          <p:cNvPr id="2" name="图片 1">
            <a:extLst>
              <a:ext uri="{FF2B5EF4-FFF2-40B4-BE49-F238E27FC236}">
                <a16:creationId xmlns:a16="http://schemas.microsoft.com/office/drawing/2014/main" id="{C70D8A39-3AC7-C5F8-F6E2-35E0BBE0564F}"/>
              </a:ext>
            </a:extLst>
          </p:cNvPr>
          <p:cNvPicPr>
            <a:picLocks noChangeAspect="1"/>
          </p:cNvPicPr>
          <p:nvPr/>
        </p:nvPicPr>
        <p:blipFill>
          <a:blip r:embed="rId2"/>
          <a:stretch>
            <a:fillRect/>
          </a:stretch>
        </p:blipFill>
        <p:spPr>
          <a:xfrm>
            <a:off x="430409" y="960654"/>
            <a:ext cx="3719195" cy="4518660"/>
          </a:xfrm>
          <a:prstGeom prst="rect">
            <a:avLst/>
          </a:prstGeom>
        </p:spPr>
      </p:pic>
      <p:pic>
        <p:nvPicPr>
          <p:cNvPr id="3" name="图片 2">
            <a:extLst>
              <a:ext uri="{FF2B5EF4-FFF2-40B4-BE49-F238E27FC236}">
                <a16:creationId xmlns:a16="http://schemas.microsoft.com/office/drawing/2014/main" id="{684D3C67-D2B4-C6F9-00B8-C792328D87D8}"/>
              </a:ext>
            </a:extLst>
          </p:cNvPr>
          <p:cNvPicPr>
            <a:picLocks noChangeAspect="1"/>
          </p:cNvPicPr>
          <p:nvPr/>
        </p:nvPicPr>
        <p:blipFill>
          <a:blip r:embed="rId3"/>
          <a:stretch>
            <a:fillRect/>
          </a:stretch>
        </p:blipFill>
        <p:spPr>
          <a:xfrm>
            <a:off x="4204561" y="960652"/>
            <a:ext cx="3719044" cy="4518659"/>
          </a:xfrm>
          <a:prstGeom prst="rect">
            <a:avLst/>
          </a:prstGeom>
        </p:spPr>
      </p:pic>
      <p:pic>
        <p:nvPicPr>
          <p:cNvPr id="9" name="图片 8">
            <a:extLst>
              <a:ext uri="{FF2B5EF4-FFF2-40B4-BE49-F238E27FC236}">
                <a16:creationId xmlns:a16="http://schemas.microsoft.com/office/drawing/2014/main" id="{112D2DCF-46CA-AE89-E878-FB3F56FF09C6}"/>
              </a:ext>
            </a:extLst>
          </p:cNvPr>
          <p:cNvPicPr>
            <a:picLocks noChangeAspect="1"/>
          </p:cNvPicPr>
          <p:nvPr/>
        </p:nvPicPr>
        <p:blipFill>
          <a:blip r:embed="rId4"/>
          <a:stretch>
            <a:fillRect/>
          </a:stretch>
        </p:blipFill>
        <p:spPr>
          <a:xfrm>
            <a:off x="7923605" y="960653"/>
            <a:ext cx="3719227" cy="4518658"/>
          </a:xfrm>
          <a:prstGeom prst="rect">
            <a:avLst/>
          </a:prstGeom>
        </p:spPr>
      </p:pic>
      <p:sp>
        <p:nvSpPr>
          <p:cNvPr id="12" name="文本框 11">
            <a:extLst>
              <a:ext uri="{FF2B5EF4-FFF2-40B4-BE49-F238E27FC236}">
                <a16:creationId xmlns:a16="http://schemas.microsoft.com/office/drawing/2014/main" id="{C601C4FF-F586-CFC0-4A99-5ECAB245FC64}"/>
              </a:ext>
            </a:extLst>
          </p:cNvPr>
          <p:cNvSpPr txBox="1"/>
          <p:nvPr/>
        </p:nvSpPr>
        <p:spPr>
          <a:xfrm>
            <a:off x="4462238" y="5816417"/>
            <a:ext cx="3203689" cy="369332"/>
          </a:xfrm>
          <a:prstGeom prst="rect">
            <a:avLst/>
          </a:prstGeom>
          <a:noFill/>
        </p:spPr>
        <p:txBody>
          <a:bodyPr wrap="square" rtlCol="0">
            <a:spAutoFit/>
          </a:bodyPr>
          <a:lstStyle/>
          <a:p>
            <a:pPr algn="ctr"/>
            <a:r>
              <a:rPr lang="en-US" altLang="zh-CN" dirty="0" err="1"/>
              <a:t>HiLowCutFilter</a:t>
            </a:r>
            <a:r>
              <a:rPr lang="zh-CN" altLang="en-US" dirty="0"/>
              <a:t>冲击响应</a:t>
            </a:r>
          </a:p>
        </p:txBody>
      </p:sp>
      <p:sp>
        <p:nvSpPr>
          <p:cNvPr id="15" name="文本框 14">
            <a:extLst>
              <a:ext uri="{FF2B5EF4-FFF2-40B4-BE49-F238E27FC236}">
                <a16:creationId xmlns:a16="http://schemas.microsoft.com/office/drawing/2014/main" id="{ABF1DC4A-AF00-9562-D7E9-1515783AB2FD}"/>
              </a:ext>
            </a:extLst>
          </p:cNvPr>
          <p:cNvSpPr txBox="1"/>
          <p:nvPr/>
        </p:nvSpPr>
        <p:spPr>
          <a:xfrm>
            <a:off x="1007594" y="5816417"/>
            <a:ext cx="3203689" cy="369332"/>
          </a:xfrm>
          <a:prstGeom prst="rect">
            <a:avLst/>
          </a:prstGeom>
          <a:noFill/>
        </p:spPr>
        <p:txBody>
          <a:bodyPr wrap="square" rtlCol="0">
            <a:spAutoFit/>
          </a:bodyPr>
          <a:lstStyle/>
          <a:p>
            <a:pPr algn="ctr"/>
            <a:r>
              <a:rPr lang="zh-CN" altLang="en-US" dirty="0"/>
              <a:t>合成脉冲</a:t>
            </a:r>
            <a:r>
              <a:rPr lang="en-US" altLang="zh-CN" dirty="0"/>
              <a:t>(spike)</a:t>
            </a:r>
            <a:endParaRPr lang="zh-CN" altLang="en-US" dirty="0"/>
          </a:p>
        </p:txBody>
      </p:sp>
      <p:sp>
        <p:nvSpPr>
          <p:cNvPr id="16" name="文本框 15">
            <a:extLst>
              <a:ext uri="{FF2B5EF4-FFF2-40B4-BE49-F238E27FC236}">
                <a16:creationId xmlns:a16="http://schemas.microsoft.com/office/drawing/2014/main" id="{F03608BD-AB20-5EED-9B1B-E04D78AF1C4E}"/>
              </a:ext>
            </a:extLst>
          </p:cNvPr>
          <p:cNvSpPr txBox="1"/>
          <p:nvPr/>
        </p:nvSpPr>
        <p:spPr>
          <a:xfrm>
            <a:off x="8148925" y="5816417"/>
            <a:ext cx="3203689" cy="369332"/>
          </a:xfrm>
          <a:prstGeom prst="rect">
            <a:avLst/>
          </a:prstGeom>
          <a:noFill/>
        </p:spPr>
        <p:txBody>
          <a:bodyPr wrap="square" rtlCol="0">
            <a:spAutoFit/>
          </a:bodyPr>
          <a:lstStyle/>
          <a:p>
            <a:pPr algn="ctr"/>
            <a:r>
              <a:rPr lang="en-US" altLang="zh-CN" dirty="0" err="1"/>
              <a:t>YuFilt</a:t>
            </a:r>
            <a:r>
              <a:rPr lang="zh-CN" altLang="en-US" dirty="0"/>
              <a:t>冲击响应</a:t>
            </a:r>
          </a:p>
        </p:txBody>
      </p:sp>
    </p:spTree>
    <p:extLst>
      <p:ext uri="{BB962C8B-B14F-4D97-AF65-F5344CB8AC3E}">
        <p14:creationId xmlns:p14="http://schemas.microsoft.com/office/powerpoint/2010/main" val="146214683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88A0A9D5-126F-9D1F-0634-8E2BBA916F9B}"/>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4AE76E5A-1451-A068-647A-CC345BF51B44}"/>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21</a:t>
            </a:fld>
            <a:endParaRPr lang="zh-CN" altLang="en-US" sz="1600" dirty="0">
              <a:solidFill>
                <a:prstClr val="white">
                  <a:lumMod val="65000"/>
                </a:prstClr>
              </a:solidFill>
              <a:ea typeface="微软雅黑" panose="020B0503020204020204" pitchFamily="34" charset="-122"/>
            </a:endParaRPr>
          </a:p>
        </p:txBody>
      </p:sp>
      <p:sp>
        <p:nvSpPr>
          <p:cNvPr id="4" name="Rectangle 5">
            <a:extLst>
              <a:ext uri="{FF2B5EF4-FFF2-40B4-BE49-F238E27FC236}">
                <a16:creationId xmlns:a16="http://schemas.microsoft.com/office/drawing/2014/main" id="{86C38C13-47AC-E896-38B2-09A928F7F5E5}"/>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-2</a:t>
            </a:r>
            <a:r>
              <a:rPr lang="zh-CN" altLang="en-US" sz="3200" b="1" dirty="0">
                <a:latin typeface="微软雅黑" panose="020B0503020204020204" pitchFamily="34" charset="-122"/>
                <a:ea typeface="微软雅黑" panose="020B0503020204020204" pitchFamily="34" charset="-122"/>
                <a:sym typeface="+mn-ea"/>
              </a:rPr>
              <a:t>：测试模块</a:t>
            </a:r>
            <a:r>
              <a:rPr lang="en-US" altLang="zh-CN" sz="3200" b="1" dirty="0">
                <a:latin typeface="微软雅黑" panose="020B0503020204020204" pitchFamily="34" charset="-122"/>
                <a:ea typeface="微软雅黑" panose="020B0503020204020204" pitchFamily="34" charset="-122"/>
                <a:sym typeface="+mn-ea"/>
              </a:rPr>
              <a:t>(Filter)</a:t>
            </a:r>
            <a:r>
              <a:rPr lang="zh-CN" altLang="en-US" sz="3200" b="1" dirty="0">
                <a:latin typeface="微软雅黑" panose="020B0503020204020204" pitchFamily="34" charset="-122"/>
                <a:ea typeface="微软雅黑" panose="020B0503020204020204" pitchFamily="34" charset="-122"/>
                <a:sym typeface="+mn-ea"/>
              </a:rPr>
              <a:t>的脉冲响应</a:t>
            </a:r>
          </a:p>
        </p:txBody>
      </p:sp>
      <p:pic>
        <p:nvPicPr>
          <p:cNvPr id="5" name="内容占位符 3">
            <a:extLst>
              <a:ext uri="{FF2B5EF4-FFF2-40B4-BE49-F238E27FC236}">
                <a16:creationId xmlns:a16="http://schemas.microsoft.com/office/drawing/2014/main" id="{BD9D176F-B656-FCE0-7992-7779F6BA8111}"/>
              </a:ext>
            </a:extLst>
          </p:cNvPr>
          <p:cNvPicPr>
            <a:picLocks noChangeAspect="1"/>
          </p:cNvPicPr>
          <p:nvPr/>
        </p:nvPicPr>
        <p:blipFill>
          <a:blip r:embed="rId2"/>
          <a:stretch>
            <a:fillRect/>
          </a:stretch>
        </p:blipFill>
        <p:spPr>
          <a:xfrm>
            <a:off x="1036571" y="976356"/>
            <a:ext cx="10534865" cy="5325830"/>
          </a:xfrm>
          <a:prstGeom prst="rect">
            <a:avLst/>
          </a:prstGeom>
        </p:spPr>
      </p:pic>
    </p:spTree>
    <p:extLst>
      <p:ext uri="{BB962C8B-B14F-4D97-AF65-F5344CB8AC3E}">
        <p14:creationId xmlns:p14="http://schemas.microsoft.com/office/powerpoint/2010/main" val="2336785666"/>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358107B9-6B56-55ED-81A4-833D230BB0FF}"/>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2322B366-BD20-7A45-C886-A38B8E0208AF}"/>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22</a:t>
            </a:fld>
            <a:endParaRPr lang="zh-CN" altLang="en-US" sz="1600" dirty="0">
              <a:solidFill>
                <a:prstClr val="white">
                  <a:lumMod val="65000"/>
                </a:prstClr>
              </a:solidFill>
              <a:ea typeface="微软雅黑" panose="020B0503020204020204" pitchFamily="34" charset="-122"/>
            </a:endParaRPr>
          </a:p>
        </p:txBody>
      </p:sp>
      <p:sp>
        <p:nvSpPr>
          <p:cNvPr id="5" name="Rectangle 5">
            <a:extLst>
              <a:ext uri="{FF2B5EF4-FFF2-40B4-BE49-F238E27FC236}">
                <a16:creationId xmlns:a16="http://schemas.microsoft.com/office/drawing/2014/main" id="{195168A5-37BB-CE76-2454-A3858649FD0B}"/>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-3</a:t>
            </a:r>
            <a:r>
              <a:rPr lang="zh-CN" altLang="en-US" sz="3200" b="1" dirty="0">
                <a:latin typeface="微软雅黑" panose="020B0503020204020204" pitchFamily="34" charset="-122"/>
                <a:ea typeface="微软雅黑" panose="020B0503020204020204" pitchFamily="34" charset="-122"/>
                <a:sym typeface="+mn-ea"/>
              </a:rPr>
              <a:t>：合成数据测试</a:t>
            </a:r>
            <a:r>
              <a:rPr lang="en-US" altLang="zh-CN" sz="3200" b="1" dirty="0" err="1">
                <a:latin typeface="微软雅黑" panose="020B0503020204020204" pitchFamily="34" charset="-122"/>
                <a:ea typeface="微软雅黑" panose="020B0503020204020204" pitchFamily="34" charset="-122"/>
                <a:sym typeface="+mn-ea"/>
              </a:rPr>
              <a:t>Taup</a:t>
            </a:r>
            <a:r>
              <a:rPr lang="zh-CN" altLang="en-US" sz="3200" b="1" dirty="0">
                <a:latin typeface="微软雅黑" panose="020B0503020204020204" pitchFamily="34" charset="-122"/>
                <a:ea typeface="微软雅黑" panose="020B0503020204020204" pitchFamily="34" charset="-122"/>
                <a:sym typeface="+mn-ea"/>
              </a:rPr>
              <a:t>变换</a:t>
            </a:r>
          </a:p>
        </p:txBody>
      </p:sp>
      <p:pic>
        <p:nvPicPr>
          <p:cNvPr id="6" name="内容占位符 3">
            <a:extLst>
              <a:ext uri="{FF2B5EF4-FFF2-40B4-BE49-F238E27FC236}">
                <a16:creationId xmlns:a16="http://schemas.microsoft.com/office/drawing/2014/main" id="{D0D3EF6F-E755-0E9B-E303-302D6E7E7AB0}"/>
              </a:ext>
            </a:extLst>
          </p:cNvPr>
          <p:cNvPicPr>
            <a:picLocks noChangeAspect="1"/>
          </p:cNvPicPr>
          <p:nvPr/>
        </p:nvPicPr>
        <p:blipFill>
          <a:blip r:embed="rId2"/>
          <a:stretch>
            <a:fillRect/>
          </a:stretch>
        </p:blipFill>
        <p:spPr>
          <a:xfrm>
            <a:off x="1182864" y="1095417"/>
            <a:ext cx="5010785" cy="4351655"/>
          </a:xfrm>
          <a:prstGeom prst="rect">
            <a:avLst/>
          </a:prstGeom>
        </p:spPr>
      </p:pic>
      <p:pic>
        <p:nvPicPr>
          <p:cNvPr id="7" name="内容占位符 3">
            <a:extLst>
              <a:ext uri="{FF2B5EF4-FFF2-40B4-BE49-F238E27FC236}">
                <a16:creationId xmlns:a16="http://schemas.microsoft.com/office/drawing/2014/main" id="{C735F8F0-0FC3-B0FF-6F68-012B546199BA}"/>
              </a:ext>
            </a:extLst>
          </p:cNvPr>
          <p:cNvPicPr>
            <a:picLocks noChangeAspect="1"/>
          </p:cNvPicPr>
          <p:nvPr/>
        </p:nvPicPr>
        <p:blipFill>
          <a:blip r:embed="rId3"/>
          <a:stretch>
            <a:fillRect/>
          </a:stretch>
        </p:blipFill>
        <p:spPr>
          <a:xfrm>
            <a:off x="6275810" y="1095417"/>
            <a:ext cx="5103331" cy="4351655"/>
          </a:xfrm>
          <a:prstGeom prst="rect">
            <a:avLst/>
          </a:prstGeom>
        </p:spPr>
      </p:pic>
      <p:sp>
        <p:nvSpPr>
          <p:cNvPr id="8" name="文本框 7">
            <a:extLst>
              <a:ext uri="{FF2B5EF4-FFF2-40B4-BE49-F238E27FC236}">
                <a16:creationId xmlns:a16="http://schemas.microsoft.com/office/drawing/2014/main" id="{C04EDDCD-C9B2-D644-E975-BF4A3932DCFF}"/>
              </a:ext>
            </a:extLst>
          </p:cNvPr>
          <p:cNvSpPr txBox="1"/>
          <p:nvPr/>
        </p:nvSpPr>
        <p:spPr>
          <a:xfrm>
            <a:off x="1974622" y="5623492"/>
            <a:ext cx="3203689" cy="369332"/>
          </a:xfrm>
          <a:prstGeom prst="rect">
            <a:avLst/>
          </a:prstGeom>
          <a:noFill/>
        </p:spPr>
        <p:txBody>
          <a:bodyPr wrap="square" rtlCol="0">
            <a:spAutoFit/>
          </a:bodyPr>
          <a:lstStyle/>
          <a:p>
            <a:pPr algn="ctr"/>
            <a:r>
              <a:rPr lang="zh-CN" altLang="en-US" dirty="0"/>
              <a:t>时间域线性同相轴</a:t>
            </a:r>
          </a:p>
        </p:txBody>
      </p:sp>
      <p:sp>
        <p:nvSpPr>
          <p:cNvPr id="9" name="文本框 8">
            <a:extLst>
              <a:ext uri="{FF2B5EF4-FFF2-40B4-BE49-F238E27FC236}">
                <a16:creationId xmlns:a16="http://schemas.microsoft.com/office/drawing/2014/main" id="{AE97D2DB-82F4-A3F9-F292-14E194854D9A}"/>
              </a:ext>
            </a:extLst>
          </p:cNvPr>
          <p:cNvSpPr txBox="1"/>
          <p:nvPr/>
        </p:nvSpPr>
        <p:spPr>
          <a:xfrm>
            <a:off x="7164994" y="5623492"/>
            <a:ext cx="3203689" cy="369332"/>
          </a:xfrm>
          <a:prstGeom prst="rect">
            <a:avLst/>
          </a:prstGeom>
          <a:noFill/>
        </p:spPr>
        <p:txBody>
          <a:bodyPr wrap="square" rtlCol="0">
            <a:spAutoFit/>
          </a:bodyPr>
          <a:lstStyle/>
          <a:p>
            <a:pPr algn="ctr"/>
            <a:r>
              <a:rPr lang="en-US" altLang="zh-CN" dirty="0" err="1"/>
              <a:t>Taup</a:t>
            </a:r>
            <a:r>
              <a:rPr lang="zh-CN" altLang="en-US" dirty="0"/>
              <a:t>变换域结果</a:t>
            </a:r>
          </a:p>
        </p:txBody>
      </p:sp>
    </p:spTree>
    <p:extLst>
      <p:ext uri="{BB962C8B-B14F-4D97-AF65-F5344CB8AC3E}">
        <p14:creationId xmlns:p14="http://schemas.microsoft.com/office/powerpoint/2010/main" val="4026185645"/>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C0EA2-3C48-8EE8-4E7A-B98E1B646935}"/>
            </a:ext>
          </a:extLst>
        </p:cNvPr>
        <p:cNvGrpSpPr/>
        <p:nvPr/>
      </p:nvGrpSpPr>
      <p:grpSpPr>
        <a:xfrm>
          <a:off x="0" y="0"/>
          <a:ext cx="0" cy="0"/>
          <a:chOff x="0" y="0"/>
          <a:chExt cx="0" cy="0"/>
        </a:xfrm>
      </p:grpSpPr>
      <p:sp>
        <p:nvSpPr>
          <p:cNvPr id="2" name="页脚占位符 1">
            <a:extLst>
              <a:ext uri="{FF2B5EF4-FFF2-40B4-BE49-F238E27FC236}">
                <a16:creationId xmlns:a16="http://schemas.microsoft.com/office/drawing/2014/main" id="{A1DCDFE0-C375-BB6B-BDC8-DCA3A3A294E4}"/>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A9D7CB9E-EAD2-ECCA-11DC-F53A9673A42D}"/>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23</a:t>
            </a:fld>
            <a:endParaRPr lang="zh-CN" altLang="en-US" sz="1600" dirty="0">
              <a:solidFill>
                <a:prstClr val="white">
                  <a:lumMod val="65000"/>
                </a:prstClr>
              </a:solidFill>
              <a:ea typeface="微软雅黑" panose="020B0503020204020204" pitchFamily="34" charset="-122"/>
            </a:endParaRPr>
          </a:p>
        </p:txBody>
      </p:sp>
      <p:pic>
        <p:nvPicPr>
          <p:cNvPr id="4" name="内容占位符 3">
            <a:extLst>
              <a:ext uri="{FF2B5EF4-FFF2-40B4-BE49-F238E27FC236}">
                <a16:creationId xmlns:a16="http://schemas.microsoft.com/office/drawing/2014/main" id="{640E186E-F327-C8FA-F2F4-972E17E3E49C}"/>
              </a:ext>
            </a:extLst>
          </p:cNvPr>
          <p:cNvPicPr>
            <a:picLocks noChangeAspect="1"/>
          </p:cNvPicPr>
          <p:nvPr/>
        </p:nvPicPr>
        <p:blipFill>
          <a:blip r:embed="rId2"/>
          <a:stretch>
            <a:fillRect/>
          </a:stretch>
        </p:blipFill>
        <p:spPr>
          <a:xfrm>
            <a:off x="495743" y="614909"/>
            <a:ext cx="6207760" cy="4351655"/>
          </a:xfrm>
          <a:prstGeom prst="rect">
            <a:avLst/>
          </a:prstGeom>
        </p:spPr>
      </p:pic>
      <p:sp>
        <p:nvSpPr>
          <p:cNvPr id="5" name="Rectangle 5">
            <a:extLst>
              <a:ext uri="{FF2B5EF4-FFF2-40B4-BE49-F238E27FC236}">
                <a16:creationId xmlns:a16="http://schemas.microsoft.com/office/drawing/2014/main" id="{310D903A-E0E3-7DA2-37D8-883357339CD7}"/>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-3</a:t>
            </a:r>
            <a:r>
              <a:rPr lang="zh-CN" altLang="en-US" sz="3200" b="1" dirty="0">
                <a:latin typeface="微软雅黑" panose="020B0503020204020204" pitchFamily="34" charset="-122"/>
                <a:ea typeface="微软雅黑" panose="020B0503020204020204" pitchFamily="34" charset="-122"/>
                <a:sym typeface="+mn-ea"/>
              </a:rPr>
              <a:t>：合成数据测试</a:t>
            </a:r>
            <a:r>
              <a:rPr lang="en-US" altLang="zh-CN" sz="3200" b="1" dirty="0" err="1">
                <a:latin typeface="微软雅黑" panose="020B0503020204020204" pitchFamily="34" charset="-122"/>
                <a:ea typeface="微软雅黑" panose="020B0503020204020204" pitchFamily="34" charset="-122"/>
                <a:sym typeface="+mn-ea"/>
              </a:rPr>
              <a:t>Taup</a:t>
            </a:r>
            <a:r>
              <a:rPr lang="zh-CN" altLang="en-US" sz="3200" b="1" dirty="0">
                <a:latin typeface="微软雅黑" panose="020B0503020204020204" pitchFamily="34" charset="-122"/>
                <a:ea typeface="微软雅黑" panose="020B0503020204020204" pitchFamily="34" charset="-122"/>
                <a:sym typeface="+mn-ea"/>
              </a:rPr>
              <a:t>变换</a:t>
            </a:r>
          </a:p>
        </p:txBody>
      </p:sp>
      <p:pic>
        <p:nvPicPr>
          <p:cNvPr id="6" name="内容占位符 3">
            <a:extLst>
              <a:ext uri="{FF2B5EF4-FFF2-40B4-BE49-F238E27FC236}">
                <a16:creationId xmlns:a16="http://schemas.microsoft.com/office/drawing/2014/main" id="{089C2CA1-A0B2-44DD-6953-A70CE837B082}"/>
              </a:ext>
            </a:extLst>
          </p:cNvPr>
          <p:cNvPicPr>
            <a:picLocks noChangeAspect="1"/>
          </p:cNvPicPr>
          <p:nvPr/>
        </p:nvPicPr>
        <p:blipFill>
          <a:blip r:embed="rId3"/>
          <a:srcRect l="40821" t="27133" r="18274" b="55332"/>
          <a:stretch>
            <a:fillRect/>
          </a:stretch>
        </p:blipFill>
        <p:spPr>
          <a:xfrm>
            <a:off x="5962683" y="987599"/>
            <a:ext cx="5680149" cy="17069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内容占位符 3">
            <a:extLst>
              <a:ext uri="{FF2B5EF4-FFF2-40B4-BE49-F238E27FC236}">
                <a16:creationId xmlns:a16="http://schemas.microsoft.com/office/drawing/2014/main" id="{10869B8E-B7BB-CEBF-5B94-7C6CD08406A6}"/>
              </a:ext>
            </a:extLst>
          </p:cNvPr>
          <p:cNvPicPr>
            <a:picLocks noChangeAspect="1"/>
          </p:cNvPicPr>
          <p:nvPr/>
        </p:nvPicPr>
        <p:blipFill>
          <a:blip r:embed="rId2"/>
          <a:srcRect l="40306" t="30969" r="25147" b="26401"/>
          <a:stretch>
            <a:fillRect/>
          </a:stretch>
        </p:blipFill>
        <p:spPr>
          <a:xfrm>
            <a:off x="7490115" y="2819097"/>
            <a:ext cx="4152717" cy="35922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图片 10">
            <a:extLst>
              <a:ext uri="{FF2B5EF4-FFF2-40B4-BE49-F238E27FC236}">
                <a16:creationId xmlns:a16="http://schemas.microsoft.com/office/drawing/2014/main" id="{1FA7BDE9-1B60-0DA4-3C9F-0DC350C3EA8C}"/>
              </a:ext>
            </a:extLst>
          </p:cNvPr>
          <p:cNvPicPr>
            <a:picLocks noChangeAspect="1"/>
          </p:cNvPicPr>
          <p:nvPr/>
        </p:nvPicPr>
        <p:blipFill>
          <a:blip r:embed="rId4"/>
          <a:stretch>
            <a:fillRect/>
          </a:stretch>
        </p:blipFill>
        <p:spPr>
          <a:xfrm>
            <a:off x="568902" y="4327402"/>
            <a:ext cx="7950147" cy="2153846"/>
          </a:xfrm>
          <a:prstGeom prst="rect">
            <a:avLst/>
          </a:prstGeom>
        </p:spPr>
      </p:pic>
      <p:cxnSp>
        <p:nvCxnSpPr>
          <p:cNvPr id="10" name="直接箭头连接符 9">
            <a:extLst>
              <a:ext uri="{FF2B5EF4-FFF2-40B4-BE49-F238E27FC236}">
                <a16:creationId xmlns:a16="http://schemas.microsoft.com/office/drawing/2014/main" id="{1EE711C3-03F8-9C62-9708-2B25CF9B99D2}"/>
              </a:ext>
            </a:extLst>
          </p:cNvPr>
          <p:cNvCxnSpPr>
            <a:stCxn id="6" idx="1"/>
          </p:cNvCxnSpPr>
          <p:nvPr/>
        </p:nvCxnSpPr>
        <p:spPr>
          <a:xfrm flipH="1">
            <a:off x="5521036" y="1841092"/>
            <a:ext cx="441647" cy="91617"/>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3" name="直接箭头连接符 12">
            <a:extLst>
              <a:ext uri="{FF2B5EF4-FFF2-40B4-BE49-F238E27FC236}">
                <a16:creationId xmlns:a16="http://schemas.microsoft.com/office/drawing/2014/main" id="{8D22DED8-D92B-0E85-4719-5EDC59ED952F}"/>
              </a:ext>
            </a:extLst>
          </p:cNvPr>
          <p:cNvCxnSpPr/>
          <p:nvPr/>
        </p:nvCxnSpPr>
        <p:spPr>
          <a:xfrm flipH="1" flipV="1">
            <a:off x="5237018" y="3144982"/>
            <a:ext cx="3282031" cy="1073727"/>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1603495"/>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F045EF9B-BBA7-93FC-3864-4F28E8E02472}"/>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1680AE1A-1968-A64A-E1D5-C33CAF89130B}"/>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24</a:t>
            </a:fld>
            <a:endParaRPr lang="zh-CN" altLang="en-US" sz="1600" dirty="0">
              <a:solidFill>
                <a:prstClr val="white">
                  <a:lumMod val="65000"/>
                </a:prstClr>
              </a:solidFill>
              <a:ea typeface="微软雅黑" panose="020B0503020204020204" pitchFamily="34" charset="-122"/>
            </a:endParaRPr>
          </a:p>
        </p:txBody>
      </p:sp>
      <p:sp>
        <p:nvSpPr>
          <p:cNvPr id="4" name="Rectangle 5">
            <a:extLst>
              <a:ext uri="{FF2B5EF4-FFF2-40B4-BE49-F238E27FC236}">
                <a16:creationId xmlns:a16="http://schemas.microsoft.com/office/drawing/2014/main" id="{19B924D9-21E4-DE47-DCDD-29C0CB5A8B03}"/>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-4</a:t>
            </a:r>
            <a:r>
              <a:rPr lang="zh-CN" altLang="en-US" sz="3200" b="1" dirty="0">
                <a:latin typeface="微软雅黑" panose="020B0503020204020204" pitchFamily="34" charset="-122"/>
                <a:ea typeface="微软雅黑" panose="020B0503020204020204" pitchFamily="34" charset="-122"/>
                <a:sym typeface="+mn-ea"/>
              </a:rPr>
              <a:t>：生成排序测试数据并验证排序</a:t>
            </a:r>
          </a:p>
        </p:txBody>
      </p:sp>
      <p:pic>
        <p:nvPicPr>
          <p:cNvPr id="5" name="图片 4">
            <a:extLst>
              <a:ext uri="{FF2B5EF4-FFF2-40B4-BE49-F238E27FC236}">
                <a16:creationId xmlns:a16="http://schemas.microsoft.com/office/drawing/2014/main" id="{5C53C79D-98E0-6E03-F646-A81F736028F4}"/>
              </a:ext>
            </a:extLst>
          </p:cNvPr>
          <p:cNvPicPr>
            <a:picLocks noChangeAspect="1"/>
          </p:cNvPicPr>
          <p:nvPr/>
        </p:nvPicPr>
        <p:blipFill>
          <a:blip r:embed="rId2"/>
          <a:stretch>
            <a:fillRect/>
          </a:stretch>
        </p:blipFill>
        <p:spPr>
          <a:xfrm>
            <a:off x="983515" y="767581"/>
            <a:ext cx="8991216" cy="5560994"/>
          </a:xfrm>
          <a:prstGeom prst="rect">
            <a:avLst/>
          </a:prstGeom>
        </p:spPr>
      </p:pic>
      <p:cxnSp>
        <p:nvCxnSpPr>
          <p:cNvPr id="7" name="直接箭头连接符 6">
            <a:extLst>
              <a:ext uri="{FF2B5EF4-FFF2-40B4-BE49-F238E27FC236}">
                <a16:creationId xmlns:a16="http://schemas.microsoft.com/office/drawing/2014/main" id="{E8F17FA8-B029-1315-55BE-D017863439C3}"/>
              </a:ext>
            </a:extLst>
          </p:cNvPr>
          <p:cNvCxnSpPr>
            <a:cxnSpLocks/>
          </p:cNvCxnSpPr>
          <p:nvPr/>
        </p:nvCxnSpPr>
        <p:spPr>
          <a:xfrm flipH="1">
            <a:off x="5525871" y="1932870"/>
            <a:ext cx="814627" cy="509921"/>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8" name="文本框 7">
            <a:extLst>
              <a:ext uri="{FF2B5EF4-FFF2-40B4-BE49-F238E27FC236}">
                <a16:creationId xmlns:a16="http://schemas.microsoft.com/office/drawing/2014/main" id="{D5859F38-D23C-4C99-03BB-2FAAF77942A3}"/>
              </a:ext>
            </a:extLst>
          </p:cNvPr>
          <p:cNvSpPr txBox="1"/>
          <p:nvPr/>
        </p:nvSpPr>
        <p:spPr>
          <a:xfrm>
            <a:off x="6223184" y="1631447"/>
            <a:ext cx="1925742"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b="1" dirty="0">
                <a:latin typeface="微软雅黑" panose="020B0503020204020204" pitchFamily="34" charset="-122"/>
                <a:ea typeface="微软雅黑" panose="020B0503020204020204" pitchFamily="34" charset="-122"/>
              </a:rPr>
              <a:t>设定随机数种子</a:t>
            </a:r>
          </a:p>
        </p:txBody>
      </p:sp>
      <p:sp>
        <p:nvSpPr>
          <p:cNvPr id="9" name="文本框 8">
            <a:extLst>
              <a:ext uri="{FF2B5EF4-FFF2-40B4-BE49-F238E27FC236}">
                <a16:creationId xmlns:a16="http://schemas.microsoft.com/office/drawing/2014/main" id="{1AE2A5CE-D57F-AAB8-4F3D-3E8378FC2C8F}"/>
              </a:ext>
            </a:extLst>
          </p:cNvPr>
          <p:cNvSpPr txBox="1"/>
          <p:nvPr/>
        </p:nvSpPr>
        <p:spPr>
          <a:xfrm>
            <a:off x="4363136" y="5295581"/>
            <a:ext cx="3465728"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b="1" dirty="0">
                <a:latin typeface="微软雅黑" panose="020B0503020204020204" pitchFamily="34" charset="-122"/>
                <a:ea typeface="微软雅黑" panose="020B0503020204020204" pitchFamily="34" charset="-122"/>
              </a:rPr>
              <a:t>给</a:t>
            </a:r>
            <a:r>
              <a:rPr lang="en-US" altLang="zh-CN" b="1" dirty="0">
                <a:latin typeface="微软雅黑" panose="020B0503020204020204" pitchFamily="34" charset="-122"/>
                <a:ea typeface="微软雅黑" panose="020B0503020204020204" pitchFamily="34" charset="-122"/>
              </a:rPr>
              <a:t>i_user1</a:t>
            </a:r>
            <a:r>
              <a:rPr lang="zh-CN" altLang="en-US" b="1" dirty="0">
                <a:latin typeface="微软雅黑" panose="020B0503020204020204" pitchFamily="34" charset="-122"/>
                <a:ea typeface="微软雅黑" panose="020B0503020204020204" pitchFamily="34" charset="-122"/>
              </a:rPr>
              <a:t>和</a:t>
            </a:r>
            <a:r>
              <a:rPr lang="en-US" altLang="zh-CN" b="1" dirty="0">
                <a:latin typeface="微软雅黑" panose="020B0503020204020204" pitchFamily="34" charset="-122"/>
                <a:ea typeface="微软雅黑" panose="020B0503020204020204" pitchFamily="34" charset="-122"/>
              </a:rPr>
              <a:t>i_user2</a:t>
            </a:r>
          </a:p>
          <a:p>
            <a:r>
              <a:rPr lang="zh-CN" altLang="en-US" b="1" dirty="0">
                <a:latin typeface="微软雅黑" panose="020B0503020204020204" pitchFamily="34" charset="-122"/>
                <a:ea typeface="微软雅黑" panose="020B0503020204020204" pitchFamily="34" charset="-122"/>
              </a:rPr>
              <a:t>赋值为从</a:t>
            </a:r>
            <a:r>
              <a:rPr lang="en-US" altLang="zh-CN" b="1" dirty="0">
                <a:latin typeface="微软雅黑" panose="020B0503020204020204" pitchFamily="34" charset="-122"/>
                <a:ea typeface="微软雅黑" panose="020B0503020204020204" pitchFamily="34" charset="-122"/>
              </a:rPr>
              <a:t>1-10000</a:t>
            </a:r>
            <a:r>
              <a:rPr lang="zh-CN" altLang="en-US" b="1" dirty="0">
                <a:latin typeface="微软雅黑" panose="020B0503020204020204" pitchFamily="34" charset="-122"/>
                <a:ea typeface="微软雅黑" panose="020B0503020204020204" pitchFamily="34" charset="-122"/>
              </a:rPr>
              <a:t>的随机数</a:t>
            </a:r>
            <a:endParaRPr lang="en-US" altLang="zh-CN" b="1" dirty="0">
              <a:latin typeface="微软雅黑" panose="020B0503020204020204" pitchFamily="34" charset="-122"/>
              <a:ea typeface="微软雅黑" panose="020B0503020204020204" pitchFamily="34" charset="-122"/>
            </a:endParaRPr>
          </a:p>
        </p:txBody>
      </p:sp>
      <p:cxnSp>
        <p:nvCxnSpPr>
          <p:cNvPr id="10" name="直接箭头连接符 9">
            <a:extLst>
              <a:ext uri="{FF2B5EF4-FFF2-40B4-BE49-F238E27FC236}">
                <a16:creationId xmlns:a16="http://schemas.microsoft.com/office/drawing/2014/main" id="{8BC7ABBB-B52F-1950-2D54-02463DE804EC}"/>
              </a:ext>
            </a:extLst>
          </p:cNvPr>
          <p:cNvCxnSpPr>
            <a:cxnSpLocks/>
            <a:stCxn id="9" idx="0"/>
          </p:cNvCxnSpPr>
          <p:nvPr/>
        </p:nvCxnSpPr>
        <p:spPr>
          <a:xfrm flipH="1" flipV="1">
            <a:off x="5111430" y="3675145"/>
            <a:ext cx="984570" cy="1620436"/>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pic>
        <p:nvPicPr>
          <p:cNvPr id="12" name="图片 11">
            <a:extLst>
              <a:ext uri="{FF2B5EF4-FFF2-40B4-BE49-F238E27FC236}">
                <a16:creationId xmlns:a16="http://schemas.microsoft.com/office/drawing/2014/main" id="{BD8DB9A1-3DEC-8A0C-26AC-A83C713D09DC}"/>
              </a:ext>
            </a:extLst>
          </p:cNvPr>
          <p:cNvPicPr>
            <a:picLocks noChangeAspect="1"/>
          </p:cNvPicPr>
          <p:nvPr/>
        </p:nvPicPr>
        <p:blipFill>
          <a:blip r:embed="rId3"/>
          <a:stretch>
            <a:fillRect/>
          </a:stretch>
        </p:blipFill>
        <p:spPr>
          <a:xfrm>
            <a:off x="8607585" y="2045888"/>
            <a:ext cx="3200400" cy="1333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13" name="直接箭头连接符 12">
            <a:extLst>
              <a:ext uri="{FF2B5EF4-FFF2-40B4-BE49-F238E27FC236}">
                <a16:creationId xmlns:a16="http://schemas.microsoft.com/office/drawing/2014/main" id="{BDC70D89-220B-1FC9-A789-0771737E1A04}"/>
              </a:ext>
            </a:extLst>
          </p:cNvPr>
          <p:cNvCxnSpPr>
            <a:cxnSpLocks/>
            <a:stCxn id="12" idx="1"/>
          </p:cNvCxnSpPr>
          <p:nvPr/>
        </p:nvCxnSpPr>
        <p:spPr>
          <a:xfrm flipH="1" flipV="1">
            <a:off x="5525871" y="2442791"/>
            <a:ext cx="3081714" cy="269847"/>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pic>
        <p:nvPicPr>
          <p:cNvPr id="15" name="内容占位符 3">
            <a:extLst>
              <a:ext uri="{FF2B5EF4-FFF2-40B4-BE49-F238E27FC236}">
                <a16:creationId xmlns:a16="http://schemas.microsoft.com/office/drawing/2014/main" id="{3F12102D-BD92-876C-3C6D-5FE74B4B2DDF}"/>
              </a:ext>
            </a:extLst>
          </p:cNvPr>
          <p:cNvPicPr>
            <a:picLocks noChangeAspect="1"/>
          </p:cNvPicPr>
          <p:nvPr/>
        </p:nvPicPr>
        <p:blipFill>
          <a:blip r:embed="rId4"/>
          <a:stretch>
            <a:fillRect/>
          </a:stretch>
        </p:blipFill>
        <p:spPr>
          <a:xfrm>
            <a:off x="8410410" y="4699664"/>
            <a:ext cx="3397575" cy="17052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17" name="直接箭头连接符 16">
            <a:extLst>
              <a:ext uri="{FF2B5EF4-FFF2-40B4-BE49-F238E27FC236}">
                <a16:creationId xmlns:a16="http://schemas.microsoft.com/office/drawing/2014/main" id="{A5BE58D7-1C31-AF17-70AE-39F3EDDC1C2F}"/>
              </a:ext>
            </a:extLst>
          </p:cNvPr>
          <p:cNvCxnSpPr>
            <a:cxnSpLocks/>
            <a:stCxn id="15" idx="1"/>
          </p:cNvCxnSpPr>
          <p:nvPr/>
        </p:nvCxnSpPr>
        <p:spPr>
          <a:xfrm flipH="1" flipV="1">
            <a:off x="5111430" y="3675145"/>
            <a:ext cx="3298980" cy="1877143"/>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1795809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F0556B0D-7EAB-5541-31D4-20F04140AF1A}"/>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A67DAA7F-8770-6674-D7AE-506C86A9942B}"/>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25</a:t>
            </a:fld>
            <a:endParaRPr lang="zh-CN" altLang="en-US" sz="1600" dirty="0">
              <a:solidFill>
                <a:prstClr val="white">
                  <a:lumMod val="65000"/>
                </a:prstClr>
              </a:solidFill>
              <a:ea typeface="微软雅黑" panose="020B0503020204020204" pitchFamily="34" charset="-122"/>
            </a:endParaRPr>
          </a:p>
        </p:txBody>
      </p:sp>
      <p:pic>
        <p:nvPicPr>
          <p:cNvPr id="5" name="内容占位符 7">
            <a:extLst>
              <a:ext uri="{FF2B5EF4-FFF2-40B4-BE49-F238E27FC236}">
                <a16:creationId xmlns:a16="http://schemas.microsoft.com/office/drawing/2014/main" id="{7CF82326-5E63-6962-29D4-825B611ED00F}"/>
              </a:ext>
            </a:extLst>
          </p:cNvPr>
          <p:cNvPicPr>
            <a:picLocks noChangeAspect="1"/>
          </p:cNvPicPr>
          <p:nvPr/>
        </p:nvPicPr>
        <p:blipFill>
          <a:blip r:embed="rId2"/>
          <a:stretch>
            <a:fillRect/>
          </a:stretch>
        </p:blipFill>
        <p:spPr>
          <a:xfrm>
            <a:off x="1098596" y="779658"/>
            <a:ext cx="5690728" cy="5654424"/>
          </a:xfrm>
          <a:prstGeom prst="rect">
            <a:avLst/>
          </a:prstGeom>
        </p:spPr>
      </p:pic>
      <p:sp>
        <p:nvSpPr>
          <p:cNvPr id="6" name="Rectangle 5">
            <a:extLst>
              <a:ext uri="{FF2B5EF4-FFF2-40B4-BE49-F238E27FC236}">
                <a16:creationId xmlns:a16="http://schemas.microsoft.com/office/drawing/2014/main" id="{56E88392-9071-4B24-AA2B-F7A7EF39A697}"/>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-4</a:t>
            </a:r>
            <a:r>
              <a:rPr lang="zh-CN" altLang="en-US" sz="3200" b="1" dirty="0">
                <a:latin typeface="微软雅黑" panose="020B0503020204020204" pitchFamily="34" charset="-122"/>
                <a:ea typeface="微软雅黑" panose="020B0503020204020204" pitchFamily="34" charset="-122"/>
                <a:sym typeface="+mn-ea"/>
              </a:rPr>
              <a:t>：生成排序测试数据并验证排序</a:t>
            </a:r>
          </a:p>
        </p:txBody>
      </p:sp>
      <p:pic>
        <p:nvPicPr>
          <p:cNvPr id="7" name="内容占位符 7">
            <a:extLst>
              <a:ext uri="{FF2B5EF4-FFF2-40B4-BE49-F238E27FC236}">
                <a16:creationId xmlns:a16="http://schemas.microsoft.com/office/drawing/2014/main" id="{2232E463-5869-3BCA-329D-AA463CEF2B31}"/>
              </a:ext>
            </a:extLst>
          </p:cNvPr>
          <p:cNvPicPr>
            <a:picLocks noChangeAspect="1"/>
          </p:cNvPicPr>
          <p:nvPr/>
        </p:nvPicPr>
        <p:blipFill>
          <a:blip r:embed="rId2"/>
          <a:srcRect l="48155" t="25574" r="3236" b="48697"/>
          <a:stretch>
            <a:fillRect/>
          </a:stretch>
        </p:blipFill>
        <p:spPr>
          <a:xfrm>
            <a:off x="6789324" y="962760"/>
            <a:ext cx="4915583" cy="25853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9" name="直接箭头连接符 8">
            <a:extLst>
              <a:ext uri="{FF2B5EF4-FFF2-40B4-BE49-F238E27FC236}">
                <a16:creationId xmlns:a16="http://schemas.microsoft.com/office/drawing/2014/main" id="{63B1F288-3FAE-7426-E04D-A915BBDCEFB1}"/>
              </a:ext>
            </a:extLst>
          </p:cNvPr>
          <p:cNvCxnSpPr>
            <a:stCxn id="7" idx="1"/>
          </p:cNvCxnSpPr>
          <p:nvPr/>
        </p:nvCxnSpPr>
        <p:spPr>
          <a:xfrm flipH="1">
            <a:off x="6006095" y="2255419"/>
            <a:ext cx="783229" cy="750918"/>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10" name="文本框 9">
            <a:extLst>
              <a:ext uri="{FF2B5EF4-FFF2-40B4-BE49-F238E27FC236}">
                <a16:creationId xmlns:a16="http://schemas.microsoft.com/office/drawing/2014/main" id="{5805F8C4-C7A5-7C99-1259-D8EE0A09C5F2}"/>
              </a:ext>
            </a:extLst>
          </p:cNvPr>
          <p:cNvSpPr txBox="1"/>
          <p:nvPr/>
        </p:nvSpPr>
        <p:spPr>
          <a:xfrm>
            <a:off x="6789324" y="3770045"/>
            <a:ext cx="4545290" cy="2246769"/>
          </a:xfrm>
          <a:prstGeom prst="rect">
            <a:avLst/>
          </a:prstGeom>
          <a:noFill/>
        </p:spPr>
        <p:txBody>
          <a:bodyPr wrap="square" rtlCol="0">
            <a:spAutoFit/>
          </a:bodyPr>
          <a:lstStyle/>
          <a:p>
            <a:r>
              <a:rPr lang="zh-CN" altLang="en-US" sz="2000" b="1" dirty="0">
                <a:latin typeface="微软雅黑" panose="020B0503020204020204" pitchFamily="34" charset="-122"/>
                <a:ea typeface="微软雅黑" panose="020B0503020204020204" pitchFamily="34" charset="-122"/>
              </a:rPr>
              <a:t>校验排序的逻辑：</a:t>
            </a:r>
            <a:endParaRPr lang="en-US" altLang="zh-CN" sz="2000" b="1" dirty="0">
              <a:latin typeface="微软雅黑" panose="020B0503020204020204" pitchFamily="34" charset="-122"/>
              <a:ea typeface="微软雅黑" panose="020B0503020204020204" pitchFamily="34" charset="-122"/>
            </a:endParaRPr>
          </a:p>
          <a:p>
            <a:endParaRPr lang="en-US" altLang="zh-CN" sz="2000" dirty="0">
              <a:latin typeface="微软雅黑" panose="020B0503020204020204" pitchFamily="34" charset="-122"/>
              <a:ea typeface="微软雅黑" panose="020B0503020204020204" pitchFamily="34" charset="-122"/>
            </a:endParaRPr>
          </a:p>
          <a:p>
            <a:pPr marL="342900" indent="-342900">
              <a:buFont typeface="Arial" panose="020B0604020202020204" pitchFamily="34" charset="0"/>
              <a:buChar char="•"/>
            </a:pPr>
            <a:r>
              <a:rPr lang="en-US" altLang="zh-CN" sz="2000" dirty="0">
                <a:latin typeface="微软雅黑" panose="020B0503020204020204" pitchFamily="34" charset="-122"/>
                <a:ea typeface="微软雅黑" panose="020B0503020204020204" pitchFamily="34" charset="-122"/>
              </a:rPr>
              <a:t>Gather flag @ i_user1</a:t>
            </a:r>
            <a:r>
              <a:rPr lang="zh-CN" altLang="en-US" sz="2000" dirty="0">
                <a:latin typeface="微软雅黑" panose="020B0503020204020204" pitchFamily="34" charset="-122"/>
                <a:ea typeface="微软雅黑" panose="020B0503020204020204" pitchFamily="34" charset="-122"/>
              </a:rPr>
              <a:t>，升序；道集内所有</a:t>
            </a:r>
            <a:r>
              <a:rPr lang="en-US" altLang="zh-CN" sz="2000" dirty="0">
                <a:latin typeface="微软雅黑" panose="020B0503020204020204" pitchFamily="34" charset="-122"/>
                <a:ea typeface="微软雅黑" panose="020B0503020204020204" pitchFamily="34" charset="-122"/>
              </a:rPr>
              <a:t>i_user1</a:t>
            </a:r>
            <a:r>
              <a:rPr lang="zh-CN" altLang="en-US" sz="2000" dirty="0">
                <a:latin typeface="微软雅黑" panose="020B0503020204020204" pitchFamily="34" charset="-122"/>
                <a:ea typeface="微软雅黑" panose="020B0503020204020204" pitchFamily="34" charset="-122"/>
              </a:rPr>
              <a:t>相等，且大于前一个道集</a:t>
            </a:r>
            <a:endParaRPr lang="en-US" altLang="zh-CN" sz="2000" dirty="0">
              <a:latin typeface="微软雅黑" panose="020B0503020204020204" pitchFamily="34" charset="-122"/>
              <a:ea typeface="微软雅黑" panose="020B0503020204020204" pitchFamily="34" charset="-122"/>
            </a:endParaRPr>
          </a:p>
          <a:p>
            <a:pPr marL="342900" indent="-342900">
              <a:buFont typeface="Arial" panose="020B0604020202020204" pitchFamily="34" charset="0"/>
              <a:buChar char="•"/>
            </a:pPr>
            <a:r>
              <a:rPr lang="zh-CN" altLang="en-US" sz="2000" dirty="0">
                <a:latin typeface="微软雅黑" panose="020B0503020204020204" pitchFamily="34" charset="-122"/>
                <a:ea typeface="微软雅黑" panose="020B0503020204020204" pitchFamily="34" charset="-122"/>
              </a:rPr>
              <a:t>道集内所有</a:t>
            </a:r>
            <a:r>
              <a:rPr lang="en-US" altLang="zh-CN" sz="2000" dirty="0">
                <a:latin typeface="微软雅黑" panose="020B0503020204020204" pitchFamily="34" charset="-122"/>
                <a:ea typeface="微软雅黑" panose="020B0503020204020204" pitchFamily="34" charset="-122"/>
              </a:rPr>
              <a:t>i_user2</a:t>
            </a:r>
            <a:r>
              <a:rPr lang="zh-CN" altLang="en-US" sz="2000" dirty="0">
                <a:latin typeface="微软雅黑" panose="020B0503020204020204" pitchFamily="34" charset="-122"/>
                <a:ea typeface="微软雅黑" panose="020B0503020204020204" pitchFamily="34" charset="-122"/>
              </a:rPr>
              <a:t>升序，每一道大于等于前一道</a:t>
            </a:r>
          </a:p>
        </p:txBody>
      </p:sp>
    </p:spTree>
    <p:extLst>
      <p:ext uri="{BB962C8B-B14F-4D97-AF65-F5344CB8AC3E}">
        <p14:creationId xmlns:p14="http://schemas.microsoft.com/office/powerpoint/2010/main" val="647624252"/>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3E62E-239F-451C-88AC-D4DA43D09514}" type="slidenum">
              <a:rPr lang="zh-CN" altLang="en-US" smtClean="0"/>
              <a:t>26</a:t>
            </a:fld>
            <a:endParaRPr lang="zh-CN" altLang="en-US"/>
          </a:p>
        </p:txBody>
      </p:sp>
      <p:sp>
        <p:nvSpPr>
          <p:cNvPr id="7"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-5</a:t>
            </a:r>
            <a:r>
              <a:rPr lang="zh-CN" altLang="en-US" sz="3200" b="1" dirty="0">
                <a:latin typeface="微软雅黑" panose="020B0503020204020204" pitchFamily="34" charset="-122"/>
                <a:ea typeface="微软雅黑" panose="020B0503020204020204" pitchFamily="34" charset="-122"/>
                <a:sym typeface="+mn-ea"/>
              </a:rPr>
              <a:t>：更改地震数据</a:t>
            </a:r>
          </a:p>
        </p:txBody>
      </p:sp>
      <p:sp>
        <p:nvSpPr>
          <p:cNvPr id="9" name="文本框 8"/>
          <p:cNvSpPr txBox="1"/>
          <p:nvPr/>
        </p:nvSpPr>
        <p:spPr>
          <a:xfrm>
            <a:off x="1193165" y="774700"/>
            <a:ext cx="5829300" cy="645160"/>
          </a:xfrm>
          <a:prstGeom prst="rect">
            <a:avLst/>
          </a:prstGeom>
          <a:noFill/>
        </p:spPr>
        <p:txBody>
          <a:bodyPr wrap="square" rtlCol="0">
            <a:spAutoFit/>
          </a:bodyPr>
          <a:lstStyle/>
          <a:p>
            <a:r>
              <a:rPr lang="zh-CN" altLang="en-US"/>
              <a:t>目的：将水底替换为脉冲，用于交叉验证多次波反偏移和基于波场延拓的</a:t>
            </a:r>
            <a:r>
              <a:rPr lang="en-US" altLang="zh-CN"/>
              <a:t>MWD</a:t>
            </a:r>
            <a:r>
              <a:rPr lang="zh-CN" altLang="en-US"/>
              <a:t>多次波预测结果</a:t>
            </a:r>
          </a:p>
        </p:txBody>
      </p:sp>
      <p:pic>
        <p:nvPicPr>
          <p:cNvPr id="6" name="内容占位符 5" descr="screenshot.10"/>
          <p:cNvPicPr>
            <a:picLocks noGrp="1" noChangeAspect="1"/>
          </p:cNvPicPr>
          <p:nvPr>
            <p:ph idx="1"/>
          </p:nvPr>
        </p:nvPicPr>
        <p:blipFill>
          <a:blip r:embed="rId3"/>
          <a:stretch>
            <a:fillRect/>
          </a:stretch>
        </p:blipFill>
        <p:spPr>
          <a:xfrm>
            <a:off x="2230120" y="1825625"/>
            <a:ext cx="7730490" cy="4351655"/>
          </a:xfrm>
          <a:prstGeom prst="rect">
            <a:avLst/>
          </a:prstGeom>
        </p:spPr>
      </p:pic>
      <p:sp>
        <p:nvSpPr>
          <p:cNvPr id="8" name="文本框 7"/>
          <p:cNvSpPr txBox="1"/>
          <p:nvPr/>
        </p:nvSpPr>
        <p:spPr>
          <a:xfrm>
            <a:off x="318770" y="2045970"/>
            <a:ext cx="2146300" cy="645160"/>
          </a:xfrm>
          <a:prstGeom prst="rect">
            <a:avLst/>
          </a:prstGeom>
          <a:noFill/>
        </p:spPr>
        <p:txBody>
          <a:bodyPr wrap="square" rtlCol="0">
            <a:spAutoFit/>
          </a:bodyPr>
          <a:lstStyle/>
          <a:p>
            <a:r>
              <a:rPr lang="en-US" altLang="zh-CN"/>
              <a:t>cmp_elev:</a:t>
            </a:r>
          </a:p>
          <a:p>
            <a:r>
              <a:rPr lang="en-US" altLang="zh-CN"/>
              <a:t>cmp</a:t>
            </a:r>
            <a:r>
              <a:rPr lang="zh-CN" altLang="en-US"/>
              <a:t>高程</a:t>
            </a:r>
            <a:r>
              <a:rPr lang="en-US" altLang="zh-CN"/>
              <a:t>header</a:t>
            </a:r>
          </a:p>
        </p:txBody>
      </p:sp>
      <p:sp>
        <p:nvSpPr>
          <p:cNvPr id="10" name="文本框 9"/>
          <p:cNvSpPr txBox="1"/>
          <p:nvPr/>
        </p:nvSpPr>
        <p:spPr>
          <a:xfrm>
            <a:off x="269875" y="3638550"/>
            <a:ext cx="2146300" cy="368300"/>
          </a:xfrm>
          <a:prstGeom prst="rect">
            <a:avLst/>
          </a:prstGeom>
          <a:noFill/>
        </p:spPr>
        <p:txBody>
          <a:bodyPr wrap="square" rtlCol="0">
            <a:spAutoFit/>
          </a:bodyPr>
          <a:lstStyle/>
          <a:p>
            <a:r>
              <a:rPr lang="zh-CN" altLang="en-US"/>
              <a:t>深度偏移剖面</a:t>
            </a:r>
          </a:p>
        </p:txBody>
      </p:sp>
      <p:pic>
        <p:nvPicPr>
          <p:cNvPr id="11" name="图片 10"/>
          <p:cNvPicPr>
            <a:picLocks noChangeAspect="1"/>
          </p:cNvPicPr>
          <p:nvPr/>
        </p:nvPicPr>
        <p:blipFill>
          <a:blip r:embed="rId4"/>
          <a:stretch>
            <a:fillRect/>
          </a:stretch>
        </p:blipFill>
        <p:spPr>
          <a:xfrm>
            <a:off x="25400" y="5499100"/>
            <a:ext cx="3971925" cy="1282065"/>
          </a:xfrm>
          <a:prstGeom prst="rect">
            <a:avLst/>
          </a:prstGeom>
        </p:spPr>
      </p:pic>
      <p:sp>
        <p:nvSpPr>
          <p:cNvPr id="13" name="文本框 12"/>
          <p:cNvSpPr txBox="1"/>
          <p:nvPr/>
        </p:nvSpPr>
        <p:spPr>
          <a:xfrm>
            <a:off x="4039235" y="6113145"/>
            <a:ext cx="5154295" cy="368300"/>
          </a:xfrm>
          <a:prstGeom prst="rect">
            <a:avLst/>
          </a:prstGeom>
          <a:noFill/>
        </p:spPr>
        <p:txBody>
          <a:bodyPr wrap="none" rtlCol="0" anchor="t">
            <a:spAutoFit/>
          </a:bodyPr>
          <a:lstStyle/>
          <a:p>
            <a:r>
              <a:rPr lang="zh-CN" altLang="en-US">
                <a:sym typeface="+mn-ea"/>
              </a:rPr>
              <a:t>计算</a:t>
            </a:r>
            <a:r>
              <a:rPr lang="en-US" altLang="zh-CN">
                <a:sym typeface="+mn-ea"/>
              </a:rPr>
              <a:t>cmp</a:t>
            </a:r>
            <a:r>
              <a:rPr lang="zh-CN" altLang="en-US">
                <a:sym typeface="+mn-ea"/>
              </a:rPr>
              <a:t>高程对应的深度采样点（最接近深度点）</a:t>
            </a:r>
            <a:endParaRPr lang="zh-CN" altLang="en-US"/>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3E62E-239F-451C-88AC-D4DA43D09514}" type="slidenum">
              <a:rPr lang="zh-CN" altLang="en-US" smtClean="0"/>
              <a:t>27</a:t>
            </a:fld>
            <a:endParaRPr lang="zh-CN" altLang="en-US"/>
          </a:p>
        </p:txBody>
      </p:sp>
      <p:sp>
        <p:nvSpPr>
          <p:cNvPr id="7"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-5</a:t>
            </a:r>
            <a:r>
              <a:rPr lang="zh-CN" altLang="en-US" sz="3200" b="1" dirty="0">
                <a:latin typeface="微软雅黑" panose="020B0503020204020204" pitchFamily="34" charset="-122"/>
                <a:ea typeface="微软雅黑" panose="020B0503020204020204" pitchFamily="34" charset="-122"/>
                <a:sym typeface="+mn-ea"/>
              </a:rPr>
              <a:t>：更改地震数据</a:t>
            </a:r>
          </a:p>
        </p:txBody>
      </p:sp>
      <p:pic>
        <p:nvPicPr>
          <p:cNvPr id="3" name="内容占位符 2" descr="D:\Documents\Pictures\screenshot.11.jpgscreenshot.11"/>
          <p:cNvPicPr>
            <a:picLocks noGrp="1" noChangeAspect="1"/>
          </p:cNvPicPr>
          <p:nvPr>
            <p:ph idx="1"/>
          </p:nvPr>
        </p:nvPicPr>
        <p:blipFill>
          <a:blip r:embed="rId2"/>
          <a:srcRect/>
          <a:stretch>
            <a:fillRect/>
          </a:stretch>
        </p:blipFill>
        <p:spPr>
          <a:xfrm>
            <a:off x="2230120" y="1825943"/>
            <a:ext cx="7730490" cy="4351020"/>
          </a:xfrm>
          <a:prstGeom prst="rect">
            <a:avLst/>
          </a:prstGeom>
        </p:spPr>
      </p:pic>
      <p:sp>
        <p:nvSpPr>
          <p:cNvPr id="8" name="文本框 7"/>
          <p:cNvSpPr txBox="1"/>
          <p:nvPr/>
        </p:nvSpPr>
        <p:spPr>
          <a:xfrm>
            <a:off x="1193165" y="774700"/>
            <a:ext cx="5829300" cy="645160"/>
          </a:xfrm>
          <a:prstGeom prst="rect">
            <a:avLst/>
          </a:prstGeom>
          <a:noFill/>
        </p:spPr>
        <p:txBody>
          <a:bodyPr wrap="square" rtlCol="0">
            <a:spAutoFit/>
          </a:bodyPr>
          <a:lstStyle/>
          <a:p>
            <a:r>
              <a:rPr lang="zh-CN" altLang="en-US"/>
              <a:t>目的：将水底替换为脉冲，用于交叉验证多次波反偏移和基于波场延拓的</a:t>
            </a:r>
            <a:r>
              <a:rPr lang="en-US" altLang="zh-CN"/>
              <a:t>MWD</a:t>
            </a:r>
            <a:r>
              <a:rPr lang="zh-CN" altLang="en-US"/>
              <a:t>多次波预测结果</a:t>
            </a:r>
          </a:p>
        </p:txBody>
      </p:sp>
      <p:sp>
        <p:nvSpPr>
          <p:cNvPr id="10" name="文本框 9"/>
          <p:cNvSpPr txBox="1"/>
          <p:nvPr/>
        </p:nvSpPr>
        <p:spPr>
          <a:xfrm>
            <a:off x="318770" y="2045970"/>
            <a:ext cx="2146300" cy="645160"/>
          </a:xfrm>
          <a:prstGeom prst="rect">
            <a:avLst/>
          </a:prstGeom>
          <a:noFill/>
        </p:spPr>
        <p:txBody>
          <a:bodyPr wrap="square" rtlCol="0">
            <a:spAutoFit/>
          </a:bodyPr>
          <a:lstStyle/>
          <a:p>
            <a:r>
              <a:rPr lang="en-US" altLang="zh-CN"/>
              <a:t>cmp_elev:</a:t>
            </a:r>
          </a:p>
          <a:p>
            <a:r>
              <a:rPr lang="en-US" altLang="zh-CN"/>
              <a:t>cmp</a:t>
            </a:r>
            <a:r>
              <a:rPr lang="zh-CN" altLang="en-US"/>
              <a:t>高程</a:t>
            </a:r>
            <a:r>
              <a:rPr lang="en-US" altLang="zh-CN"/>
              <a:t>header</a:t>
            </a:r>
          </a:p>
        </p:txBody>
      </p:sp>
      <p:pic>
        <p:nvPicPr>
          <p:cNvPr id="11" name="图片 10"/>
          <p:cNvPicPr>
            <a:picLocks noChangeAspect="1"/>
          </p:cNvPicPr>
          <p:nvPr/>
        </p:nvPicPr>
        <p:blipFill>
          <a:blip r:embed="rId3"/>
          <a:stretch>
            <a:fillRect/>
          </a:stretch>
        </p:blipFill>
        <p:spPr>
          <a:xfrm>
            <a:off x="25400" y="5499100"/>
            <a:ext cx="3971925" cy="1282065"/>
          </a:xfrm>
          <a:prstGeom prst="rect">
            <a:avLst/>
          </a:prstGeom>
        </p:spPr>
      </p:pic>
      <p:sp>
        <p:nvSpPr>
          <p:cNvPr id="13" name="文本框 12"/>
          <p:cNvSpPr txBox="1"/>
          <p:nvPr/>
        </p:nvSpPr>
        <p:spPr>
          <a:xfrm>
            <a:off x="4039235" y="6113145"/>
            <a:ext cx="5154295" cy="368300"/>
          </a:xfrm>
          <a:prstGeom prst="rect">
            <a:avLst/>
          </a:prstGeom>
          <a:noFill/>
        </p:spPr>
        <p:txBody>
          <a:bodyPr wrap="none" rtlCol="0" anchor="t">
            <a:spAutoFit/>
          </a:bodyPr>
          <a:lstStyle/>
          <a:p>
            <a:r>
              <a:rPr lang="zh-CN" altLang="en-US">
                <a:sym typeface="+mn-ea"/>
              </a:rPr>
              <a:t>计算</a:t>
            </a:r>
            <a:r>
              <a:rPr lang="en-US" altLang="zh-CN">
                <a:sym typeface="+mn-ea"/>
              </a:rPr>
              <a:t>cmp</a:t>
            </a:r>
            <a:r>
              <a:rPr lang="zh-CN" altLang="en-US">
                <a:sym typeface="+mn-ea"/>
              </a:rPr>
              <a:t>高程对应的深度采样点（最接近深度点）</a:t>
            </a:r>
            <a:endParaRPr lang="zh-CN" altLang="en-US"/>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p:cNvSpPr>
            <a:spLocks noGrp="1"/>
          </p:cNvSpPr>
          <p:nvPr>
            <p:ph type="ftr" sz="quarter" idx="3"/>
          </p:nvPr>
        </p:nvSpPr>
        <p:spPr/>
        <p:txBody>
          <a:bodyPr/>
          <a:lstStyle/>
          <a:p>
            <a:pPr algn="ctr">
              <a:defRPr/>
            </a:pPr>
            <a:r>
              <a:rPr lang="zh-CN" altLang="en-US" dirty="0">
                <a:solidFill>
                  <a:prstClr val="white">
                    <a:lumMod val="65000"/>
                  </a:prstClr>
                </a:solidFill>
              </a:rPr>
              <a:t>物探技术研究中心</a:t>
            </a:r>
          </a:p>
        </p:txBody>
      </p:sp>
      <p:sp>
        <p:nvSpPr>
          <p:cNvPr id="3" name="灯片编号占位符 2"/>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28</a:t>
            </a:fld>
            <a:endParaRPr lang="zh-CN" altLang="en-US" sz="1600" dirty="0">
              <a:solidFill>
                <a:prstClr val="white">
                  <a:lumMod val="65000"/>
                </a:prstClr>
              </a:solidFill>
              <a:ea typeface="微软雅黑" panose="020B0503020204020204" pitchFamily="34" charset="-122"/>
            </a:endParaRPr>
          </a:p>
        </p:txBody>
      </p:sp>
      <p:pic>
        <p:nvPicPr>
          <p:cNvPr id="4" name="图片 3"/>
          <p:cNvPicPr>
            <a:picLocks noChangeAspect="1"/>
          </p:cNvPicPr>
          <p:nvPr/>
        </p:nvPicPr>
        <p:blipFill>
          <a:blip r:embed="rId3"/>
          <a:srcRect r="69985"/>
          <a:stretch>
            <a:fillRect/>
          </a:stretch>
        </p:blipFill>
        <p:spPr>
          <a:xfrm>
            <a:off x="1117600" y="775335"/>
            <a:ext cx="3000375" cy="5621020"/>
          </a:xfrm>
          <a:prstGeom prst="rect">
            <a:avLst/>
          </a:prstGeom>
        </p:spPr>
      </p:pic>
      <p:sp>
        <p:nvSpPr>
          <p:cNvPr id="12"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-6</a:t>
            </a:r>
            <a:r>
              <a:rPr lang="zh-CN" altLang="en-US" sz="3200" b="1" dirty="0">
                <a:latin typeface="微软雅黑" panose="020B0503020204020204" pitchFamily="34" charset="-122"/>
                <a:ea typeface="微软雅黑" panose="020B0503020204020204" pitchFamily="34" charset="-122"/>
                <a:sym typeface="+mn-ea"/>
              </a:rPr>
              <a:t>：简单一维演示数据的生成</a:t>
            </a:r>
          </a:p>
        </p:txBody>
      </p:sp>
      <p:pic>
        <p:nvPicPr>
          <p:cNvPr id="6" name="图片 5"/>
          <p:cNvPicPr>
            <a:picLocks noChangeAspect="1"/>
          </p:cNvPicPr>
          <p:nvPr/>
        </p:nvPicPr>
        <p:blipFill>
          <a:blip r:embed="rId4"/>
          <a:stretch>
            <a:fillRect/>
          </a:stretch>
        </p:blipFill>
        <p:spPr>
          <a:xfrm>
            <a:off x="4212000" y="846000"/>
            <a:ext cx="4214495" cy="3690620"/>
          </a:xfrm>
          <a:prstGeom prst="rect">
            <a:avLst/>
          </a:prstGeom>
        </p:spPr>
      </p:pic>
      <p:sp>
        <p:nvSpPr>
          <p:cNvPr id="7" name="文本框 6"/>
          <p:cNvSpPr txBox="1"/>
          <p:nvPr/>
        </p:nvSpPr>
        <p:spPr>
          <a:xfrm>
            <a:off x="4201795" y="4643755"/>
            <a:ext cx="4653915" cy="1753235"/>
          </a:xfrm>
          <a:prstGeom prst="rect">
            <a:avLst/>
          </a:prstGeom>
          <a:noFill/>
        </p:spPr>
        <p:txBody>
          <a:bodyPr wrap="square" rtlCol="0">
            <a:spAutoFit/>
          </a:bodyPr>
          <a:lstStyle/>
          <a:p>
            <a:r>
              <a:rPr lang="zh-CN" altLang="en-US"/>
              <a:t>简单的一维反射序列</a:t>
            </a:r>
            <a:r>
              <a:rPr lang="en-US" altLang="zh-CN"/>
              <a:t>:</a:t>
            </a:r>
          </a:p>
          <a:p>
            <a:endParaRPr lang="en-US" altLang="zh-CN"/>
          </a:p>
          <a:p>
            <a:endParaRPr lang="en-US" altLang="zh-CN"/>
          </a:p>
          <a:p>
            <a:endParaRPr lang="en-US" altLang="zh-CN"/>
          </a:p>
          <a:p>
            <a:r>
              <a:rPr lang="zh-CN" altLang="en-US"/>
              <a:t>在指定的时间叠加指定的</a:t>
            </a:r>
            <a:r>
              <a:rPr lang="en-US" altLang="zh-CN"/>
              <a:t>ricker</a:t>
            </a:r>
            <a:r>
              <a:rPr lang="zh-CN" altLang="en-US"/>
              <a:t>子波：</a:t>
            </a:r>
            <a:endParaRPr lang="en-US" altLang="zh-CN"/>
          </a:p>
          <a:p>
            <a:r>
              <a:rPr lang="en-US" altLang="zh-CN"/>
              <a:t>:ricker(peak_time, peak_frequency, amplitude)</a:t>
            </a:r>
          </a:p>
        </p:txBody>
      </p:sp>
      <p:graphicFrame>
        <p:nvGraphicFramePr>
          <p:cNvPr id="8" name="对象 7">
            <a:hlinkClick r:id="" action="ppaction://ole?verb=0"/>
          </p:cNvPr>
          <p:cNvGraphicFramePr>
            <a:graphicFrameLocks noChangeAspect="1"/>
          </p:cNvGraphicFramePr>
          <p:nvPr/>
        </p:nvGraphicFramePr>
        <p:xfrm>
          <a:off x="5638800" y="3321050"/>
          <a:ext cx="914400" cy="215900"/>
        </p:xfrm>
        <a:graphic>
          <a:graphicData uri="http://schemas.openxmlformats.org/presentationml/2006/ole">
            <mc:AlternateContent xmlns:mc="http://schemas.openxmlformats.org/markup-compatibility/2006">
              <mc:Choice xmlns:v="urn:schemas-microsoft-com:vml" Requires="v">
                <p:oleObj r:id="rId5" imgW="914400" imgH="215900" progId="Equation.KSEE3">
                  <p:embed/>
                </p:oleObj>
              </mc:Choice>
              <mc:Fallback>
                <p:oleObj r:id="rId5" imgW="914400" imgH="215900" progId="Equation.KSEE3">
                  <p:embed/>
                  <p:pic>
                    <p:nvPicPr>
                      <p:cNvPr id="0" name="图片 1024"/>
                      <p:cNvPicPr/>
                      <p:nvPr/>
                    </p:nvPicPr>
                    <p:blipFill>
                      <a:blip r:embed="rId6"/>
                      <a:stretch>
                        <a:fillRect/>
                      </a:stretch>
                    </p:blipFill>
                    <p:spPr>
                      <a:xfrm>
                        <a:off x="5638800" y="3321050"/>
                        <a:ext cx="914400" cy="215900"/>
                      </a:xfrm>
                      <a:prstGeom prst="rect">
                        <a:avLst/>
                      </a:prstGeom>
                    </p:spPr>
                  </p:pic>
                </p:oleObj>
              </mc:Fallback>
            </mc:AlternateContent>
          </a:graphicData>
        </a:graphic>
      </p:graphicFrame>
      <p:pic>
        <p:nvPicPr>
          <p:cNvPr id="9" name="图片 8"/>
          <p:cNvPicPr>
            <a:picLocks noChangeAspect="1"/>
          </p:cNvPicPr>
          <p:nvPr/>
        </p:nvPicPr>
        <p:blipFill>
          <a:blip r:embed="rId7"/>
          <a:stretch>
            <a:fillRect/>
          </a:stretch>
        </p:blipFill>
        <p:spPr>
          <a:xfrm>
            <a:off x="4208145" y="5098415"/>
            <a:ext cx="2851150" cy="476250"/>
          </a:xfrm>
          <a:prstGeom prst="rect">
            <a:avLst/>
          </a:prstGeom>
        </p:spPr>
      </p:pic>
      <p:pic>
        <p:nvPicPr>
          <p:cNvPr id="10" name="图片 9"/>
          <p:cNvPicPr>
            <a:picLocks noChangeAspect="1"/>
          </p:cNvPicPr>
          <p:nvPr/>
        </p:nvPicPr>
        <p:blipFill>
          <a:blip r:embed="rId8"/>
          <a:stretch>
            <a:fillRect/>
          </a:stretch>
        </p:blipFill>
        <p:spPr>
          <a:xfrm>
            <a:off x="7195185" y="5164455"/>
            <a:ext cx="1334770" cy="344805"/>
          </a:xfrm>
          <a:prstGeom prst="rect">
            <a:avLst/>
          </a:prstGeom>
        </p:spPr>
      </p:pic>
      <p:sp>
        <p:nvSpPr>
          <p:cNvPr id="11" name="文本框 10"/>
          <p:cNvSpPr txBox="1"/>
          <p:nvPr/>
        </p:nvSpPr>
        <p:spPr>
          <a:xfrm>
            <a:off x="8599170" y="1045210"/>
            <a:ext cx="3431540" cy="4739005"/>
          </a:xfrm>
          <a:prstGeom prst="rect">
            <a:avLst/>
          </a:prstGeom>
          <a:solidFill>
            <a:schemeClr val="tx2">
              <a:lumMod val="20000"/>
              <a:lumOff val="80000"/>
            </a:schemeClr>
          </a:solidFill>
        </p:spPr>
        <p:txBody>
          <a:bodyPr wrap="square" rtlCol="0">
            <a:spAutoFit/>
          </a:bodyPr>
          <a:lstStyle/>
          <a:p>
            <a:r>
              <a:rPr lang="zh-CN" altLang="en-US" sz="1600" b="1">
                <a:latin typeface="微软雅黑" panose="020B0503020204020204" pitchFamily="34" charset="-122"/>
                <a:ea typeface="微软雅黑" panose="020B0503020204020204" pitchFamily="34" charset="-122"/>
                <a:cs typeface="Consolas" panose="020B0609020204030204" charset="0"/>
              </a:rPr>
              <a:t>生成简单合成数据的脚本：</a:t>
            </a:r>
            <a:endParaRPr lang="zh-CN" altLang="en-US" sz="1400">
              <a:latin typeface="Consolas" panose="020B0609020204030204" charset="0"/>
              <a:cs typeface="Consolas" panose="020B0609020204030204" charset="0"/>
            </a:endParaRPr>
          </a:p>
          <a:p>
            <a:endParaRPr lang="en-US" altLang="zh-CN" sz="1400">
              <a:latin typeface="Consolas" panose="020B0609020204030204" charset="0"/>
              <a:cs typeface="Consolas" panose="020B0609020204030204" charset="0"/>
            </a:endParaRPr>
          </a:p>
          <a:p>
            <a:r>
              <a:rPr lang="en-US" altLang="zh-CN" sz="1400">
                <a:latin typeface="Consolas" panose="020B0609020204030204" charset="0"/>
                <a:cs typeface="Consolas" panose="020B0609020204030204" charset="0"/>
              </a:rPr>
              <a:t>t0=200*1E-3</a:t>
            </a:r>
          </a:p>
          <a:p>
            <a:r>
              <a:rPr lang="en-US" altLang="zh-CN" sz="1400">
                <a:latin typeface="Consolas" panose="020B0609020204030204" charset="0"/>
                <a:cs typeface="Consolas" panose="020B0609020204030204" charset="0"/>
              </a:rPr>
              <a:t>rr=-0.8</a:t>
            </a:r>
          </a:p>
          <a:p>
            <a:r>
              <a:rPr lang="en-US" altLang="zh-CN" sz="1400">
                <a:latin typeface="Consolas" panose="020B0609020204030204" charset="0"/>
                <a:cs typeface="Consolas" panose="020B0609020204030204" charset="0"/>
              </a:rPr>
              <a:t>pf=30  </a:t>
            </a:r>
            <a:r>
              <a:rPr lang="en-US" altLang="zh-CN" sz="1400">
                <a:solidFill>
                  <a:srgbClr val="FF0000"/>
                </a:solidFill>
                <a:latin typeface="Consolas" panose="020B0609020204030204" charset="0"/>
                <a:cs typeface="Consolas" panose="020B0609020204030204" charset="0"/>
              </a:rPr>
              <a:t>--peak frequency</a:t>
            </a:r>
            <a:endParaRPr lang="en-US" altLang="zh-CN" sz="1400">
              <a:latin typeface="Consolas" panose="020B0609020204030204" charset="0"/>
              <a:cs typeface="Consolas" panose="020B0609020204030204" charset="0"/>
            </a:endParaRPr>
          </a:p>
          <a:p>
            <a:endParaRPr lang="en-US" altLang="zh-CN" sz="1400">
              <a:latin typeface="Consolas" panose="020B0609020204030204" charset="0"/>
              <a:cs typeface="Consolas" panose="020B0609020204030204" charset="0"/>
            </a:endParaRPr>
          </a:p>
          <a:p>
            <a:r>
              <a:rPr lang="en-US" altLang="zh-CN" sz="1400">
                <a:latin typeface="Consolas" panose="020B0609020204030204" charset="0"/>
                <a:cs typeface="Consolas" panose="020B0609020204030204" charset="0"/>
              </a:rPr>
              <a:t>for i=1, #seismic do</a:t>
            </a:r>
          </a:p>
          <a:p>
            <a:r>
              <a:rPr lang="en-US" altLang="zh-CN" sz="1400">
                <a:latin typeface="Consolas" panose="020B0609020204030204" charset="0"/>
                <a:cs typeface="Consolas" panose="020B0609020204030204" charset="0"/>
              </a:rPr>
              <a:t>  seismic[i]=seismic[i]:zero()</a:t>
            </a:r>
          </a:p>
          <a:p>
            <a:r>
              <a:rPr lang="en-US" altLang="zh-CN" sz="1400">
                <a:latin typeface="Consolas" panose="020B0609020204030204" charset="0"/>
                <a:cs typeface="Consolas" panose="020B0609020204030204" charset="0"/>
              </a:rPr>
              <a:t>  a0=10</a:t>
            </a:r>
          </a:p>
          <a:p>
            <a:r>
              <a:rPr lang="en-US" altLang="zh-CN" sz="1400">
                <a:latin typeface="Consolas" panose="020B0609020204030204" charset="0"/>
                <a:cs typeface="Consolas" panose="020B0609020204030204" charset="0"/>
              </a:rPr>
              <a:t>  tj=t0</a:t>
            </a:r>
          </a:p>
          <a:p>
            <a:r>
              <a:rPr lang="en-US" altLang="zh-CN" sz="1400">
                <a:latin typeface="Consolas" panose="020B0609020204030204" charset="0"/>
                <a:cs typeface="Consolas" panose="020B0609020204030204" charset="0"/>
              </a:rPr>
              <a:t>  for j=1, 16 do</a:t>
            </a:r>
          </a:p>
          <a:p>
            <a:r>
              <a:rPr lang="en-US" altLang="zh-CN" sz="1400">
                <a:latin typeface="Consolas" panose="020B0609020204030204" charset="0"/>
                <a:cs typeface="Consolas" panose="020B0609020204030204" charset="0"/>
              </a:rPr>
              <a:t>    seismic[i]=seismic[i]</a:t>
            </a:r>
            <a:br>
              <a:rPr lang="en-US" altLang="zh-CN" sz="1400">
                <a:latin typeface="Consolas" panose="020B0609020204030204" charset="0"/>
                <a:cs typeface="Consolas" panose="020B0609020204030204" charset="0"/>
              </a:rPr>
            </a:br>
            <a:r>
              <a:rPr lang="en-US" altLang="zh-CN" sz="1400">
                <a:latin typeface="Consolas" panose="020B0609020204030204" charset="0"/>
                <a:cs typeface="Consolas" panose="020B0609020204030204" charset="0"/>
              </a:rPr>
              <a:t>	   :ricker(tj, pf, a0)</a:t>
            </a:r>
          </a:p>
          <a:p>
            <a:r>
              <a:rPr lang="en-US" altLang="zh-CN" sz="1400">
                <a:latin typeface="Consolas" panose="020B0609020204030204" charset="0"/>
                <a:cs typeface="Consolas" panose="020B0609020204030204" charset="0"/>
              </a:rPr>
              <a:t>    tj=tj+t0</a:t>
            </a:r>
          </a:p>
          <a:p>
            <a:r>
              <a:rPr lang="en-US" altLang="zh-CN" sz="1400">
                <a:latin typeface="Consolas" panose="020B0609020204030204" charset="0"/>
                <a:cs typeface="Consolas" panose="020B0609020204030204" charset="0"/>
              </a:rPr>
              <a:t>    a0=a0*rr</a:t>
            </a:r>
          </a:p>
          <a:p>
            <a:r>
              <a:rPr lang="en-US" altLang="zh-CN" sz="1400">
                <a:latin typeface="Consolas" panose="020B0609020204030204" charset="0"/>
                <a:cs typeface="Consolas" panose="020B0609020204030204" charset="0"/>
              </a:rPr>
              <a:t>  end</a:t>
            </a:r>
          </a:p>
          <a:p>
            <a:r>
              <a:rPr lang="en-US" altLang="zh-CN" sz="1400">
                <a:latin typeface="Consolas" panose="020B0609020204030204" charset="0"/>
                <a:cs typeface="Consolas" panose="020B0609020204030204" charset="0"/>
              </a:rPr>
              <a:t>end</a:t>
            </a:r>
          </a:p>
          <a:p>
            <a:endParaRPr lang="en-US" altLang="zh-CN" sz="1400">
              <a:latin typeface="Consolas" panose="020B0609020204030204" charset="0"/>
              <a:cs typeface="Consolas" panose="020B0609020204030204" charset="0"/>
            </a:endParaRPr>
          </a:p>
          <a:p>
            <a:r>
              <a:rPr lang="zh-CN" altLang="en-US" sz="1600" b="1">
                <a:latin typeface="微软雅黑" panose="020B0503020204020204" pitchFamily="34" charset="-122"/>
                <a:ea typeface="微软雅黑" panose="020B0503020204020204" pitchFamily="34" charset="-122"/>
                <a:cs typeface="Consolas" panose="020B0609020204030204" charset="0"/>
              </a:rPr>
              <a:t>注意：因GeoEast的JobEditor对逗号有意见，作业编辑器内必须使用 | 符号代替逗号，</a:t>
            </a:r>
            <a:r>
              <a:rPr lang="en-US" altLang="zh-CN" sz="1600" b="1">
                <a:latin typeface="微软雅黑" panose="020B0503020204020204" pitchFamily="34" charset="-122"/>
                <a:ea typeface="微软雅黑" panose="020B0503020204020204" pitchFamily="34" charset="-122"/>
                <a:cs typeface="Consolas" panose="020B0609020204030204" charset="0"/>
              </a:rPr>
              <a:t>--</a:t>
            </a:r>
            <a:r>
              <a:rPr lang="zh-CN" altLang="en-US" sz="1600" b="1">
                <a:latin typeface="微软雅黑" panose="020B0503020204020204" pitchFamily="34" charset="-122"/>
                <a:ea typeface="微软雅黑" panose="020B0503020204020204" pitchFamily="34" charset="-122"/>
                <a:cs typeface="Consolas" panose="020B0609020204030204" charset="0"/>
              </a:rPr>
              <a:t>为注释标记。</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p:cNvSpPr>
            <a:spLocks noGrp="1"/>
          </p:cNvSpPr>
          <p:nvPr>
            <p:ph type="ftr" sz="quarter" idx="3"/>
          </p:nvPr>
        </p:nvSpPr>
        <p:spPr/>
        <p:txBody>
          <a:bodyPr/>
          <a:lstStyle/>
          <a:p>
            <a:pPr algn="ctr">
              <a:defRPr/>
            </a:pPr>
            <a:r>
              <a:rPr lang="zh-CN" altLang="en-US" dirty="0">
                <a:solidFill>
                  <a:prstClr val="white">
                    <a:lumMod val="65000"/>
                  </a:prstClr>
                </a:solidFill>
              </a:rPr>
              <a:t>物探技术研究中心</a:t>
            </a:r>
          </a:p>
        </p:txBody>
      </p:sp>
      <p:sp>
        <p:nvSpPr>
          <p:cNvPr id="3" name="灯片编号占位符 2"/>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29</a:t>
            </a:fld>
            <a:endParaRPr lang="zh-CN" altLang="en-US" sz="1600" dirty="0">
              <a:solidFill>
                <a:prstClr val="white">
                  <a:lumMod val="65000"/>
                </a:prstClr>
              </a:solidFill>
              <a:ea typeface="微软雅黑" panose="020B0503020204020204" pitchFamily="34" charset="-122"/>
            </a:endParaRPr>
          </a:p>
        </p:txBody>
      </p:sp>
      <p:sp>
        <p:nvSpPr>
          <p:cNvPr id="12"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-6</a:t>
            </a:r>
            <a:r>
              <a:rPr lang="zh-CN" altLang="en-US" sz="3200" b="1" dirty="0">
                <a:latin typeface="微软雅黑" panose="020B0503020204020204" pitchFamily="34" charset="-122"/>
                <a:ea typeface="微软雅黑" panose="020B0503020204020204" pitchFamily="34" charset="-122"/>
                <a:sym typeface="+mn-ea"/>
              </a:rPr>
              <a:t>：极简</a:t>
            </a:r>
            <a:r>
              <a:rPr lang="en-US" altLang="zh-CN" sz="3200" b="1" dirty="0">
                <a:latin typeface="微软雅黑" panose="020B0503020204020204" pitchFamily="34" charset="-122"/>
                <a:ea typeface="微软雅黑" panose="020B0503020204020204" pitchFamily="34" charset="-122"/>
                <a:sym typeface="+mn-ea"/>
              </a:rPr>
              <a:t>1.5</a:t>
            </a:r>
            <a:r>
              <a:rPr lang="zh-CN" altLang="en-US" sz="3200" b="1" dirty="0">
                <a:latin typeface="微软雅黑" panose="020B0503020204020204" pitchFamily="34" charset="-122"/>
                <a:ea typeface="微软雅黑" panose="020B0503020204020204" pitchFamily="34" charset="-122"/>
                <a:sym typeface="+mn-ea"/>
              </a:rPr>
              <a:t>维</a:t>
            </a:r>
            <a:r>
              <a:rPr lang="en-US" altLang="zh-CN" sz="3200" b="1" dirty="0">
                <a:latin typeface="微软雅黑" panose="020B0503020204020204" pitchFamily="34" charset="-122"/>
                <a:ea typeface="微软雅黑" panose="020B0503020204020204" pitchFamily="34" charset="-122"/>
                <a:sym typeface="+mn-ea"/>
              </a:rPr>
              <a:t>SRME</a:t>
            </a:r>
            <a:r>
              <a:rPr lang="zh-CN" altLang="en-US" sz="3200" b="1" dirty="0">
                <a:latin typeface="微软雅黑" panose="020B0503020204020204" pitchFamily="34" charset="-122"/>
                <a:ea typeface="微软雅黑" panose="020B0503020204020204" pitchFamily="34" charset="-122"/>
                <a:sym typeface="+mn-ea"/>
              </a:rPr>
              <a:t>算法示例</a:t>
            </a:r>
          </a:p>
        </p:txBody>
      </p:sp>
      <p:pic>
        <p:nvPicPr>
          <p:cNvPr id="8" name="图片 7"/>
          <p:cNvPicPr>
            <a:picLocks noChangeAspect="1"/>
          </p:cNvPicPr>
          <p:nvPr/>
        </p:nvPicPr>
        <p:blipFill>
          <a:blip r:embed="rId2"/>
          <a:stretch>
            <a:fillRect/>
          </a:stretch>
        </p:blipFill>
        <p:spPr>
          <a:xfrm>
            <a:off x="6275705" y="711835"/>
            <a:ext cx="3980180" cy="5706110"/>
          </a:xfrm>
          <a:prstGeom prst="rect">
            <a:avLst/>
          </a:prstGeom>
        </p:spPr>
      </p:pic>
      <p:pic>
        <p:nvPicPr>
          <p:cNvPr id="9" name="图片 8"/>
          <p:cNvPicPr>
            <a:picLocks noChangeAspect="1"/>
          </p:cNvPicPr>
          <p:nvPr/>
        </p:nvPicPr>
        <p:blipFill>
          <a:blip r:embed="rId3"/>
          <a:stretch>
            <a:fillRect/>
          </a:stretch>
        </p:blipFill>
        <p:spPr>
          <a:xfrm>
            <a:off x="1009015" y="711835"/>
            <a:ext cx="4387850" cy="5720715"/>
          </a:xfrm>
          <a:prstGeom prst="rect">
            <a:avLst/>
          </a:prstGeom>
        </p:spPr>
      </p:pic>
      <p:sp>
        <p:nvSpPr>
          <p:cNvPr id="4" name="文本框 3"/>
          <p:cNvSpPr txBox="1"/>
          <p:nvPr/>
        </p:nvSpPr>
        <p:spPr>
          <a:xfrm>
            <a:off x="1008380" y="4123690"/>
            <a:ext cx="4388485" cy="2306955"/>
          </a:xfrm>
          <a:prstGeom prst="rect">
            <a:avLst/>
          </a:prstGeom>
          <a:solidFill>
            <a:schemeClr val="bg1"/>
          </a:solidFill>
        </p:spPr>
        <p:txBody>
          <a:bodyPr wrap="square" rtlCol="0">
            <a:spAutoFit/>
          </a:bodyPr>
          <a:lstStyle/>
          <a:p>
            <a:r>
              <a:rPr lang="zh-CN" altLang="en-US"/>
              <a:t>假设一维平层模型，按照</a:t>
            </a:r>
            <a:r>
              <a:rPr lang="en-US" altLang="zh-CN"/>
              <a:t>NMO</a:t>
            </a:r>
            <a:r>
              <a:rPr lang="zh-CN" altLang="en-US"/>
              <a:t>公式计算一次波和多次波反射旅行时，在反射时间点放置零相位</a:t>
            </a:r>
            <a:r>
              <a:rPr lang="en-US" altLang="zh-CN"/>
              <a:t>ricker</a:t>
            </a:r>
            <a:r>
              <a:rPr lang="zh-CN" altLang="en-US"/>
              <a:t>子波，并根据球面扩散进行能量衰减（脚本在后面详细解释）</a:t>
            </a:r>
          </a:p>
          <a:p>
            <a:endParaRPr lang="zh-CN" altLang="en-US"/>
          </a:p>
          <a:p>
            <a:endParaRPr lang="zh-CN" altLang="en-US"/>
          </a:p>
          <a:p>
            <a:endParaRPr lang="zh-CN" altLang="en-US"/>
          </a:p>
          <a:p>
            <a:endParaRPr lang="zh-CN" altLang="en-US"/>
          </a:p>
        </p:txBody>
      </p:sp>
      <p:pic>
        <p:nvPicPr>
          <p:cNvPr id="5" name="图片 4"/>
          <p:cNvPicPr>
            <a:picLocks noChangeAspect="1"/>
          </p:cNvPicPr>
          <p:nvPr/>
        </p:nvPicPr>
        <p:blipFill>
          <a:blip r:embed="rId4"/>
          <a:stretch>
            <a:fillRect/>
          </a:stretch>
        </p:blipFill>
        <p:spPr>
          <a:xfrm>
            <a:off x="1507490" y="5350510"/>
            <a:ext cx="2903220" cy="990600"/>
          </a:xfrm>
          <a:prstGeom prst="rect">
            <a:avLst/>
          </a:prstGeom>
        </p:spPr>
      </p:pic>
      <p:sp>
        <p:nvSpPr>
          <p:cNvPr id="6" name="右大括号 5"/>
          <p:cNvSpPr/>
          <p:nvPr/>
        </p:nvSpPr>
        <p:spPr>
          <a:xfrm>
            <a:off x="9940290" y="2851785"/>
            <a:ext cx="229870" cy="1486535"/>
          </a:xfrm>
          <a:prstGeom prst="rightBrace">
            <a:avLst>
              <a:gd name="adj1" fmla="val 47945"/>
              <a:gd name="adj2" fmla="val 50021"/>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a:p>
        </p:txBody>
      </p:sp>
      <p:sp>
        <p:nvSpPr>
          <p:cNvPr id="7" name="文本框 6"/>
          <p:cNvSpPr txBox="1"/>
          <p:nvPr/>
        </p:nvSpPr>
        <p:spPr>
          <a:xfrm>
            <a:off x="10356215" y="3272155"/>
            <a:ext cx="1303020" cy="645160"/>
          </a:xfrm>
          <a:prstGeom prst="rect">
            <a:avLst/>
          </a:prstGeom>
          <a:noFill/>
        </p:spPr>
        <p:txBody>
          <a:bodyPr wrap="none" rtlCol="0" anchor="t">
            <a:spAutoFit/>
          </a:bodyPr>
          <a:lstStyle/>
          <a:p>
            <a:pPr algn="ctr"/>
            <a:r>
              <a:rPr lang="en-US" altLang="zh-CN" b="1">
                <a:latin typeface="微软雅黑" panose="020B0503020204020204" pitchFamily="34" charset="-122"/>
                <a:ea typeface="微软雅黑" panose="020B0503020204020204" pitchFamily="34" charset="-122"/>
                <a:cs typeface="Consolas" panose="020B0609020204030204" charset="0"/>
                <a:sym typeface="+mn-ea"/>
              </a:rPr>
              <a:t>SRME</a:t>
            </a:r>
            <a:r>
              <a:rPr lang="zh-CN" altLang="en-US" b="1">
                <a:latin typeface="微软雅黑" panose="020B0503020204020204" pitchFamily="34" charset="-122"/>
                <a:ea typeface="微软雅黑" panose="020B0503020204020204" pitchFamily="34" charset="-122"/>
                <a:cs typeface="Consolas" panose="020B0609020204030204" charset="0"/>
                <a:sym typeface="+mn-ea"/>
              </a:rPr>
              <a:t>演示</a:t>
            </a:r>
            <a:br>
              <a:rPr lang="en-US" altLang="zh-CN" b="1">
                <a:latin typeface="微软雅黑" panose="020B0503020204020204" pitchFamily="34" charset="-122"/>
                <a:ea typeface="微软雅黑" panose="020B0503020204020204" pitchFamily="34" charset="-122"/>
                <a:cs typeface="Consolas" panose="020B0609020204030204" charset="0"/>
                <a:sym typeface="+mn-ea"/>
              </a:rPr>
            </a:br>
            <a:r>
              <a:rPr lang="zh-CN" altLang="en-US" b="1">
                <a:latin typeface="微软雅黑" panose="020B0503020204020204" pitchFamily="34" charset="-122"/>
                <a:ea typeface="微软雅黑" panose="020B0503020204020204" pitchFamily="34" charset="-122"/>
                <a:cs typeface="Consolas" panose="020B0609020204030204" charset="0"/>
                <a:sym typeface="+mn-ea"/>
              </a:rPr>
              <a:t>算法脚本</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p:cNvSpPr>
            <a:spLocks noGrp="1"/>
          </p:cNvSpPr>
          <p:nvPr>
            <p:ph type="ftr" sz="quarter" idx="3"/>
          </p:nvPr>
        </p:nvSpPr>
        <p:spPr/>
        <p:txBody>
          <a:bodyPr/>
          <a:lstStyle/>
          <a:p>
            <a:pPr algn="ctr">
              <a:defRPr/>
            </a:pPr>
            <a:r>
              <a:rPr lang="zh-CN" altLang="en-US" dirty="0">
                <a:solidFill>
                  <a:prstClr val="white">
                    <a:lumMod val="65000"/>
                  </a:prstClr>
                </a:solidFill>
              </a:rPr>
              <a:t>物探技术研究中心</a:t>
            </a:r>
          </a:p>
        </p:txBody>
      </p:sp>
      <p:sp>
        <p:nvSpPr>
          <p:cNvPr id="3" name="灯片编号占位符 2"/>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30</a:t>
            </a:fld>
            <a:endParaRPr lang="zh-CN" altLang="en-US" sz="1600" dirty="0">
              <a:solidFill>
                <a:prstClr val="white">
                  <a:lumMod val="65000"/>
                </a:prstClr>
              </a:solidFill>
              <a:ea typeface="微软雅黑" panose="020B0503020204020204" pitchFamily="34" charset="-122"/>
            </a:endParaRPr>
          </a:p>
        </p:txBody>
      </p:sp>
      <p:pic>
        <p:nvPicPr>
          <p:cNvPr id="6" name="图片 5"/>
          <p:cNvPicPr>
            <a:picLocks noChangeAspect="1"/>
          </p:cNvPicPr>
          <p:nvPr/>
        </p:nvPicPr>
        <p:blipFill>
          <a:blip r:embed="rId2"/>
          <a:stretch>
            <a:fillRect/>
          </a:stretch>
        </p:blipFill>
        <p:spPr>
          <a:xfrm>
            <a:off x="720000" y="792000"/>
            <a:ext cx="10800000" cy="5402267"/>
          </a:xfrm>
          <a:prstGeom prst="rect">
            <a:avLst/>
          </a:prstGeom>
        </p:spPr>
      </p:pic>
      <p:sp>
        <p:nvSpPr>
          <p:cNvPr id="11" name="文本框 10"/>
          <p:cNvSpPr txBox="1"/>
          <p:nvPr/>
        </p:nvSpPr>
        <p:spPr>
          <a:xfrm>
            <a:off x="8599170" y="1045210"/>
            <a:ext cx="3431540" cy="2338070"/>
          </a:xfrm>
          <a:prstGeom prst="rect">
            <a:avLst/>
          </a:prstGeom>
          <a:solidFill>
            <a:schemeClr val="tx2">
              <a:lumMod val="20000"/>
              <a:lumOff val="80000"/>
            </a:schemeClr>
          </a:solidFill>
        </p:spPr>
        <p:txBody>
          <a:bodyPr wrap="square" rtlCol="0">
            <a:spAutoFit/>
          </a:bodyPr>
          <a:lstStyle/>
          <a:p>
            <a:r>
              <a:rPr lang="zh-CN" altLang="en-US" sz="1200" b="1">
                <a:latin typeface="微软雅黑" panose="020B0503020204020204" pitchFamily="34" charset="-122"/>
                <a:ea typeface="微软雅黑" panose="020B0503020204020204" pitchFamily="34" charset="-122"/>
                <a:cs typeface="Consolas" panose="020B0609020204030204" charset="0"/>
                <a:sym typeface="+mn-ea"/>
              </a:rPr>
              <a:t>生成合成数据的脚本：</a:t>
            </a:r>
          </a:p>
          <a:p>
            <a:endParaRPr lang="zh-CN" altLang="en-US" sz="1200" b="1">
              <a:latin typeface="微软雅黑" panose="020B0503020204020204" pitchFamily="34" charset="-122"/>
              <a:ea typeface="微软雅黑" panose="020B0503020204020204" pitchFamily="34" charset="-122"/>
              <a:cs typeface="Consolas" panose="020B0609020204030204" charset="0"/>
              <a:sym typeface="+mn-ea"/>
            </a:endParaRPr>
          </a:p>
          <a:p>
            <a:r>
              <a:rPr lang="en-US" altLang="zh-CN" sz="1000">
                <a:latin typeface="Consolas" panose="020B0609020204030204" charset="0"/>
                <a:cs typeface="Consolas" panose="020B0609020204030204" charset="0"/>
              </a:rPr>
              <a:t>d1,vw = 300.0, 1500.0	</a:t>
            </a:r>
            <a:r>
              <a:rPr lang="en-US" altLang="zh-CN" sz="1000">
                <a:solidFill>
                  <a:srgbClr val="FF0000"/>
                </a:solidFill>
                <a:latin typeface="Consolas" panose="020B0609020204030204" charset="0"/>
                <a:cs typeface="Consolas" panose="020B0609020204030204" charset="0"/>
              </a:rPr>
              <a:t>--depth, water-vel</a:t>
            </a:r>
            <a:endParaRPr lang="en-US" altLang="zh-CN" sz="1000">
              <a:latin typeface="Consolas" panose="020B0609020204030204" charset="0"/>
              <a:cs typeface="Consolas" panose="020B0609020204030204" charset="0"/>
            </a:endParaRPr>
          </a:p>
          <a:p>
            <a:r>
              <a:rPr lang="en-US" altLang="zh-CN" sz="1000">
                <a:latin typeface="Consolas" panose="020B0609020204030204" charset="0"/>
                <a:cs typeface="Consolas" panose="020B0609020204030204" charset="0"/>
              </a:rPr>
              <a:t>for i=1, #seismic do</a:t>
            </a:r>
          </a:p>
          <a:p>
            <a:r>
              <a:rPr lang="en-US" altLang="zh-CN" sz="1000">
                <a:latin typeface="Consolas" panose="020B0609020204030204" charset="0"/>
                <a:cs typeface="Consolas" panose="020B0609020204030204" charset="0"/>
              </a:rPr>
              <a:t>  offset[i] = 12.5*(i-256)</a:t>
            </a:r>
          </a:p>
          <a:p>
            <a:r>
              <a:rPr lang="en-US" altLang="zh-CN" sz="1000">
                <a:latin typeface="Consolas" panose="020B0609020204030204" charset="0"/>
                <a:cs typeface="Consolas" panose="020B0609020204030204" charset="0"/>
              </a:rPr>
              <a:t>  seismic[i] = seismic[i]:zero()</a:t>
            </a:r>
          </a:p>
          <a:p>
            <a:r>
              <a:rPr lang="en-US" altLang="zh-CN" sz="1000">
                <a:latin typeface="Consolas" panose="020B0609020204030204" charset="0"/>
                <a:cs typeface="Consolas" panose="020B0609020204030204" charset="0"/>
              </a:rPr>
              <a:t>  rr, ai = -0.6, 10.0</a:t>
            </a:r>
          </a:p>
          <a:p>
            <a:r>
              <a:rPr lang="en-US" altLang="zh-CN" sz="1000">
                <a:latin typeface="Consolas" panose="020B0609020204030204" charset="0"/>
                <a:cs typeface="Consolas" panose="020B0609020204030204" charset="0"/>
              </a:rPr>
              <a:t>  for j=1, 10 do           </a:t>
            </a:r>
            <a:r>
              <a:rPr lang="en-US" altLang="zh-CN" sz="1000">
                <a:solidFill>
                  <a:srgbClr val="FF0000"/>
                </a:solidFill>
                <a:latin typeface="Consolas" panose="020B0609020204030204" charset="0"/>
                <a:cs typeface="Consolas" panose="020B0609020204030204" charset="0"/>
              </a:rPr>
              <a:t>--10 order multiple</a:t>
            </a:r>
            <a:endParaRPr lang="en-US" altLang="zh-CN" sz="1000">
              <a:latin typeface="Consolas" panose="020B0609020204030204" charset="0"/>
              <a:cs typeface="Consolas" panose="020B0609020204030204" charset="0"/>
            </a:endParaRPr>
          </a:p>
          <a:p>
            <a:r>
              <a:rPr lang="en-US" altLang="zh-CN" sz="1000">
                <a:latin typeface="Consolas" panose="020B0609020204030204" charset="0"/>
                <a:cs typeface="Consolas" panose="020B0609020204030204" charset="0"/>
              </a:rPr>
              <a:t>    ti = (offset[i]^2+4*j*j*d1^2)^0.5/vw</a:t>
            </a:r>
          </a:p>
          <a:p>
            <a:r>
              <a:rPr lang="en-US" altLang="zh-CN" sz="1000">
                <a:latin typeface="Consolas" panose="020B0609020204030204" charset="0"/>
                <a:cs typeface="Consolas" panose="020B0609020204030204" charset="0"/>
              </a:rPr>
              <a:t>    seismic[i]=seismic[i]:ricker(ti, 30, ai/ti)</a:t>
            </a:r>
          </a:p>
          <a:p>
            <a:r>
              <a:rPr lang="en-US" altLang="zh-CN" sz="1000">
                <a:latin typeface="Consolas" panose="020B0609020204030204" charset="0"/>
                <a:cs typeface="Consolas" panose="020B0609020204030204" charset="0"/>
              </a:rPr>
              <a:t>    ai = ai*rr</a:t>
            </a:r>
          </a:p>
          <a:p>
            <a:r>
              <a:rPr lang="en-US" altLang="zh-CN" sz="1000">
                <a:latin typeface="Consolas" panose="020B0609020204030204" charset="0"/>
                <a:cs typeface="Consolas" panose="020B0609020204030204" charset="0"/>
              </a:rPr>
              <a:t>end</a:t>
            </a:r>
          </a:p>
          <a:p>
            <a:endParaRPr lang="en-US" altLang="zh-CN" sz="1000">
              <a:latin typeface="Consolas" panose="020B0609020204030204" charset="0"/>
              <a:cs typeface="Consolas" panose="020B0609020204030204" charset="0"/>
            </a:endParaRPr>
          </a:p>
          <a:p>
            <a:r>
              <a:rPr lang="zh-CN" altLang="en-US" sz="1200" b="1">
                <a:latin typeface="微软雅黑" panose="020B0503020204020204" pitchFamily="34" charset="-122"/>
                <a:ea typeface="微软雅黑" panose="020B0503020204020204" pitchFamily="34" charset="-122"/>
                <a:cs typeface="Consolas" panose="020B0609020204030204" charset="0"/>
              </a:rPr>
              <a:t>假设简单单层常速度，球面扩散衰减</a:t>
            </a:r>
          </a:p>
        </p:txBody>
      </p:sp>
      <p:sp>
        <p:nvSpPr>
          <p:cNvPr id="12"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-7</a:t>
            </a:r>
            <a:r>
              <a:rPr lang="zh-CN" altLang="en-US" sz="3200" b="1" dirty="0">
                <a:latin typeface="微软雅黑" panose="020B0503020204020204" pitchFamily="34" charset="-122"/>
                <a:ea typeface="微软雅黑" panose="020B0503020204020204" pitchFamily="34" charset="-122"/>
                <a:sym typeface="+mn-ea"/>
              </a:rPr>
              <a:t>：含多次波的合成数据生成</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p:cNvSpPr>
            <a:spLocks noGrp="1"/>
          </p:cNvSpPr>
          <p:nvPr>
            <p:ph type="ftr" sz="quarter" idx="3"/>
          </p:nvPr>
        </p:nvSpPr>
        <p:spPr/>
        <p:txBody>
          <a:bodyPr/>
          <a:lstStyle/>
          <a:p>
            <a:pPr algn="ctr">
              <a:defRPr/>
            </a:pPr>
            <a:r>
              <a:rPr lang="zh-CN" altLang="en-US" dirty="0">
                <a:solidFill>
                  <a:prstClr val="white">
                    <a:lumMod val="65000"/>
                  </a:prstClr>
                </a:solidFill>
              </a:rPr>
              <a:t>物探技术研究中心</a:t>
            </a:r>
          </a:p>
        </p:txBody>
      </p:sp>
      <p:sp>
        <p:nvSpPr>
          <p:cNvPr id="3" name="灯片编号占位符 2"/>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31</a:t>
            </a:fld>
            <a:endParaRPr lang="zh-CN" altLang="en-US" sz="1600" dirty="0">
              <a:solidFill>
                <a:prstClr val="white">
                  <a:lumMod val="65000"/>
                </a:prstClr>
              </a:solidFill>
              <a:ea typeface="微软雅黑" panose="020B0503020204020204" pitchFamily="34" charset="-122"/>
            </a:endParaRPr>
          </a:p>
        </p:txBody>
      </p:sp>
      <p:pic>
        <p:nvPicPr>
          <p:cNvPr id="5" name="图片 4"/>
          <p:cNvPicPr>
            <a:picLocks noChangeAspect="1"/>
          </p:cNvPicPr>
          <p:nvPr/>
        </p:nvPicPr>
        <p:blipFill>
          <a:blip r:embed="rId2"/>
          <a:stretch>
            <a:fillRect/>
          </a:stretch>
        </p:blipFill>
        <p:spPr>
          <a:xfrm>
            <a:off x="720000" y="792000"/>
            <a:ext cx="10800000" cy="5402267"/>
          </a:xfrm>
          <a:prstGeom prst="rect">
            <a:avLst/>
          </a:prstGeom>
        </p:spPr>
      </p:pic>
      <p:sp>
        <p:nvSpPr>
          <p:cNvPr id="11" name="文本框 10"/>
          <p:cNvSpPr txBox="1"/>
          <p:nvPr/>
        </p:nvSpPr>
        <p:spPr>
          <a:xfrm>
            <a:off x="8599170" y="1045210"/>
            <a:ext cx="3431540" cy="4799965"/>
          </a:xfrm>
          <a:prstGeom prst="rect">
            <a:avLst/>
          </a:prstGeom>
          <a:solidFill>
            <a:schemeClr val="tx2">
              <a:lumMod val="20000"/>
              <a:lumOff val="80000"/>
            </a:schemeClr>
          </a:solidFill>
        </p:spPr>
        <p:txBody>
          <a:bodyPr wrap="square" rtlCol="0">
            <a:spAutoFit/>
          </a:bodyPr>
          <a:lstStyle/>
          <a:p>
            <a:r>
              <a:rPr lang="en-US" altLang="zh-CN" sz="1200" b="1">
                <a:latin typeface="微软雅黑" panose="020B0503020204020204" pitchFamily="34" charset="-122"/>
                <a:ea typeface="微软雅黑" panose="020B0503020204020204" pitchFamily="34" charset="-122"/>
                <a:cs typeface="Consolas" panose="020B0609020204030204" charset="0"/>
                <a:sym typeface="+mn-ea"/>
              </a:rPr>
              <a:t>SRME</a:t>
            </a:r>
            <a:r>
              <a:rPr lang="zh-CN" altLang="en-US" sz="1200" b="1">
                <a:latin typeface="微软雅黑" panose="020B0503020204020204" pitchFamily="34" charset="-122"/>
                <a:ea typeface="微软雅黑" panose="020B0503020204020204" pitchFamily="34" charset="-122"/>
                <a:cs typeface="Consolas" panose="020B0609020204030204" charset="0"/>
                <a:sym typeface="+mn-ea"/>
              </a:rPr>
              <a:t>演示算法函数：</a:t>
            </a:r>
          </a:p>
          <a:p>
            <a:r>
              <a:rPr lang="en-US" altLang="zh-CN" sz="1000">
                <a:latin typeface="Consolas" panose="020B0609020204030204" charset="0"/>
                <a:cs typeface="Consolas" panose="020B0609020204030204" charset="0"/>
                <a:sym typeface="+mn-ea"/>
              </a:rPr>
              <a:t>function </a:t>
            </a:r>
            <a:r>
              <a:rPr lang="en-US" altLang="zh-CN" sz="1000" b="1">
                <a:latin typeface="Consolas" panose="020B0609020204030204" charset="0"/>
                <a:cs typeface="Consolas" panose="020B0609020204030204" charset="0"/>
                <a:sym typeface="+mn-ea"/>
              </a:rPr>
              <a:t>omega</a:t>
            </a:r>
            <a:r>
              <a:rPr lang="en-US" altLang="zh-CN" sz="1000">
                <a:latin typeface="Consolas" panose="020B0609020204030204" charset="0"/>
                <a:cs typeface="Consolas" panose="020B0609020204030204" charset="0"/>
                <a:sym typeface="+mn-ea"/>
              </a:rPr>
              <a:t>(amp)</a:t>
            </a:r>
          </a:p>
          <a:p>
            <a:r>
              <a:rPr lang="en-US" altLang="zh-CN" sz="1000">
                <a:latin typeface="Consolas" panose="020B0609020204030204" charset="0"/>
                <a:cs typeface="Consolas" panose="020B0609020204030204" charset="0"/>
                <a:sym typeface="+mn-ea"/>
              </a:rPr>
              <a:t>  local nr=#amp/2+1</a:t>
            </a:r>
          </a:p>
          <a:p>
            <a:r>
              <a:rPr lang="en-US" altLang="zh-CN" sz="1000">
                <a:latin typeface="Consolas" panose="020B0609020204030204" charset="0"/>
                <a:cs typeface="Consolas" panose="020B0609020204030204" charset="0"/>
                <a:sym typeface="+mn-ea"/>
              </a:rPr>
              <a:t>  for i=1, nr do</a:t>
            </a:r>
          </a:p>
          <a:p>
            <a:r>
              <a:rPr lang="en-US" altLang="zh-CN" sz="1000">
                <a:latin typeface="Consolas" panose="020B0609020204030204" charset="0"/>
                <a:cs typeface="Consolas" panose="020B0609020204030204" charset="0"/>
                <a:sym typeface="+mn-ea"/>
              </a:rPr>
              <a:t>    amp[i]=amp[i]*math.sqrt((i-1.0)/nr)</a:t>
            </a:r>
          </a:p>
          <a:p>
            <a:r>
              <a:rPr lang="en-US" altLang="zh-CN" sz="1000">
                <a:latin typeface="Consolas" panose="020B0609020204030204" charset="0"/>
                <a:cs typeface="Consolas" panose="020B0609020204030204" charset="0"/>
                <a:sym typeface="+mn-ea"/>
              </a:rPr>
              <a:t>  end</a:t>
            </a:r>
          </a:p>
          <a:p>
            <a:r>
              <a:rPr lang="en-US" altLang="zh-CN" sz="1000">
                <a:latin typeface="Consolas" panose="020B0609020204030204" charset="0"/>
                <a:cs typeface="Consolas" panose="020B0609020204030204" charset="0"/>
                <a:sym typeface="+mn-ea"/>
              </a:rPr>
              <a:t>  return amp</a:t>
            </a:r>
          </a:p>
          <a:p>
            <a:r>
              <a:rPr lang="en-US" altLang="zh-CN" sz="1000">
                <a:latin typeface="Consolas" panose="020B0609020204030204" charset="0"/>
                <a:cs typeface="Consolas" panose="020B0609020204030204" charset="0"/>
                <a:sym typeface="+mn-ea"/>
              </a:rPr>
              <a:t>end</a:t>
            </a:r>
          </a:p>
          <a:p>
            <a:endParaRPr lang="en-US" altLang="zh-CN" sz="1000" b="1">
              <a:latin typeface="Consolas" panose="020B0609020204030204" charset="0"/>
              <a:ea typeface="微软雅黑" panose="020B0503020204020204" pitchFamily="34" charset="-122"/>
              <a:cs typeface="Consolas" panose="020B0609020204030204" charset="0"/>
              <a:sym typeface="+mn-ea"/>
            </a:endParaRPr>
          </a:p>
          <a:p>
            <a:r>
              <a:rPr lang="en-US" altLang="zh-CN" sz="1000">
                <a:latin typeface="Consolas" panose="020B0609020204030204" charset="0"/>
                <a:cs typeface="Consolas" panose="020B0609020204030204" charset="0"/>
                <a:sym typeface="+mn-ea"/>
              </a:rPr>
              <a:t>function </a:t>
            </a:r>
            <a:r>
              <a:rPr lang="en-US" altLang="zh-CN" sz="1000" b="1">
                <a:latin typeface="Consolas" panose="020B0609020204030204" charset="0"/>
                <a:cs typeface="Consolas" panose="020B0609020204030204" charset="0"/>
                <a:sym typeface="+mn-ea"/>
              </a:rPr>
              <a:t>srme2d</a:t>
            </a:r>
            <a:r>
              <a:rPr lang="en-US" altLang="zh-CN" sz="1000">
                <a:latin typeface="Consolas" panose="020B0609020204030204" charset="0"/>
                <a:cs typeface="Consolas" panose="020B0609020204030204" charset="0"/>
                <a:sym typeface="+mn-ea"/>
              </a:rPr>
              <a:t>(amp, pha, xi)</a:t>
            </a:r>
          </a:p>
          <a:p>
            <a:r>
              <a:rPr lang="en-US" altLang="zh-CN" sz="1000">
                <a:latin typeface="Consolas" panose="020B0609020204030204" charset="0"/>
                <a:cs typeface="Consolas" panose="020B0609020204030204" charset="0"/>
                <a:sym typeface="+mn-ea"/>
              </a:rPr>
              <a:t>  local nx, ss=#amp, 0*amp[1]</a:t>
            </a:r>
          </a:p>
          <a:p>
            <a:r>
              <a:rPr lang="en-US" altLang="zh-CN" sz="1000">
                <a:latin typeface="Consolas" panose="020B0609020204030204" charset="0"/>
                <a:cs typeface="Consolas" panose="020B0609020204030204" charset="0"/>
                <a:sym typeface="+mn-ea"/>
              </a:rPr>
              <a:t>  for i=1, nx do</a:t>
            </a:r>
          </a:p>
          <a:p>
            <a:r>
              <a:rPr lang="en-US" altLang="zh-CN" sz="1000">
                <a:latin typeface="Consolas" panose="020B0609020204030204" charset="0"/>
                <a:cs typeface="Consolas" panose="020B0609020204030204" charset="0"/>
                <a:sym typeface="+mn-ea"/>
              </a:rPr>
              <a:t>    j=math.floor(i(nx+1)/2-xi)</a:t>
            </a:r>
          </a:p>
          <a:p>
            <a:r>
              <a:rPr lang="en-US" altLang="zh-CN" sz="1000">
                <a:latin typeface="Consolas" panose="020B0609020204030204" charset="0"/>
                <a:cs typeface="Consolas" panose="020B0609020204030204" charset="0"/>
                <a:sym typeface="+mn-ea"/>
              </a:rPr>
              <a:t>    if j&gt;=1 and j&lt;=nx then</a:t>
            </a:r>
          </a:p>
          <a:p>
            <a:r>
              <a:rPr lang="en-US" altLang="zh-CN" sz="1000">
                <a:latin typeface="Consolas" panose="020B0609020204030204" charset="0"/>
                <a:cs typeface="Consolas" panose="020B0609020204030204" charset="0"/>
                <a:sym typeface="+mn-ea"/>
              </a:rPr>
              <a:t>      iamp = </a:t>
            </a:r>
            <a:r>
              <a:rPr lang="en-US" altLang="zh-CN" sz="1000" b="1">
                <a:latin typeface="Consolas" panose="020B0609020204030204" charset="0"/>
                <a:cs typeface="Consolas" panose="020B0609020204030204" charset="0"/>
                <a:sym typeface="+mn-ea"/>
              </a:rPr>
              <a:t>omega</a:t>
            </a:r>
            <a:r>
              <a:rPr lang="en-US" altLang="zh-CN" sz="1000">
                <a:latin typeface="Consolas" panose="020B0609020204030204" charset="0"/>
                <a:cs typeface="Consolas" panose="020B0609020204030204" charset="0"/>
                <a:sym typeface="+mn-ea"/>
              </a:rPr>
              <a:t>(amp[i]*amp[j])</a:t>
            </a:r>
          </a:p>
          <a:p>
            <a:r>
              <a:rPr lang="en-US" altLang="zh-CN" sz="1000">
                <a:latin typeface="Consolas" panose="020B0609020204030204" charset="0"/>
                <a:cs typeface="Consolas" panose="020B0609020204030204" charset="0"/>
                <a:sym typeface="+mn-ea"/>
              </a:rPr>
              <a:t>      ipha = pha[i]+pha[j]+math.pi/4</a:t>
            </a:r>
          </a:p>
          <a:p>
            <a:r>
              <a:rPr lang="en-US" altLang="zh-CN" sz="1000">
                <a:latin typeface="Consolas" panose="020B0609020204030204" charset="0"/>
                <a:cs typeface="Consolas" panose="020B0609020204030204" charset="0"/>
                <a:sym typeface="+mn-ea"/>
              </a:rPr>
              <a:t>      ss = ss+iamp:ift(ipha)</a:t>
            </a:r>
          </a:p>
          <a:p>
            <a:r>
              <a:rPr lang="en-US" altLang="zh-CN" sz="1000">
                <a:latin typeface="Consolas" panose="020B0609020204030204" charset="0"/>
                <a:cs typeface="Consolas" panose="020B0609020204030204" charset="0"/>
                <a:sym typeface="+mn-ea"/>
              </a:rPr>
              <a:t>    end</a:t>
            </a:r>
          </a:p>
          <a:p>
            <a:r>
              <a:rPr lang="en-US" altLang="zh-CN" sz="1000">
                <a:latin typeface="Consolas" panose="020B0609020204030204" charset="0"/>
                <a:cs typeface="Consolas" panose="020B0609020204030204" charset="0"/>
                <a:sym typeface="+mn-ea"/>
              </a:rPr>
              <a:t>  end</a:t>
            </a:r>
          </a:p>
          <a:p>
            <a:r>
              <a:rPr lang="en-US" altLang="zh-CN" sz="1000">
                <a:latin typeface="Consolas" panose="020B0609020204030204" charset="0"/>
                <a:cs typeface="Consolas" panose="020B0609020204030204" charset="0"/>
                <a:sym typeface="+mn-ea"/>
              </a:rPr>
              <a:t>  return ss</a:t>
            </a:r>
          </a:p>
          <a:p>
            <a:r>
              <a:rPr lang="en-US" altLang="zh-CN" sz="1000">
                <a:latin typeface="Consolas" panose="020B0609020204030204" charset="0"/>
                <a:cs typeface="Consolas" panose="020B0609020204030204" charset="0"/>
                <a:sym typeface="+mn-ea"/>
              </a:rPr>
              <a:t>end</a:t>
            </a:r>
          </a:p>
          <a:p>
            <a:endParaRPr lang="zh-CN" altLang="en-US" sz="1200" b="1">
              <a:latin typeface="微软雅黑" panose="020B0503020204020204" pitchFamily="34" charset="-122"/>
              <a:ea typeface="微软雅黑" panose="020B0503020204020204" pitchFamily="34" charset="-122"/>
              <a:cs typeface="Consolas" panose="020B0609020204030204" charset="0"/>
              <a:sym typeface="+mn-ea"/>
            </a:endParaRPr>
          </a:p>
          <a:p>
            <a:r>
              <a:rPr lang="zh-CN" altLang="en-US" sz="1200" b="1">
                <a:latin typeface="微软雅黑" panose="020B0503020204020204" pitchFamily="34" charset="-122"/>
                <a:ea typeface="微软雅黑" panose="020B0503020204020204" pitchFamily="34" charset="-122"/>
                <a:cs typeface="Consolas" panose="020B0609020204030204" charset="0"/>
                <a:sym typeface="+mn-ea"/>
              </a:rPr>
              <a:t>逐道</a:t>
            </a:r>
            <a:r>
              <a:rPr lang="en-US" altLang="zh-CN" sz="1200" b="1">
                <a:latin typeface="微软雅黑" panose="020B0503020204020204" pitchFamily="34" charset="-122"/>
                <a:ea typeface="微软雅黑" panose="020B0503020204020204" pitchFamily="34" charset="-122"/>
                <a:cs typeface="Consolas" panose="020B0609020204030204" charset="0"/>
                <a:sym typeface="+mn-ea"/>
              </a:rPr>
              <a:t>SRME</a:t>
            </a:r>
            <a:r>
              <a:rPr lang="zh-CN" altLang="en-US" sz="1200" b="1">
                <a:latin typeface="微软雅黑" panose="020B0503020204020204" pitchFamily="34" charset="-122"/>
                <a:ea typeface="微软雅黑" panose="020B0503020204020204" pitchFamily="34" charset="-122"/>
                <a:cs typeface="Consolas" panose="020B0609020204030204" charset="0"/>
                <a:sym typeface="+mn-ea"/>
              </a:rPr>
              <a:t>计算脚本：</a:t>
            </a:r>
          </a:p>
          <a:p>
            <a:r>
              <a:rPr lang="en-US" altLang="zh-CN" sz="1000">
                <a:latin typeface="Consolas" panose="020B0609020204030204" charset="0"/>
                <a:cs typeface="Consolas" panose="020B0609020204030204" charset="0"/>
              </a:rPr>
              <a:t>amp, pha = {}, {}</a:t>
            </a:r>
          </a:p>
          <a:p>
            <a:r>
              <a:rPr lang="en-US" altLang="zh-CN" sz="1000">
                <a:latin typeface="Consolas" panose="020B0609020204030204" charset="0"/>
                <a:cs typeface="Consolas" panose="020B0609020204030204" charset="0"/>
              </a:rPr>
              <a:t>for i=1, #seismic do</a:t>
            </a:r>
          </a:p>
          <a:p>
            <a:r>
              <a:rPr lang="en-US" altLang="zh-CN" sz="1000">
                <a:latin typeface="Consolas" panose="020B0609020204030204" charset="0"/>
                <a:cs typeface="Consolas" panose="020B0609020204030204" charset="0"/>
              </a:rPr>
              <a:t>  amp[i], pha[i] = seismic[i]:fft()</a:t>
            </a:r>
          </a:p>
          <a:p>
            <a:r>
              <a:rPr lang="en-US" altLang="zh-CN" sz="1000">
                <a:latin typeface="Consolas" panose="020B0609020204030204" charset="0"/>
                <a:cs typeface="Consolas" panose="020B0609020204030204" charset="0"/>
              </a:rPr>
              <a:t>end</a:t>
            </a:r>
          </a:p>
          <a:p>
            <a:r>
              <a:rPr lang="en-US" altLang="zh-CN" sz="1000">
                <a:latin typeface="Consolas" panose="020B0609020204030204" charset="0"/>
                <a:cs typeface="Consolas" panose="020B0609020204030204" charset="0"/>
              </a:rPr>
              <a:t>for i=1, #seismic do</a:t>
            </a:r>
          </a:p>
          <a:p>
            <a:r>
              <a:rPr lang="en-US" altLang="zh-CN" sz="1000">
                <a:latin typeface="Consolas" panose="020B0609020204030204" charset="0"/>
                <a:cs typeface="Consolas" panose="020B0609020204030204" charset="0"/>
              </a:rPr>
              <a:t>  seismic[i]=-1*</a:t>
            </a:r>
            <a:r>
              <a:rPr lang="en-US" altLang="zh-CN" sz="1000" b="1">
                <a:latin typeface="Consolas" panose="020B0609020204030204" charset="0"/>
                <a:cs typeface="Consolas" panose="020B0609020204030204" charset="0"/>
              </a:rPr>
              <a:t>srme2d</a:t>
            </a:r>
            <a:r>
              <a:rPr lang="en-US" altLang="zh-CN" sz="1000">
                <a:latin typeface="Consolas" panose="020B0609020204030204" charset="0"/>
                <a:cs typeface="Consolas" panose="020B0609020204030204" charset="0"/>
              </a:rPr>
              <a:t>(amp, pha, i)</a:t>
            </a:r>
          </a:p>
          <a:p>
            <a:r>
              <a:rPr lang="en-US" altLang="zh-CN" sz="1000">
                <a:latin typeface="Consolas" panose="020B0609020204030204" charset="0"/>
                <a:cs typeface="Consolas" panose="020B0609020204030204" charset="0"/>
              </a:rPr>
              <a:t>end</a:t>
            </a:r>
            <a:endParaRPr lang="zh-CN" altLang="en-US" sz="1200" b="1">
              <a:latin typeface="微软雅黑" panose="020B0503020204020204" pitchFamily="34" charset="-122"/>
              <a:ea typeface="微软雅黑" panose="020B0503020204020204" pitchFamily="34" charset="-122"/>
              <a:cs typeface="Consolas" panose="020B0609020204030204" charset="0"/>
            </a:endParaRPr>
          </a:p>
        </p:txBody>
      </p:sp>
      <p:sp>
        <p:nvSpPr>
          <p:cNvPr id="12"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-7</a:t>
            </a:r>
            <a:r>
              <a:rPr lang="zh-CN" altLang="en-US" sz="3200" b="1" dirty="0">
                <a:latin typeface="微软雅黑" panose="020B0503020204020204" pitchFamily="34" charset="-122"/>
                <a:ea typeface="微软雅黑" panose="020B0503020204020204" pitchFamily="34" charset="-122"/>
                <a:sym typeface="+mn-ea"/>
              </a:rPr>
              <a:t>：演示算法预测的多次波</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p:cNvSpPr>
            <a:spLocks noGrp="1"/>
          </p:cNvSpPr>
          <p:nvPr>
            <p:ph type="ftr" sz="quarter" idx="3"/>
          </p:nvPr>
        </p:nvSpPr>
        <p:spPr/>
        <p:txBody>
          <a:bodyPr/>
          <a:lstStyle/>
          <a:p>
            <a:pPr algn="ctr">
              <a:defRPr/>
            </a:pPr>
            <a:r>
              <a:rPr lang="zh-CN" altLang="en-US" dirty="0">
                <a:solidFill>
                  <a:prstClr val="white">
                    <a:lumMod val="65000"/>
                  </a:prstClr>
                </a:solidFill>
              </a:rPr>
              <a:t>物探技术研究中心</a:t>
            </a:r>
          </a:p>
        </p:txBody>
      </p:sp>
      <p:sp>
        <p:nvSpPr>
          <p:cNvPr id="3" name="灯片编号占位符 2"/>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32</a:t>
            </a:fld>
            <a:endParaRPr lang="zh-CN" altLang="en-US" sz="1600" dirty="0">
              <a:solidFill>
                <a:prstClr val="white">
                  <a:lumMod val="65000"/>
                </a:prstClr>
              </a:solidFill>
              <a:ea typeface="微软雅黑" panose="020B0503020204020204" pitchFamily="34" charset="-122"/>
            </a:endParaRPr>
          </a:p>
        </p:txBody>
      </p:sp>
      <p:pic>
        <p:nvPicPr>
          <p:cNvPr id="4" name="图片 3"/>
          <p:cNvPicPr>
            <a:picLocks noChangeAspect="1"/>
          </p:cNvPicPr>
          <p:nvPr/>
        </p:nvPicPr>
        <p:blipFill>
          <a:blip r:embed="rId3"/>
          <a:stretch>
            <a:fillRect/>
          </a:stretch>
        </p:blipFill>
        <p:spPr>
          <a:xfrm>
            <a:off x="720000" y="792000"/>
            <a:ext cx="10800000" cy="5334253"/>
          </a:xfrm>
          <a:prstGeom prst="rect">
            <a:avLst/>
          </a:prstGeom>
        </p:spPr>
      </p:pic>
      <p:pic>
        <p:nvPicPr>
          <p:cNvPr id="7" name="图片 6"/>
          <p:cNvPicPr>
            <a:picLocks noChangeAspect="1"/>
          </p:cNvPicPr>
          <p:nvPr/>
        </p:nvPicPr>
        <p:blipFill>
          <a:blip r:embed="rId4"/>
          <a:stretch>
            <a:fillRect/>
          </a:stretch>
        </p:blipFill>
        <p:spPr>
          <a:xfrm>
            <a:off x="720090" y="4706620"/>
            <a:ext cx="10800000" cy="1774717"/>
          </a:xfrm>
          <a:prstGeom prst="rect">
            <a:avLst/>
          </a:prstGeom>
        </p:spPr>
      </p:pic>
      <p:sp>
        <p:nvSpPr>
          <p:cNvPr id="12"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-7</a:t>
            </a:r>
            <a:r>
              <a:rPr lang="zh-CN" altLang="en-US" sz="3200" b="1" dirty="0">
                <a:latin typeface="微软雅黑" panose="020B0503020204020204" pitchFamily="34" charset="-122"/>
                <a:ea typeface="微软雅黑" panose="020B0503020204020204" pitchFamily="34" charset="-122"/>
                <a:sym typeface="+mn-ea"/>
              </a:rPr>
              <a:t>：演示算法计算过程</a:t>
            </a:r>
            <a:r>
              <a:rPr lang="en-US" altLang="zh-CN" sz="3200" b="1" dirty="0">
                <a:latin typeface="微软雅黑" panose="020B0503020204020204" pitchFamily="34" charset="-122"/>
                <a:ea typeface="微软雅黑" panose="020B0503020204020204" pitchFamily="34" charset="-122"/>
                <a:sym typeface="+mn-ea"/>
              </a:rPr>
              <a:t>-</a:t>
            </a:r>
            <a:r>
              <a:rPr lang="zh-CN" altLang="en-US" sz="3200" b="1" dirty="0">
                <a:latin typeface="微软雅黑" panose="020B0503020204020204" pitchFamily="34" charset="-122"/>
                <a:ea typeface="微软雅黑" panose="020B0503020204020204" pitchFamily="34" charset="-122"/>
                <a:sym typeface="+mn-ea"/>
              </a:rPr>
              <a:t>共检波点道集</a:t>
            </a:r>
          </a:p>
        </p:txBody>
      </p:sp>
      <p:sp>
        <p:nvSpPr>
          <p:cNvPr id="8" name="下箭头 7"/>
          <p:cNvSpPr/>
          <p:nvPr/>
        </p:nvSpPr>
        <p:spPr>
          <a:xfrm>
            <a:off x="6991350" y="1031240"/>
            <a:ext cx="118110" cy="35433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256665" y="1233170"/>
            <a:ext cx="1368425" cy="368300"/>
          </a:xfrm>
          <a:prstGeom prst="rect">
            <a:avLst/>
          </a:prstGeom>
          <a:solidFill>
            <a:schemeClr val="bg1"/>
          </a:solidFill>
        </p:spPr>
        <p:txBody>
          <a:bodyPr wrap="square" rtlCol="0">
            <a:spAutoFit/>
          </a:bodyPr>
          <a:lstStyle/>
          <a:p>
            <a:r>
              <a:rPr lang="zh-CN" altLang="en-US"/>
              <a:t>共炮点道集</a:t>
            </a:r>
          </a:p>
        </p:txBody>
      </p:sp>
      <p:sp>
        <p:nvSpPr>
          <p:cNvPr id="10" name="文本框 9"/>
          <p:cNvSpPr txBox="1"/>
          <p:nvPr/>
        </p:nvSpPr>
        <p:spPr>
          <a:xfrm>
            <a:off x="9268460" y="1233170"/>
            <a:ext cx="1555115" cy="368300"/>
          </a:xfrm>
          <a:prstGeom prst="rect">
            <a:avLst/>
          </a:prstGeom>
          <a:solidFill>
            <a:schemeClr val="bg1"/>
          </a:solidFill>
        </p:spPr>
        <p:txBody>
          <a:bodyPr wrap="square" rtlCol="0">
            <a:spAutoFit/>
          </a:bodyPr>
          <a:lstStyle/>
          <a:p>
            <a:r>
              <a:rPr lang="zh-CN" altLang="en-US"/>
              <a:t>共检波点道集</a:t>
            </a:r>
          </a:p>
        </p:txBody>
      </p:sp>
      <p:pic>
        <p:nvPicPr>
          <p:cNvPr id="6" name="图片 5">
            <a:extLst>
              <a:ext uri="{FF2B5EF4-FFF2-40B4-BE49-F238E27FC236}">
                <a16:creationId xmlns:a16="http://schemas.microsoft.com/office/drawing/2014/main" id="{C4872A47-AEFB-5F0F-958A-476E53A88AF0}"/>
              </a:ext>
            </a:extLst>
          </p:cNvPr>
          <p:cNvPicPr>
            <a:picLocks noChangeAspect="1"/>
          </p:cNvPicPr>
          <p:nvPr/>
        </p:nvPicPr>
        <p:blipFill>
          <a:blip r:embed="rId5"/>
          <a:stretch>
            <a:fillRect/>
          </a:stretch>
        </p:blipFill>
        <p:spPr>
          <a:xfrm>
            <a:off x="4460662" y="3860560"/>
            <a:ext cx="2930441" cy="741229"/>
          </a:xfrm>
          <a:prstGeom prst="rect">
            <a:avLst/>
          </a:prstGeom>
        </p:spPr>
      </p:pic>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stretch>
            <a:fillRect/>
          </a:stretch>
        </p:blipFill>
        <p:spPr>
          <a:xfrm>
            <a:off x="886460" y="792000"/>
            <a:ext cx="10071100" cy="5526405"/>
          </a:xfrm>
          <a:prstGeom prst="rect">
            <a:avLst/>
          </a:prstGeom>
        </p:spPr>
      </p:pic>
      <p:pic>
        <p:nvPicPr>
          <p:cNvPr id="2" name="图片 1"/>
          <p:cNvPicPr>
            <a:picLocks noChangeAspect="1"/>
          </p:cNvPicPr>
          <p:nvPr/>
        </p:nvPicPr>
        <p:blipFill>
          <a:blip r:embed="rId3"/>
          <a:stretch>
            <a:fillRect/>
          </a:stretch>
        </p:blipFill>
        <p:spPr>
          <a:xfrm>
            <a:off x="7755890" y="4383405"/>
            <a:ext cx="4407535" cy="1990090"/>
          </a:xfrm>
          <a:prstGeom prst="rect">
            <a:avLst/>
          </a:prstGeom>
          <a:ln w="28575" cmpd="sng">
            <a:solidFill>
              <a:schemeClr val="accent1">
                <a:shade val="50000"/>
              </a:schemeClr>
            </a:solidFill>
            <a:prstDash val="solid"/>
          </a:ln>
        </p:spPr>
      </p:pic>
      <p:pic>
        <p:nvPicPr>
          <p:cNvPr id="3" name="图片 2"/>
          <p:cNvPicPr>
            <a:picLocks noChangeAspect="1"/>
          </p:cNvPicPr>
          <p:nvPr/>
        </p:nvPicPr>
        <p:blipFill>
          <a:blip r:embed="rId4"/>
          <a:stretch>
            <a:fillRect/>
          </a:stretch>
        </p:blipFill>
        <p:spPr>
          <a:xfrm>
            <a:off x="9426575" y="919480"/>
            <a:ext cx="2742565" cy="1270000"/>
          </a:xfrm>
          <a:prstGeom prst="rect">
            <a:avLst/>
          </a:prstGeom>
          <a:ln w="28575" cmpd="sng">
            <a:solidFill>
              <a:schemeClr val="accent1">
                <a:shade val="50000"/>
              </a:schemeClr>
            </a:solidFill>
            <a:prstDash val="solid"/>
          </a:ln>
        </p:spPr>
      </p:pic>
      <p:pic>
        <p:nvPicPr>
          <p:cNvPr id="5" name="图片 4"/>
          <p:cNvPicPr>
            <a:picLocks noChangeAspect="1"/>
          </p:cNvPicPr>
          <p:nvPr/>
        </p:nvPicPr>
        <p:blipFill>
          <a:blip r:embed="rId5"/>
          <a:stretch>
            <a:fillRect/>
          </a:stretch>
        </p:blipFill>
        <p:spPr>
          <a:xfrm>
            <a:off x="7767320" y="2221865"/>
            <a:ext cx="4399280" cy="2117725"/>
          </a:xfrm>
          <a:prstGeom prst="rect">
            <a:avLst/>
          </a:prstGeom>
          <a:ln w="28575" cmpd="sng">
            <a:solidFill>
              <a:schemeClr val="accent1">
                <a:shade val="50000"/>
              </a:schemeClr>
            </a:solidFill>
            <a:prstDash val="solid"/>
          </a:ln>
        </p:spPr>
      </p:pic>
      <p:sp>
        <p:nvSpPr>
          <p:cNvPr id="12"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-8</a:t>
            </a:r>
            <a:r>
              <a:rPr lang="zh-CN" altLang="en-US" sz="3200" b="1" dirty="0">
                <a:latin typeface="微软雅黑" panose="020B0503020204020204" pitchFamily="34" charset="-122"/>
                <a:ea typeface="微软雅黑" panose="020B0503020204020204" pitchFamily="34" charset="-122"/>
                <a:sym typeface="+mn-ea"/>
              </a:rPr>
              <a:t>：动校正法合成鬼波</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stretch>
            <a:fillRect/>
          </a:stretch>
        </p:blipFill>
        <p:spPr>
          <a:xfrm>
            <a:off x="885600" y="792000"/>
            <a:ext cx="9841362" cy="5400000"/>
          </a:xfrm>
          <a:prstGeom prst="rect">
            <a:avLst/>
          </a:prstGeom>
        </p:spPr>
      </p:pic>
      <p:sp>
        <p:nvSpPr>
          <p:cNvPr id="2" name="文本框 1"/>
          <p:cNvSpPr txBox="1"/>
          <p:nvPr/>
        </p:nvSpPr>
        <p:spPr>
          <a:xfrm>
            <a:off x="9411335" y="3657600"/>
            <a:ext cx="2520315" cy="64516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a:t>不仅可以做自相关，也可以相邻道操作。</a:t>
            </a:r>
          </a:p>
        </p:txBody>
      </p:sp>
      <p:pic>
        <p:nvPicPr>
          <p:cNvPr id="3" name="图片 2"/>
          <p:cNvPicPr>
            <a:picLocks noChangeAspect="1"/>
          </p:cNvPicPr>
          <p:nvPr/>
        </p:nvPicPr>
        <p:blipFill>
          <a:blip r:embed="rId3"/>
          <a:stretch>
            <a:fillRect/>
          </a:stretch>
        </p:blipFill>
        <p:spPr>
          <a:xfrm>
            <a:off x="5419090" y="4302760"/>
            <a:ext cx="6695440" cy="2419350"/>
          </a:xfrm>
          <a:prstGeom prst="rect">
            <a:avLst/>
          </a:prstGeom>
        </p:spPr>
      </p:pic>
      <p:sp>
        <p:nvSpPr>
          <p:cNvPr id="12"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-8</a:t>
            </a:r>
            <a:r>
              <a:rPr lang="zh-CN" altLang="en-US" sz="3200" b="1" dirty="0">
                <a:latin typeface="微软雅黑" panose="020B0503020204020204" pitchFamily="34" charset="-122"/>
                <a:ea typeface="微软雅黑" panose="020B0503020204020204" pitchFamily="34" charset="-122"/>
                <a:sym typeface="+mn-ea"/>
              </a:rPr>
              <a:t>：动校正法合成鬼波</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页脚占位符 3">
            <a:extLst>
              <a:ext uri="{FF2B5EF4-FFF2-40B4-BE49-F238E27FC236}">
                <a16:creationId xmlns:a16="http://schemas.microsoft.com/office/drawing/2014/main" id="{5350D23C-6727-B35A-D265-50FE0B981A8A}"/>
              </a:ext>
            </a:extLst>
          </p:cNvPr>
          <p:cNvSpPr>
            <a:spLocks noGrp="1"/>
          </p:cNvSpPr>
          <p:nvPr>
            <p:ph type="ftr" sz="quarter" idx="3"/>
          </p:nvPr>
        </p:nvSpPr>
        <p:spPr/>
        <p:txBody>
          <a:bodyPr/>
          <a:lstStyle/>
          <a:p>
            <a:endParaRPr lang="zh-CN" altLang="en-US"/>
          </a:p>
        </p:txBody>
      </p:sp>
      <p:sp>
        <p:nvSpPr>
          <p:cNvPr id="5" name="灯片编号占位符 4">
            <a:extLst>
              <a:ext uri="{FF2B5EF4-FFF2-40B4-BE49-F238E27FC236}">
                <a16:creationId xmlns:a16="http://schemas.microsoft.com/office/drawing/2014/main" id="{3B1A9982-F3BD-7E61-A127-09F6DFF2D26C}"/>
              </a:ext>
            </a:extLst>
          </p:cNvPr>
          <p:cNvSpPr>
            <a:spLocks noGrp="1"/>
          </p:cNvSpPr>
          <p:nvPr>
            <p:ph type="sldNum" sz="quarter" idx="4"/>
          </p:nvPr>
        </p:nvSpPr>
        <p:spPr/>
        <p:txBody>
          <a:bodyPr/>
          <a:lstStyle/>
          <a:p>
            <a:fld id="{7BE3E62E-239F-451C-88AC-D4DA43D09514}" type="slidenum">
              <a:rPr lang="zh-CN" altLang="en-US" smtClean="0"/>
              <a:t>35</a:t>
            </a:fld>
            <a:endParaRPr lang="zh-CN" altLang="en-US"/>
          </a:p>
        </p:txBody>
      </p:sp>
      <p:pic>
        <p:nvPicPr>
          <p:cNvPr id="6" name="Picture 2">
            <a:extLst>
              <a:ext uri="{FF2B5EF4-FFF2-40B4-BE49-F238E27FC236}">
                <a16:creationId xmlns:a16="http://schemas.microsoft.com/office/drawing/2014/main" id="{897A35BC-7679-5631-DD9E-4D97A2EE78F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35717" b="52757"/>
          <a:stretch/>
        </p:blipFill>
        <p:spPr>
          <a:xfrm>
            <a:off x="1388935" y="5666394"/>
            <a:ext cx="4801356" cy="761284"/>
          </a:xfrm>
          <a:prstGeom prst="rect">
            <a:avLst/>
          </a:prstGeom>
        </p:spPr>
      </p:pic>
      <p:pic>
        <p:nvPicPr>
          <p:cNvPr id="7" name="Picture 5">
            <a:extLst>
              <a:ext uri="{FF2B5EF4-FFF2-40B4-BE49-F238E27FC236}">
                <a16:creationId xmlns:a16="http://schemas.microsoft.com/office/drawing/2014/main" id="{A39CA853-F053-1AD6-AE0B-466DFADF6F19}"/>
              </a:ext>
            </a:extLst>
          </p:cNvPr>
          <p:cNvPicPr>
            <a:picLocks/>
          </p:cNvPicPr>
          <p:nvPr/>
        </p:nvPicPr>
        <p:blipFill>
          <a:blip r:embed="rId4" cstate="print">
            <a:extLst>
              <a:ext uri="{28A0092B-C50C-407E-A947-70E740481C1C}">
                <a14:useLocalDpi xmlns:a14="http://schemas.microsoft.com/office/drawing/2010/main" val="0"/>
              </a:ext>
            </a:extLst>
          </a:blip>
          <a:srcRect t="2549" b="2135"/>
          <a:stretch>
            <a:fillRect/>
          </a:stretch>
        </p:blipFill>
        <p:spPr>
          <a:xfrm>
            <a:off x="1231053" y="697373"/>
            <a:ext cx="5110542" cy="5039933"/>
          </a:xfrm>
          <a:prstGeom prst="rect">
            <a:avLst/>
          </a:prstGeom>
        </p:spPr>
      </p:pic>
      <p:pic>
        <p:nvPicPr>
          <p:cNvPr id="8" name="Picture 6">
            <a:extLst>
              <a:ext uri="{FF2B5EF4-FFF2-40B4-BE49-F238E27FC236}">
                <a16:creationId xmlns:a16="http://schemas.microsoft.com/office/drawing/2014/main" id="{F3BA1D09-C5A6-7CA3-EDC0-1389674F52C8}"/>
              </a:ext>
            </a:extLst>
          </p:cNvPr>
          <p:cNvPicPr>
            <a:picLocks/>
          </p:cNvPicPr>
          <p:nvPr/>
        </p:nvPicPr>
        <p:blipFill>
          <a:blip r:embed="rId5" cstate="print">
            <a:extLst>
              <a:ext uri="{28A0092B-C50C-407E-A947-70E740481C1C}">
                <a14:useLocalDpi xmlns:a14="http://schemas.microsoft.com/office/drawing/2010/main" val="0"/>
              </a:ext>
            </a:extLst>
          </a:blip>
          <a:srcRect t="35717" b="52757"/>
          <a:stretch>
            <a:fillRect/>
          </a:stretch>
        </p:blipFill>
        <p:spPr>
          <a:xfrm>
            <a:off x="6341595" y="5666394"/>
            <a:ext cx="5010464" cy="761284"/>
          </a:xfrm>
          <a:prstGeom prst="rect">
            <a:avLst/>
          </a:prstGeom>
        </p:spPr>
      </p:pic>
      <p:pic>
        <p:nvPicPr>
          <p:cNvPr id="9" name="Picture 7">
            <a:extLst>
              <a:ext uri="{FF2B5EF4-FFF2-40B4-BE49-F238E27FC236}">
                <a16:creationId xmlns:a16="http://schemas.microsoft.com/office/drawing/2014/main" id="{77A2073E-35AA-CF53-2476-7FF1EB2E2842}"/>
              </a:ext>
            </a:extLst>
          </p:cNvPr>
          <p:cNvPicPr>
            <a:picLocks/>
          </p:cNvPicPr>
          <p:nvPr/>
        </p:nvPicPr>
        <p:blipFill>
          <a:blip r:embed="rId6" cstate="print">
            <a:extLst>
              <a:ext uri="{28A0092B-C50C-407E-A947-70E740481C1C}">
                <a14:useLocalDpi xmlns:a14="http://schemas.microsoft.com/office/drawing/2010/main" val="0"/>
              </a:ext>
            </a:extLst>
          </a:blip>
          <a:srcRect t="2506" b="2099"/>
          <a:stretch>
            <a:fillRect/>
          </a:stretch>
        </p:blipFill>
        <p:spPr>
          <a:xfrm>
            <a:off x="6341595" y="697374"/>
            <a:ext cx="5010464" cy="5039933"/>
          </a:xfrm>
          <a:prstGeom prst="rect">
            <a:avLst/>
          </a:prstGeom>
        </p:spPr>
      </p:pic>
      <p:sp>
        <p:nvSpPr>
          <p:cNvPr id="11" name="Rectangle 1">
            <a:extLst>
              <a:ext uri="{FF2B5EF4-FFF2-40B4-BE49-F238E27FC236}">
                <a16:creationId xmlns:a16="http://schemas.microsoft.com/office/drawing/2014/main" id="{E576E5D1-B67B-4743-1198-666CE00A807B}"/>
              </a:ext>
            </a:extLst>
          </p:cNvPr>
          <p:cNvSpPr/>
          <p:nvPr/>
        </p:nvSpPr>
        <p:spPr>
          <a:xfrm>
            <a:off x="4981401" y="1964937"/>
            <a:ext cx="1066800" cy="4064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C00000"/>
                </a:solidFill>
              </a:rPr>
              <a:t>浅部</a:t>
            </a:r>
            <a:endParaRPr lang="en-US" dirty="0">
              <a:solidFill>
                <a:srgbClr val="C00000"/>
              </a:solidFill>
            </a:endParaRPr>
          </a:p>
        </p:txBody>
      </p:sp>
      <p:sp>
        <p:nvSpPr>
          <p:cNvPr id="12" name="Rectangle 10">
            <a:extLst>
              <a:ext uri="{FF2B5EF4-FFF2-40B4-BE49-F238E27FC236}">
                <a16:creationId xmlns:a16="http://schemas.microsoft.com/office/drawing/2014/main" id="{62929FDA-33C2-03CF-471A-5E75C5D0E2F5}"/>
              </a:ext>
            </a:extLst>
          </p:cNvPr>
          <p:cNvSpPr/>
          <p:nvPr/>
        </p:nvSpPr>
        <p:spPr>
          <a:xfrm>
            <a:off x="9984942" y="2063613"/>
            <a:ext cx="1066800" cy="4064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C00000"/>
                </a:solidFill>
              </a:rPr>
              <a:t>深部</a:t>
            </a:r>
            <a:endParaRPr lang="en-US" dirty="0">
              <a:solidFill>
                <a:srgbClr val="C00000"/>
              </a:solidFill>
            </a:endParaRPr>
          </a:p>
        </p:txBody>
      </p:sp>
      <p:sp>
        <p:nvSpPr>
          <p:cNvPr id="13" name="Rectangle 5">
            <a:extLst>
              <a:ext uri="{FF2B5EF4-FFF2-40B4-BE49-F238E27FC236}">
                <a16:creationId xmlns:a16="http://schemas.microsoft.com/office/drawing/2014/main" id="{F18D9FF0-98EB-ECA1-0C20-FF4E23B9BE77}"/>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-8</a:t>
            </a:r>
            <a:r>
              <a:rPr lang="zh-CN" altLang="en-US" sz="3200" b="1" dirty="0">
                <a:latin typeface="微软雅黑" panose="020B0503020204020204" pitchFamily="34" charset="-122"/>
                <a:ea typeface="微软雅黑" panose="020B0503020204020204" pitchFamily="34" charset="-122"/>
                <a:sym typeface="+mn-ea"/>
              </a:rPr>
              <a:t>：动校正法合成鬼波</a:t>
            </a:r>
          </a:p>
        </p:txBody>
      </p:sp>
    </p:spTree>
    <p:extLst>
      <p:ext uri="{BB962C8B-B14F-4D97-AF65-F5344CB8AC3E}">
        <p14:creationId xmlns:p14="http://schemas.microsoft.com/office/powerpoint/2010/main" val="1256843015"/>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C3955C-C9B1-9511-5DF0-9E20709BC601}"/>
            </a:ext>
          </a:extLst>
        </p:cNvPr>
        <p:cNvGrpSpPr/>
        <p:nvPr/>
      </p:nvGrpSpPr>
      <p:grpSpPr>
        <a:xfrm>
          <a:off x="0" y="0"/>
          <a:ext cx="0" cy="0"/>
          <a:chOff x="0" y="0"/>
          <a:chExt cx="0" cy="0"/>
        </a:xfrm>
      </p:grpSpPr>
      <p:sp>
        <p:nvSpPr>
          <p:cNvPr id="4" name="页脚占位符 3">
            <a:extLst>
              <a:ext uri="{FF2B5EF4-FFF2-40B4-BE49-F238E27FC236}">
                <a16:creationId xmlns:a16="http://schemas.microsoft.com/office/drawing/2014/main" id="{401D055C-8512-A88A-E2A3-637710420864}"/>
              </a:ext>
            </a:extLst>
          </p:cNvPr>
          <p:cNvSpPr>
            <a:spLocks noGrp="1"/>
          </p:cNvSpPr>
          <p:nvPr>
            <p:ph type="ftr" sz="quarter" idx="3"/>
          </p:nvPr>
        </p:nvSpPr>
        <p:spPr/>
        <p:txBody>
          <a:bodyPr/>
          <a:lstStyle/>
          <a:p>
            <a:endParaRPr lang="zh-CN" altLang="en-US"/>
          </a:p>
        </p:txBody>
      </p:sp>
      <p:sp>
        <p:nvSpPr>
          <p:cNvPr id="5" name="灯片编号占位符 4">
            <a:extLst>
              <a:ext uri="{FF2B5EF4-FFF2-40B4-BE49-F238E27FC236}">
                <a16:creationId xmlns:a16="http://schemas.microsoft.com/office/drawing/2014/main" id="{E956D537-BD40-FAD5-0D35-710E5A11A64B}"/>
              </a:ext>
            </a:extLst>
          </p:cNvPr>
          <p:cNvSpPr>
            <a:spLocks noGrp="1"/>
          </p:cNvSpPr>
          <p:nvPr>
            <p:ph type="sldNum" sz="quarter" idx="4"/>
          </p:nvPr>
        </p:nvSpPr>
        <p:spPr/>
        <p:txBody>
          <a:bodyPr/>
          <a:lstStyle/>
          <a:p>
            <a:fld id="{7BE3E62E-239F-451C-88AC-D4DA43D09514}" type="slidenum">
              <a:rPr lang="zh-CN" altLang="en-US" smtClean="0"/>
              <a:t>36</a:t>
            </a:fld>
            <a:endParaRPr lang="zh-CN" altLang="en-US"/>
          </a:p>
        </p:txBody>
      </p:sp>
      <p:sp>
        <p:nvSpPr>
          <p:cNvPr id="13" name="Rectangle 5">
            <a:extLst>
              <a:ext uri="{FF2B5EF4-FFF2-40B4-BE49-F238E27FC236}">
                <a16:creationId xmlns:a16="http://schemas.microsoft.com/office/drawing/2014/main" id="{656E00EF-0C7D-E49C-6BC4-6AFC657AB466}"/>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-9</a:t>
            </a:r>
            <a:r>
              <a:rPr lang="zh-CN" altLang="en-US" sz="3200" b="1" dirty="0">
                <a:latin typeface="微软雅黑" panose="020B0503020204020204" pitchFamily="34" charset="-122"/>
                <a:ea typeface="微软雅黑" panose="020B0503020204020204" pitchFamily="34" charset="-122"/>
                <a:sym typeface="+mn-ea"/>
              </a:rPr>
              <a:t>：鬼波质控</a:t>
            </a:r>
            <a:r>
              <a:rPr lang="en-US" altLang="zh-CN" sz="3200" b="1" dirty="0">
                <a:latin typeface="微软雅黑" panose="020B0503020204020204" pitchFamily="34" charset="-122"/>
                <a:ea typeface="微软雅黑" panose="020B0503020204020204" pitchFamily="34" charset="-122"/>
                <a:sym typeface="+mn-ea"/>
              </a:rPr>
              <a:t>FX</a:t>
            </a:r>
            <a:r>
              <a:rPr lang="zh-CN" altLang="en-US" sz="3200" b="1" dirty="0">
                <a:latin typeface="微软雅黑" panose="020B0503020204020204" pitchFamily="34" charset="-122"/>
                <a:ea typeface="微软雅黑" panose="020B0503020204020204" pitchFamily="34" charset="-122"/>
                <a:sym typeface="+mn-ea"/>
              </a:rPr>
              <a:t>绘图</a:t>
            </a:r>
          </a:p>
        </p:txBody>
      </p:sp>
      <p:pic>
        <p:nvPicPr>
          <p:cNvPr id="2" name="图片 1">
            <a:extLst>
              <a:ext uri="{FF2B5EF4-FFF2-40B4-BE49-F238E27FC236}">
                <a16:creationId xmlns:a16="http://schemas.microsoft.com/office/drawing/2014/main" id="{06773BF9-B8ED-1A38-5487-522D6E9925E5}"/>
              </a:ext>
            </a:extLst>
          </p:cNvPr>
          <p:cNvPicPr>
            <a:picLocks noChangeAspect="1"/>
          </p:cNvPicPr>
          <p:nvPr/>
        </p:nvPicPr>
        <p:blipFill>
          <a:blip r:embed="rId3"/>
          <a:stretch>
            <a:fillRect/>
          </a:stretch>
        </p:blipFill>
        <p:spPr>
          <a:xfrm>
            <a:off x="185631" y="2159274"/>
            <a:ext cx="6491664" cy="4251387"/>
          </a:xfrm>
          <a:prstGeom prst="rect">
            <a:avLst/>
          </a:prstGeom>
        </p:spPr>
      </p:pic>
      <p:pic>
        <p:nvPicPr>
          <p:cNvPr id="3" name="图片 2">
            <a:extLst>
              <a:ext uri="{FF2B5EF4-FFF2-40B4-BE49-F238E27FC236}">
                <a16:creationId xmlns:a16="http://schemas.microsoft.com/office/drawing/2014/main" id="{8920B121-77A4-803F-4ED4-B16105F70E14}"/>
              </a:ext>
            </a:extLst>
          </p:cNvPr>
          <p:cNvPicPr>
            <a:picLocks noChangeAspect="1"/>
          </p:cNvPicPr>
          <p:nvPr/>
        </p:nvPicPr>
        <p:blipFill>
          <a:blip r:embed="rId4"/>
          <a:srcRect l="13565" r="10732" b="894"/>
          <a:stretch>
            <a:fillRect/>
          </a:stretch>
        </p:blipFill>
        <p:spPr>
          <a:xfrm>
            <a:off x="5960789" y="2159274"/>
            <a:ext cx="4958969" cy="4251387"/>
          </a:xfrm>
          <a:prstGeom prst="rect">
            <a:avLst/>
          </a:prstGeom>
        </p:spPr>
      </p:pic>
      <p:pic>
        <p:nvPicPr>
          <p:cNvPr id="10" name="图片 9">
            <a:extLst>
              <a:ext uri="{FF2B5EF4-FFF2-40B4-BE49-F238E27FC236}">
                <a16:creationId xmlns:a16="http://schemas.microsoft.com/office/drawing/2014/main" id="{A29A93AF-ADCD-EF1E-E3F9-323EBC8DBF46}"/>
              </a:ext>
            </a:extLst>
          </p:cNvPr>
          <p:cNvPicPr>
            <a:picLocks noChangeAspect="1"/>
          </p:cNvPicPr>
          <p:nvPr/>
        </p:nvPicPr>
        <p:blipFill>
          <a:blip r:embed="rId5"/>
          <a:stretch>
            <a:fillRect/>
          </a:stretch>
        </p:blipFill>
        <p:spPr>
          <a:xfrm>
            <a:off x="921275" y="1091395"/>
            <a:ext cx="5092223" cy="725805"/>
          </a:xfrm>
          <a:prstGeom prst="rect">
            <a:avLst/>
          </a:prstGeom>
        </p:spPr>
      </p:pic>
      <p:sp>
        <p:nvSpPr>
          <p:cNvPr id="14" name="文本框 13">
            <a:extLst>
              <a:ext uri="{FF2B5EF4-FFF2-40B4-BE49-F238E27FC236}">
                <a16:creationId xmlns:a16="http://schemas.microsoft.com/office/drawing/2014/main" id="{AC38840C-4A80-D36F-EAAB-66DE80EC57FC}"/>
              </a:ext>
            </a:extLst>
          </p:cNvPr>
          <p:cNvSpPr txBox="1"/>
          <p:nvPr/>
        </p:nvSpPr>
        <p:spPr>
          <a:xfrm>
            <a:off x="6242670" y="831898"/>
            <a:ext cx="4817779" cy="1477328"/>
          </a:xfrm>
          <a:prstGeom prst="rect">
            <a:avLst/>
          </a:prstGeom>
          <a:noFill/>
        </p:spPr>
        <p:txBody>
          <a:bodyPr wrap="square" rtlCol="0">
            <a:spAutoFit/>
          </a:bodyPr>
          <a:lstStyle/>
          <a:p>
            <a:r>
              <a:rPr lang="en-US" altLang="zh-CN" dirty="0">
                <a:latin typeface="Cascadia Code" panose="020B0609020000020004" pitchFamily="49" charset="0"/>
                <a:ea typeface="Cascadia Code" panose="020B0609020000020004" pitchFamily="49" charset="0"/>
                <a:cs typeface="Cascadia Code" panose="020B0609020000020004" pitchFamily="49" charset="0"/>
              </a:rPr>
              <a:t>ns=#seismic[1]</a:t>
            </a:r>
          </a:p>
          <a:p>
            <a:r>
              <a:rPr lang="en-US" altLang="zh-CN" dirty="0">
                <a:latin typeface="Cascadia Code" panose="020B0609020000020004" pitchFamily="49" charset="0"/>
                <a:ea typeface="Cascadia Code" panose="020B0609020000020004" pitchFamily="49" charset="0"/>
                <a:cs typeface="Cascadia Code" panose="020B0609020000020004" pitchFamily="49" charset="0"/>
              </a:rPr>
              <a:t>for </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i</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=1 | #seismic do</a:t>
            </a:r>
          </a:p>
          <a:p>
            <a:r>
              <a:rPr lang="en-US" altLang="zh-CN" dirty="0">
                <a:latin typeface="Cascadia Code" panose="020B0609020000020004" pitchFamily="49" charset="0"/>
                <a:ea typeface="Cascadia Code" panose="020B0609020000020004" pitchFamily="49" charset="0"/>
                <a:cs typeface="Cascadia Code" panose="020B0609020000020004" pitchFamily="49" charset="0"/>
              </a:rPr>
              <a:t>   amp | </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pha</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 = seismic[</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i</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fft</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(n)</a:t>
            </a:r>
          </a:p>
          <a:p>
            <a:r>
              <a:rPr lang="en-US" altLang="zh-CN" dirty="0">
                <a:latin typeface="Cascadia Code" panose="020B0609020000020004" pitchFamily="49" charset="0"/>
                <a:ea typeface="Cascadia Code" panose="020B0609020000020004" pitchFamily="49" charset="0"/>
                <a:cs typeface="Cascadia Code" panose="020B0609020000020004" pitchFamily="49" charset="0"/>
              </a:rPr>
              <a:t>   seismic[</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i</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 = </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amp:copy</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(n)</a:t>
            </a:r>
          </a:p>
          <a:p>
            <a:r>
              <a:rPr lang="en-US" altLang="zh-CN" dirty="0">
                <a:latin typeface="Cascadia Code" panose="020B0609020000020004" pitchFamily="49" charset="0"/>
                <a:ea typeface="Cascadia Code" panose="020B0609020000020004" pitchFamily="49" charset="0"/>
                <a:cs typeface="Cascadia Code" panose="020B0609020000020004" pitchFamily="49" charset="0"/>
              </a:rPr>
              <a:t>end</a:t>
            </a:r>
            <a:endParaRPr lang="zh-CN" altLang="en-US" dirty="0">
              <a:latin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3840770901"/>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1D669DEF-3909-6720-386B-AFE60590ADED}"/>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2E2AB043-F67B-5FF0-476D-1B5E15020679}"/>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37</a:t>
            </a:fld>
            <a:endParaRPr lang="zh-CN" altLang="en-US" sz="1600" dirty="0">
              <a:solidFill>
                <a:prstClr val="white">
                  <a:lumMod val="65000"/>
                </a:prstClr>
              </a:solidFill>
              <a:ea typeface="微软雅黑" panose="020B0503020204020204" pitchFamily="34" charset="-122"/>
            </a:endParaRPr>
          </a:p>
        </p:txBody>
      </p:sp>
      <p:sp>
        <p:nvSpPr>
          <p:cNvPr id="4" name="Rectangle 5">
            <a:extLst>
              <a:ext uri="{FF2B5EF4-FFF2-40B4-BE49-F238E27FC236}">
                <a16:creationId xmlns:a16="http://schemas.microsoft.com/office/drawing/2014/main" id="{C43B6F24-0BCF-A493-A631-5C3D96DE2CAC}"/>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-10</a:t>
            </a:r>
            <a:r>
              <a:rPr lang="zh-CN" altLang="en-US" sz="3200" b="1" dirty="0">
                <a:latin typeface="微软雅黑" panose="020B0503020204020204" pitchFamily="34" charset="-122"/>
                <a:ea typeface="微软雅黑" panose="020B0503020204020204" pitchFamily="34" charset="-122"/>
                <a:sym typeface="+mn-ea"/>
              </a:rPr>
              <a:t>：</a:t>
            </a:r>
            <a:r>
              <a:rPr lang="en-US" altLang="zh-CN" sz="3200" b="1" dirty="0">
                <a:latin typeface="微软雅黑" panose="020B0503020204020204" pitchFamily="34" charset="-122"/>
                <a:ea typeface="微软雅黑" panose="020B0503020204020204" pitchFamily="34" charset="-122"/>
                <a:sym typeface="+mn-ea"/>
              </a:rPr>
              <a:t>FWI Phase ring</a:t>
            </a:r>
            <a:r>
              <a:rPr lang="zh-CN" altLang="en-US" sz="3200" b="1" dirty="0">
                <a:latin typeface="微软雅黑" panose="020B0503020204020204" pitchFamily="34" charset="-122"/>
                <a:ea typeface="微软雅黑" panose="020B0503020204020204" pitchFamily="34" charset="-122"/>
                <a:sym typeface="+mn-ea"/>
              </a:rPr>
              <a:t>质控图</a:t>
            </a:r>
          </a:p>
        </p:txBody>
      </p:sp>
      <p:pic>
        <p:nvPicPr>
          <p:cNvPr id="5" name="图片 4">
            <a:extLst>
              <a:ext uri="{FF2B5EF4-FFF2-40B4-BE49-F238E27FC236}">
                <a16:creationId xmlns:a16="http://schemas.microsoft.com/office/drawing/2014/main" id="{054C9794-F775-F9F9-25CD-AB29EE15C9E6}"/>
              </a:ext>
            </a:extLst>
          </p:cNvPr>
          <p:cNvPicPr>
            <a:picLocks noChangeAspect="1"/>
          </p:cNvPicPr>
          <p:nvPr/>
        </p:nvPicPr>
        <p:blipFill>
          <a:blip r:embed="rId2"/>
          <a:stretch>
            <a:fillRect/>
          </a:stretch>
        </p:blipFill>
        <p:spPr>
          <a:xfrm>
            <a:off x="614253" y="811374"/>
            <a:ext cx="11142318" cy="5235251"/>
          </a:xfrm>
          <a:prstGeom prst="rect">
            <a:avLst/>
          </a:prstGeom>
        </p:spPr>
      </p:pic>
      <p:pic>
        <p:nvPicPr>
          <p:cNvPr id="6" name="图片 5">
            <a:extLst>
              <a:ext uri="{FF2B5EF4-FFF2-40B4-BE49-F238E27FC236}">
                <a16:creationId xmlns:a16="http://schemas.microsoft.com/office/drawing/2014/main" id="{C2F375B6-7995-25A9-C2BF-E8F85C1C8C17}"/>
              </a:ext>
            </a:extLst>
          </p:cNvPr>
          <p:cNvPicPr>
            <a:picLocks noChangeAspect="1"/>
          </p:cNvPicPr>
          <p:nvPr/>
        </p:nvPicPr>
        <p:blipFill>
          <a:blip r:embed="rId3"/>
          <a:srcRect b="13667"/>
          <a:stretch>
            <a:fillRect/>
          </a:stretch>
        </p:blipFill>
        <p:spPr>
          <a:xfrm>
            <a:off x="2145057" y="4292472"/>
            <a:ext cx="4803035" cy="2115203"/>
          </a:xfrm>
          <a:prstGeom prst="rect">
            <a:avLst/>
          </a:prstGeom>
        </p:spPr>
      </p:pic>
    </p:spTree>
    <p:extLst>
      <p:ext uri="{BB962C8B-B14F-4D97-AF65-F5344CB8AC3E}">
        <p14:creationId xmlns:p14="http://schemas.microsoft.com/office/powerpoint/2010/main" val="1299466886"/>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EA8C0-FF02-099B-F2C1-31AA544E2FB1}"/>
            </a:ext>
          </a:extLst>
        </p:cNvPr>
        <p:cNvGrpSpPr/>
        <p:nvPr/>
      </p:nvGrpSpPr>
      <p:grpSpPr>
        <a:xfrm>
          <a:off x="0" y="0"/>
          <a:ext cx="0" cy="0"/>
          <a:chOff x="0" y="0"/>
          <a:chExt cx="0" cy="0"/>
        </a:xfrm>
      </p:grpSpPr>
      <p:sp>
        <p:nvSpPr>
          <p:cNvPr id="2" name="页脚占位符 1">
            <a:extLst>
              <a:ext uri="{FF2B5EF4-FFF2-40B4-BE49-F238E27FC236}">
                <a16:creationId xmlns:a16="http://schemas.microsoft.com/office/drawing/2014/main" id="{D2FF620A-09F7-0BCB-9FE3-4CC8E81F6CD8}"/>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46863B62-A53F-B117-A182-A9EE333EFFBC}"/>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38</a:t>
            </a:fld>
            <a:endParaRPr lang="zh-CN" altLang="en-US" sz="1600" dirty="0">
              <a:solidFill>
                <a:prstClr val="white">
                  <a:lumMod val="65000"/>
                </a:prstClr>
              </a:solidFill>
              <a:ea typeface="微软雅黑" panose="020B0503020204020204" pitchFamily="34" charset="-122"/>
            </a:endParaRPr>
          </a:p>
        </p:txBody>
      </p:sp>
      <p:sp>
        <p:nvSpPr>
          <p:cNvPr id="4" name="Rectangle 5">
            <a:extLst>
              <a:ext uri="{FF2B5EF4-FFF2-40B4-BE49-F238E27FC236}">
                <a16:creationId xmlns:a16="http://schemas.microsoft.com/office/drawing/2014/main" id="{E7BF0310-A99A-C234-D273-8CDA14756C02}"/>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例</a:t>
            </a:r>
            <a:r>
              <a:rPr lang="en-US" altLang="zh-CN" sz="3200" b="1" dirty="0">
                <a:latin typeface="微软雅黑" panose="020B0503020204020204" pitchFamily="34" charset="-122"/>
                <a:ea typeface="微软雅黑" panose="020B0503020204020204" pitchFamily="34" charset="-122"/>
                <a:sym typeface="+mn-ea"/>
              </a:rPr>
              <a:t>-10</a:t>
            </a:r>
            <a:r>
              <a:rPr lang="zh-CN" altLang="en-US" sz="3200" b="1" dirty="0">
                <a:latin typeface="微软雅黑" panose="020B0503020204020204" pitchFamily="34" charset="-122"/>
                <a:ea typeface="微软雅黑" panose="020B0503020204020204" pitchFamily="34" charset="-122"/>
                <a:sym typeface="+mn-ea"/>
              </a:rPr>
              <a:t>：</a:t>
            </a:r>
            <a:r>
              <a:rPr lang="en-US" altLang="zh-CN" sz="3200" b="1" dirty="0">
                <a:latin typeface="微软雅黑" panose="020B0503020204020204" pitchFamily="34" charset="-122"/>
                <a:ea typeface="微软雅黑" panose="020B0503020204020204" pitchFamily="34" charset="-122"/>
                <a:sym typeface="+mn-ea"/>
              </a:rPr>
              <a:t>FWI Phase ring</a:t>
            </a:r>
            <a:r>
              <a:rPr lang="zh-CN" altLang="en-US" sz="3200" b="1" dirty="0">
                <a:latin typeface="微软雅黑" panose="020B0503020204020204" pitchFamily="34" charset="-122"/>
                <a:ea typeface="微软雅黑" panose="020B0503020204020204" pitchFamily="34" charset="-122"/>
                <a:sym typeface="+mn-ea"/>
              </a:rPr>
              <a:t>质控图</a:t>
            </a:r>
          </a:p>
        </p:txBody>
      </p:sp>
      <p:pic>
        <p:nvPicPr>
          <p:cNvPr id="6" name="图片 5">
            <a:extLst>
              <a:ext uri="{FF2B5EF4-FFF2-40B4-BE49-F238E27FC236}">
                <a16:creationId xmlns:a16="http://schemas.microsoft.com/office/drawing/2014/main" id="{C2B32056-F6CB-9E11-EE39-9427292099E2}"/>
              </a:ext>
            </a:extLst>
          </p:cNvPr>
          <p:cNvPicPr>
            <a:picLocks noChangeAspect="1"/>
          </p:cNvPicPr>
          <p:nvPr/>
        </p:nvPicPr>
        <p:blipFill>
          <a:blip r:embed="rId2"/>
          <a:srcRect r="32771" b="255"/>
          <a:stretch>
            <a:fillRect/>
          </a:stretch>
        </p:blipFill>
        <p:spPr>
          <a:xfrm>
            <a:off x="606683" y="2365876"/>
            <a:ext cx="6610795" cy="3857350"/>
          </a:xfrm>
          <a:prstGeom prst="rect">
            <a:avLst/>
          </a:prstGeom>
        </p:spPr>
      </p:pic>
      <p:sp>
        <p:nvSpPr>
          <p:cNvPr id="7" name="文本框 6">
            <a:extLst>
              <a:ext uri="{FF2B5EF4-FFF2-40B4-BE49-F238E27FC236}">
                <a16:creationId xmlns:a16="http://schemas.microsoft.com/office/drawing/2014/main" id="{CA38E5FF-AAD8-68DE-AABC-9AB381F586DD}"/>
              </a:ext>
            </a:extLst>
          </p:cNvPr>
          <p:cNvSpPr txBox="1"/>
          <p:nvPr/>
        </p:nvSpPr>
        <p:spPr>
          <a:xfrm>
            <a:off x="825022" y="907525"/>
            <a:ext cx="10628334" cy="1200329"/>
          </a:xfrm>
          <a:prstGeom prst="rect">
            <a:avLst/>
          </a:prstGeom>
          <a:noFill/>
        </p:spPr>
        <p:txBody>
          <a:bodyPr wrap="square" rtlCol="0">
            <a:spAutoFit/>
          </a:bodyPr>
          <a:lstStyle/>
          <a:p>
            <a:r>
              <a:rPr lang="zh-CN" altLang="en-US" sz="2400" dirty="0">
                <a:latin typeface="微软雅黑" panose="020B0503020204020204" pitchFamily="34" charset="-122"/>
                <a:ea typeface="微软雅黑" panose="020B0503020204020204" pitchFamily="34" charset="-122"/>
              </a:rPr>
              <a:t>在共炮或共检波点道集的相位切片上，如果一个频率显示出有规律的环形相位图，表示这个频率的数据信噪比较好，可以用于</a:t>
            </a:r>
            <a:r>
              <a:rPr lang="en-US" altLang="zh-CN" sz="2400" dirty="0">
                <a:latin typeface="微软雅黑" panose="020B0503020204020204" pitchFamily="34" charset="-122"/>
                <a:ea typeface="微软雅黑" panose="020B0503020204020204" pitchFamily="34" charset="-122"/>
              </a:rPr>
              <a:t>FWI</a:t>
            </a:r>
            <a:r>
              <a:rPr lang="zh-CN" altLang="en-US" sz="2400" dirty="0">
                <a:latin typeface="微软雅黑" panose="020B0503020204020204" pitchFamily="34" charset="-122"/>
                <a:ea typeface="微软雅黑" panose="020B0503020204020204" pitchFamily="34" charset="-122"/>
              </a:rPr>
              <a:t>；如果相位杂乱无章，一般表示该频点信噪比较差，不能作为起始频率；</a:t>
            </a:r>
            <a:endParaRPr lang="en-US" altLang="zh-CN" sz="2400" dirty="0">
              <a:latin typeface="微软雅黑" panose="020B0503020204020204" pitchFamily="34" charset="-122"/>
              <a:ea typeface="微软雅黑" panose="020B0503020204020204" pitchFamily="34" charset="-122"/>
            </a:endParaRPr>
          </a:p>
        </p:txBody>
      </p:sp>
      <p:sp>
        <p:nvSpPr>
          <p:cNvPr id="8" name="文本框 7">
            <a:extLst>
              <a:ext uri="{FF2B5EF4-FFF2-40B4-BE49-F238E27FC236}">
                <a16:creationId xmlns:a16="http://schemas.microsoft.com/office/drawing/2014/main" id="{1B59ED71-391C-A3A2-0C8A-C1024AA8936E}"/>
              </a:ext>
            </a:extLst>
          </p:cNvPr>
          <p:cNvSpPr txBox="1"/>
          <p:nvPr/>
        </p:nvSpPr>
        <p:spPr>
          <a:xfrm>
            <a:off x="7392250" y="2616684"/>
            <a:ext cx="4634553" cy="3139321"/>
          </a:xfrm>
          <a:prstGeom prst="rect">
            <a:avLst/>
          </a:prstGeom>
          <a:noFill/>
        </p:spPr>
        <p:txBody>
          <a:bodyPr wrap="square" rtlCol="0">
            <a:spAutoFit/>
          </a:bodyPr>
          <a:lstStyle/>
          <a:p>
            <a:r>
              <a:rPr lang="en-US" altLang="zh-CN" dirty="0">
                <a:latin typeface="Cascadia Code" panose="020B0609020000020004" pitchFamily="49" charset="0"/>
                <a:ea typeface="Cascadia Code" panose="020B0609020000020004" pitchFamily="49" charset="0"/>
                <a:cs typeface="Cascadia Code" panose="020B0609020000020004" pitchFamily="49" charset="0"/>
              </a:rPr>
              <a:t>ns=#seismic[1]</a:t>
            </a:r>
          </a:p>
          <a:p>
            <a:r>
              <a:rPr lang="en-US" altLang="zh-CN" dirty="0">
                <a:latin typeface="Cascadia Code" panose="020B0609020000020004" pitchFamily="49" charset="0"/>
                <a:ea typeface="Cascadia Code" panose="020B0609020000020004" pitchFamily="49" charset="0"/>
                <a:cs typeface="Cascadia Code" panose="020B0609020000020004" pitchFamily="49" charset="0"/>
              </a:rPr>
              <a:t>for </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i</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=1 | #seismic do</a:t>
            </a:r>
          </a:p>
          <a:p>
            <a:r>
              <a:rPr lang="en-US" altLang="zh-CN" dirty="0">
                <a:latin typeface="Cascadia Code" panose="020B0609020000020004" pitchFamily="49" charset="0"/>
                <a:ea typeface="Cascadia Code" panose="020B0609020000020004" pitchFamily="49" charset="0"/>
                <a:cs typeface="Cascadia Code" panose="020B0609020000020004" pitchFamily="49" charset="0"/>
              </a:rPr>
              <a:t>   amp | </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pha</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 = seismic[</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i</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fft</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(n)</a:t>
            </a:r>
          </a:p>
          <a:p>
            <a:r>
              <a:rPr lang="en-US" altLang="zh-CN" dirty="0">
                <a:latin typeface="Cascadia Code" panose="020B0609020000020004" pitchFamily="49" charset="0"/>
                <a:ea typeface="Cascadia Code" panose="020B0609020000020004" pitchFamily="49" charset="0"/>
                <a:cs typeface="Cascadia Code" panose="020B0609020000020004" pitchFamily="49" charset="0"/>
              </a:rPr>
              <a:t>   seismic[</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i</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 = </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pha:copy</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(n)</a:t>
            </a:r>
          </a:p>
          <a:p>
            <a:r>
              <a:rPr lang="en-US" altLang="zh-CN" dirty="0">
                <a:latin typeface="Cascadia Code" panose="020B0609020000020004" pitchFamily="49" charset="0"/>
                <a:ea typeface="Cascadia Code" panose="020B0609020000020004" pitchFamily="49" charset="0"/>
                <a:cs typeface="Cascadia Code" panose="020B0609020000020004" pitchFamily="49" charset="0"/>
              </a:rPr>
              <a:t>End</a:t>
            </a:r>
          </a:p>
          <a:p>
            <a:endParaRPr lang="en-US" altLang="zh-CN" dirty="0">
              <a:latin typeface="Cascadia Code" panose="020B0609020000020004" pitchFamily="49" charset="0"/>
              <a:ea typeface="Cascadia Code" panose="020B0609020000020004" pitchFamily="49" charset="0"/>
              <a:cs typeface="Cascadia Code" panose="020B0609020000020004" pitchFamily="49" charset="0"/>
            </a:endParaRPr>
          </a:p>
          <a:p>
            <a:r>
              <a:rPr lang="zh-CN" altLang="en-US" dirty="0">
                <a:latin typeface="Cascadia Code" panose="020B0609020000020004" pitchFamily="49" charset="0"/>
                <a:ea typeface="Cascadia Code" panose="020B0609020000020004" pitchFamily="49" charset="0"/>
                <a:cs typeface="Cascadia Code" panose="020B0609020000020004" pitchFamily="49" charset="0"/>
              </a:rPr>
              <a:t>相位图替代地震采样，</a:t>
            </a:r>
            <a:endParaRPr lang="en-US" altLang="zh-CN" dirty="0">
              <a:latin typeface="Cascadia Code" panose="020B0609020000020004" pitchFamily="49" charset="0"/>
              <a:ea typeface="Cascadia Code" panose="020B0609020000020004" pitchFamily="49" charset="0"/>
              <a:cs typeface="Cascadia Code" panose="020B0609020000020004" pitchFamily="49" charset="0"/>
            </a:endParaRPr>
          </a:p>
          <a:p>
            <a:r>
              <a:rPr lang="zh-CN" altLang="en-US" dirty="0">
                <a:latin typeface="Cascadia Code" panose="020B0609020000020004" pitchFamily="49" charset="0"/>
                <a:ea typeface="Cascadia Code" panose="020B0609020000020004" pitchFamily="49" charset="0"/>
                <a:cs typeface="Cascadia Code" panose="020B0609020000020004" pitchFamily="49" charset="0"/>
              </a:rPr>
              <a:t>使用显示时间或深度切片的方式显示即可！</a:t>
            </a:r>
            <a:endParaRPr lang="en-US" altLang="zh-CN" dirty="0">
              <a:latin typeface="Cascadia Code" panose="020B0609020000020004" pitchFamily="49" charset="0"/>
              <a:ea typeface="Cascadia Code" panose="020B0609020000020004" pitchFamily="49" charset="0"/>
              <a:cs typeface="Cascadia Code" panose="020B0609020000020004" pitchFamily="49" charset="0"/>
            </a:endParaRPr>
          </a:p>
          <a:p>
            <a:endParaRPr lang="en-US" altLang="zh-CN" dirty="0">
              <a:latin typeface="Cascadia Code" panose="020B0609020000020004" pitchFamily="49" charset="0"/>
              <a:ea typeface="Cascadia Code" panose="020B0609020000020004" pitchFamily="49" charset="0"/>
              <a:cs typeface="Cascadia Code" panose="020B0609020000020004" pitchFamily="49" charset="0"/>
            </a:endParaRPr>
          </a:p>
          <a:p>
            <a:r>
              <a:rPr lang="zh-CN" altLang="en-US" dirty="0">
                <a:latin typeface="Cascadia Code" panose="020B0609020000020004" pitchFamily="49" charset="0"/>
                <a:ea typeface="Cascadia Code" panose="020B0609020000020004" pitchFamily="49" charset="0"/>
                <a:cs typeface="Cascadia Code" panose="020B0609020000020004" pitchFamily="49" charset="0"/>
              </a:rPr>
              <a:t>样点索引对应的频率为：</a:t>
            </a:r>
            <a:endParaRPr lang="en-US" altLang="zh-CN" dirty="0">
              <a:latin typeface="Cascadia Code" panose="020B0609020000020004" pitchFamily="49" charset="0"/>
              <a:ea typeface="Cascadia Code" panose="020B0609020000020004" pitchFamily="49" charset="0"/>
              <a:cs typeface="Cascadia Code" panose="020B0609020000020004" pitchFamily="49" charset="0"/>
            </a:endParaRPr>
          </a:p>
          <a:p>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i</a:t>
            </a:r>
            <a:r>
              <a:rPr lang="en-US" altLang="zh-CN" dirty="0">
                <a:latin typeface="Cascadia Code" panose="020B0609020000020004" pitchFamily="49" charset="0"/>
                <a:ea typeface="Cascadia Code" panose="020B0609020000020004" pitchFamily="49" charset="0"/>
                <a:cs typeface="Cascadia Code" panose="020B0609020000020004" pitchFamily="49" charset="0"/>
              </a:rPr>
              <a:t>/ns*</a:t>
            </a:r>
            <a:r>
              <a:rPr lang="en-US" altLang="zh-CN" dirty="0" err="1">
                <a:latin typeface="Cascadia Code" panose="020B0609020000020004" pitchFamily="49" charset="0"/>
                <a:ea typeface="Cascadia Code" panose="020B0609020000020004" pitchFamily="49" charset="0"/>
                <a:cs typeface="Cascadia Code" panose="020B0609020000020004" pitchFamily="49" charset="0"/>
              </a:rPr>
              <a:t>nyquist</a:t>
            </a:r>
            <a:endParaRPr lang="en-US" altLang="zh-CN" dirty="0">
              <a:latin typeface="Cascadia Code" panose="020B0609020000020004" pitchFamily="49" charset="0"/>
              <a:ea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2152313229"/>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24000" y="814953"/>
            <a:ext cx="9144000" cy="6043047"/>
          </a:xfrm>
          <a:prstGeom prst="rect">
            <a:avLst/>
          </a:prstGeom>
        </p:spPr>
      </p:pic>
      <p:sp>
        <p:nvSpPr>
          <p:cNvPr id="4" name="TextBox 3"/>
          <p:cNvSpPr txBox="1"/>
          <p:nvPr/>
        </p:nvSpPr>
        <p:spPr>
          <a:xfrm>
            <a:off x="1828800" y="126714"/>
            <a:ext cx="9025588" cy="461665"/>
          </a:xfrm>
          <a:prstGeom prst="rect">
            <a:avLst/>
          </a:prstGeom>
          <a:noFill/>
        </p:spPr>
        <p:txBody>
          <a:bodyPr wrap="square" rtlCol="0">
            <a:spAutoFit/>
          </a:bodyPr>
          <a:lstStyle/>
          <a:p>
            <a:pPr algn="ctr"/>
            <a:r>
              <a:rPr lang="zh-CN" altLang="en-US" sz="2400" dirty="0">
                <a:latin typeface="+mj-lt"/>
                <a:ea typeface="+mj-ea"/>
              </a:rPr>
              <a:t>例</a:t>
            </a:r>
            <a:r>
              <a:rPr lang="en-US" altLang="zh-CN" sz="2400" dirty="0">
                <a:latin typeface="+mj-lt"/>
                <a:ea typeface="+mj-ea"/>
              </a:rPr>
              <a:t>11</a:t>
            </a:r>
            <a:r>
              <a:rPr lang="zh-CN" altLang="en-US" sz="2400" dirty="0">
                <a:latin typeface="+mj-lt"/>
                <a:ea typeface="+mj-ea"/>
              </a:rPr>
              <a:t>：</a:t>
            </a:r>
            <a:r>
              <a:rPr lang="en-US" altLang="zh-CN" sz="2400" dirty="0">
                <a:latin typeface="+mj-lt"/>
                <a:ea typeface="+mj-ea"/>
              </a:rPr>
              <a:t>Shot after </a:t>
            </a:r>
            <a:r>
              <a:rPr lang="en-US" altLang="zh-CN" sz="2400" dirty="0" err="1">
                <a:latin typeface="+mj-lt"/>
                <a:ea typeface="+mj-ea"/>
              </a:rPr>
              <a:t>Taup</a:t>
            </a:r>
            <a:r>
              <a:rPr lang="en-US" altLang="zh-CN" sz="2400" dirty="0">
                <a:latin typeface="+mj-lt"/>
                <a:ea typeface="+mj-ea"/>
              </a:rPr>
              <a:t> denoise with wrap-around-AGC-no-Median</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24000" y="814953"/>
            <a:ext cx="9144000" cy="6043047"/>
          </a:xfrm>
          <a:prstGeom prst="rect">
            <a:avLst/>
          </a:prstGeom>
        </p:spPr>
      </p:pic>
      <p:sp>
        <p:nvSpPr>
          <p:cNvPr id="5" name="TextBox 4"/>
          <p:cNvSpPr txBox="1"/>
          <p:nvPr/>
        </p:nvSpPr>
        <p:spPr>
          <a:xfrm>
            <a:off x="1828800" y="126714"/>
            <a:ext cx="9084794" cy="461665"/>
          </a:xfrm>
          <a:prstGeom prst="rect">
            <a:avLst/>
          </a:prstGeom>
          <a:noFill/>
        </p:spPr>
        <p:txBody>
          <a:bodyPr wrap="square" rtlCol="0">
            <a:spAutoFit/>
          </a:bodyPr>
          <a:lstStyle/>
          <a:p>
            <a:pPr algn="ctr"/>
            <a:r>
              <a:rPr lang="zh-CN" altLang="en-US" sz="2400" dirty="0"/>
              <a:t>例</a:t>
            </a:r>
            <a:r>
              <a:rPr lang="en-US" altLang="zh-CN" sz="2400" dirty="0"/>
              <a:t>11</a:t>
            </a:r>
            <a:r>
              <a:rPr lang="zh-CN" altLang="en-US" sz="2400" dirty="0"/>
              <a:t>： </a:t>
            </a:r>
            <a:r>
              <a:rPr lang="en-US" altLang="zh-CN" sz="2400" dirty="0">
                <a:latin typeface="+mj-lt"/>
                <a:ea typeface="+mj-ea"/>
              </a:rPr>
              <a:t>Shot after </a:t>
            </a:r>
            <a:r>
              <a:rPr lang="en-US" altLang="zh-CN" sz="2400" dirty="0" err="1">
                <a:latin typeface="+mj-lt"/>
                <a:ea typeface="+mj-ea"/>
              </a:rPr>
              <a:t>Taup</a:t>
            </a:r>
            <a:r>
              <a:rPr lang="en-US" altLang="zh-CN" sz="2400" dirty="0">
                <a:latin typeface="+mj-lt"/>
                <a:ea typeface="+mj-ea"/>
              </a:rPr>
              <a:t> denoise with wrap-around-AGC-Median25trc</a:t>
            </a:r>
          </a:p>
        </p:txBody>
      </p:sp>
      <p:sp>
        <p:nvSpPr>
          <p:cNvPr id="6" name="矩形 2"/>
          <p:cNvSpPr/>
          <p:nvPr/>
        </p:nvSpPr>
        <p:spPr>
          <a:xfrm>
            <a:off x="3083962" y="1009695"/>
            <a:ext cx="7189861" cy="645160"/>
          </a:xfrm>
          <a:prstGeom prst="rect">
            <a:avLst/>
          </a:prstGeom>
        </p:spPr>
        <p:txBody>
          <a:bodyPr wrap="square">
            <a:spAutoFit/>
          </a:bodyPr>
          <a:lstStyle/>
          <a:p>
            <a:pPr algn="ctr"/>
            <a:r>
              <a:rPr lang="en-US" altLang="zh-CN" sz="3600" b="1" dirty="0">
                <a:solidFill>
                  <a:schemeClr val="bg1"/>
                </a:solidFill>
                <a:latin typeface="+mj-lt"/>
                <a:ea typeface="+mj-ea"/>
              </a:rPr>
              <a:t>The Reason of using “median-filter”</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3E62E-239F-451C-88AC-D4DA43D09514}" type="slidenum">
              <a:rPr lang="zh-CN" altLang="en-US" smtClean="0"/>
              <a:t>41</a:t>
            </a:fld>
            <a:endParaRPr lang="zh-CN" altLang="en-US"/>
          </a:p>
        </p:txBody>
      </p:sp>
      <p:pic>
        <p:nvPicPr>
          <p:cNvPr id="6" name="图片 5"/>
          <p:cNvPicPr>
            <a:picLocks noChangeAspect="1"/>
          </p:cNvPicPr>
          <p:nvPr/>
        </p:nvPicPr>
        <p:blipFill>
          <a:blip r:embed="rId3"/>
          <a:stretch>
            <a:fillRect/>
          </a:stretch>
        </p:blipFill>
        <p:spPr>
          <a:xfrm>
            <a:off x="511598" y="737618"/>
            <a:ext cx="7517765" cy="5636895"/>
          </a:xfrm>
          <a:prstGeom prst="rect">
            <a:avLst/>
          </a:prstGeom>
        </p:spPr>
      </p:pic>
      <p:sp>
        <p:nvSpPr>
          <p:cNvPr id="12"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研究院海外部应用实例</a:t>
            </a:r>
          </a:p>
        </p:txBody>
      </p:sp>
      <p:sp>
        <p:nvSpPr>
          <p:cNvPr id="7" name="文本框 6"/>
          <p:cNvSpPr txBox="1"/>
          <p:nvPr/>
        </p:nvSpPr>
        <p:spPr>
          <a:xfrm>
            <a:off x="4776228" y="5543516"/>
            <a:ext cx="6745393"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sz="2400" dirty="0">
                <a:latin typeface="微软雅黑" panose="020B0503020204020204" pitchFamily="34" charset="-122"/>
                <a:ea typeface="微软雅黑" panose="020B0503020204020204" pitchFamily="34" charset="-122"/>
              </a:rPr>
              <a:t>部分实例的算法研究中心已经安排转化为常规模块或模块选项以提升效率和易用性</a:t>
            </a:r>
          </a:p>
        </p:txBody>
      </p:sp>
      <p:pic>
        <p:nvPicPr>
          <p:cNvPr id="2" name="图片 1">
            <a:extLst>
              <a:ext uri="{FF2B5EF4-FFF2-40B4-BE49-F238E27FC236}">
                <a16:creationId xmlns:a16="http://schemas.microsoft.com/office/drawing/2014/main" id="{12B98158-1312-DDDB-21E0-32DA539BBE53}"/>
              </a:ext>
            </a:extLst>
          </p:cNvPr>
          <p:cNvPicPr>
            <a:picLocks noChangeAspect="1"/>
          </p:cNvPicPr>
          <p:nvPr/>
        </p:nvPicPr>
        <p:blipFill>
          <a:blip r:embed="rId4"/>
          <a:stretch>
            <a:fillRect/>
          </a:stretch>
        </p:blipFill>
        <p:spPr>
          <a:xfrm>
            <a:off x="7354406" y="1347893"/>
            <a:ext cx="4506450" cy="3884757"/>
          </a:xfrm>
          <a:prstGeom prst="rect">
            <a:avLst/>
          </a:prstGeom>
        </p:spPr>
        <p:style>
          <a:lnRef idx="2">
            <a:schemeClr val="dk1"/>
          </a:lnRef>
          <a:fillRef idx="1">
            <a:schemeClr val="lt1"/>
          </a:fillRef>
          <a:effectRef idx="0">
            <a:schemeClr val="dk1"/>
          </a:effectRef>
          <a:fontRef idx="minor">
            <a:schemeClr val="dk1"/>
          </a:fontRef>
        </p:style>
      </p:pic>
      <p:pic>
        <p:nvPicPr>
          <p:cNvPr id="3" name="图片 2">
            <a:extLst>
              <a:ext uri="{FF2B5EF4-FFF2-40B4-BE49-F238E27FC236}">
                <a16:creationId xmlns:a16="http://schemas.microsoft.com/office/drawing/2014/main" id="{605DD528-3925-EB4C-C0D2-8E280274C193}"/>
              </a:ext>
            </a:extLst>
          </p:cNvPr>
          <p:cNvPicPr>
            <a:picLocks noChangeAspect="1"/>
          </p:cNvPicPr>
          <p:nvPr/>
        </p:nvPicPr>
        <p:blipFill>
          <a:blip r:embed="rId5"/>
          <a:stretch>
            <a:fillRect/>
          </a:stretch>
        </p:blipFill>
        <p:spPr>
          <a:xfrm>
            <a:off x="8223769" y="3691829"/>
            <a:ext cx="3940610" cy="1198880"/>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AD3273DA-E95F-759A-79AF-1D40F5109628}"/>
              </a:ext>
            </a:extLst>
          </p:cNvPr>
          <p:cNvPicPr>
            <a:picLocks noChangeAspect="1"/>
          </p:cNvPicPr>
          <p:nvPr/>
        </p:nvPicPr>
        <p:blipFill>
          <a:blip r:embed="rId2"/>
          <a:stretch>
            <a:fillRect/>
          </a:stretch>
        </p:blipFill>
        <p:spPr>
          <a:xfrm>
            <a:off x="725805" y="2186621"/>
            <a:ext cx="10765918" cy="1585392"/>
          </a:xfrm>
          <a:prstGeom prst="rect">
            <a:avLst/>
          </a:prstGeom>
        </p:spPr>
      </p:pic>
      <p:sp>
        <p:nvSpPr>
          <p:cNvPr id="4" name="页脚占位符 3">
            <a:extLst>
              <a:ext uri="{FF2B5EF4-FFF2-40B4-BE49-F238E27FC236}">
                <a16:creationId xmlns:a16="http://schemas.microsoft.com/office/drawing/2014/main" id="{84C8DE77-8A70-71A5-57E0-6994728065B5}"/>
              </a:ext>
            </a:extLst>
          </p:cNvPr>
          <p:cNvSpPr>
            <a:spLocks noGrp="1"/>
          </p:cNvSpPr>
          <p:nvPr>
            <p:ph type="ftr" sz="quarter" idx="3"/>
          </p:nvPr>
        </p:nvSpPr>
        <p:spPr/>
        <p:txBody>
          <a:bodyPr/>
          <a:lstStyle/>
          <a:p>
            <a:endParaRPr lang="zh-CN" altLang="en-US"/>
          </a:p>
        </p:txBody>
      </p:sp>
      <p:sp>
        <p:nvSpPr>
          <p:cNvPr id="5" name="灯片编号占位符 4">
            <a:extLst>
              <a:ext uri="{FF2B5EF4-FFF2-40B4-BE49-F238E27FC236}">
                <a16:creationId xmlns:a16="http://schemas.microsoft.com/office/drawing/2014/main" id="{B4FBAC15-B6B3-837D-5F33-05A15629D8B7}"/>
              </a:ext>
            </a:extLst>
          </p:cNvPr>
          <p:cNvSpPr>
            <a:spLocks noGrp="1"/>
          </p:cNvSpPr>
          <p:nvPr>
            <p:ph type="sldNum" sz="quarter" idx="4"/>
          </p:nvPr>
        </p:nvSpPr>
        <p:spPr/>
        <p:txBody>
          <a:bodyPr/>
          <a:lstStyle/>
          <a:p>
            <a:fld id="{7BE3E62E-239F-451C-88AC-D4DA43D09514}" type="slidenum">
              <a:rPr lang="zh-CN" altLang="en-US" smtClean="0"/>
              <a:t>42</a:t>
            </a:fld>
            <a:endParaRPr lang="zh-CN" altLang="en-US"/>
          </a:p>
        </p:txBody>
      </p:sp>
      <p:sp>
        <p:nvSpPr>
          <p:cNvPr id="6" name="Rectangle 5">
            <a:extLst>
              <a:ext uri="{FF2B5EF4-FFF2-40B4-BE49-F238E27FC236}">
                <a16:creationId xmlns:a16="http://schemas.microsoft.com/office/drawing/2014/main" id="{8D2DACF2-D973-E2B6-6F24-72FDB04CF393}"/>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en-US" altLang="zh-CN" sz="3200" b="1" dirty="0">
                <a:latin typeface="微软雅黑" panose="020B0503020204020204" pitchFamily="34" charset="-122"/>
                <a:ea typeface="微软雅黑" panose="020B0503020204020204" pitchFamily="34" charset="-122"/>
                <a:sym typeface="+mn-ea"/>
              </a:rPr>
              <a:t>AI</a:t>
            </a:r>
            <a:r>
              <a:rPr lang="zh-CN" altLang="en-US" sz="3200" b="1" dirty="0">
                <a:latin typeface="微软雅黑" panose="020B0503020204020204" pitchFamily="34" charset="-122"/>
                <a:ea typeface="微软雅黑" panose="020B0503020204020204" pitchFamily="34" charset="-122"/>
                <a:sym typeface="+mn-ea"/>
              </a:rPr>
              <a:t>大语言模型辅助错误分析</a:t>
            </a:r>
            <a:r>
              <a:rPr lang="en-US" altLang="zh-CN" sz="3200" b="1" dirty="0">
                <a:latin typeface="微软雅黑" panose="020B0503020204020204" pitchFamily="34" charset="-122"/>
                <a:ea typeface="微软雅黑" panose="020B0503020204020204" pitchFamily="34" charset="-122"/>
                <a:sym typeface="+mn-ea"/>
              </a:rPr>
              <a:t>-1</a:t>
            </a:r>
            <a:endParaRPr lang="zh-CN" altLang="en-US" sz="3200" b="1" dirty="0">
              <a:latin typeface="微软雅黑" panose="020B0503020204020204" pitchFamily="34" charset="-122"/>
              <a:ea typeface="微软雅黑" panose="020B0503020204020204" pitchFamily="34" charset="-122"/>
              <a:sym typeface="+mn-ea"/>
            </a:endParaRPr>
          </a:p>
        </p:txBody>
      </p:sp>
      <p:pic>
        <p:nvPicPr>
          <p:cNvPr id="7" name="图片 6">
            <a:extLst>
              <a:ext uri="{FF2B5EF4-FFF2-40B4-BE49-F238E27FC236}">
                <a16:creationId xmlns:a16="http://schemas.microsoft.com/office/drawing/2014/main" id="{F877990D-0AF8-44DF-459A-7FBCD0AB98E3}"/>
              </a:ext>
            </a:extLst>
          </p:cNvPr>
          <p:cNvPicPr>
            <a:picLocks noChangeAspect="1"/>
          </p:cNvPicPr>
          <p:nvPr/>
        </p:nvPicPr>
        <p:blipFill>
          <a:blip r:embed="rId3"/>
          <a:stretch>
            <a:fillRect/>
          </a:stretch>
        </p:blipFill>
        <p:spPr>
          <a:xfrm>
            <a:off x="1093808" y="1709799"/>
            <a:ext cx="5876925" cy="885825"/>
          </a:xfrm>
          <a:prstGeom prst="rect">
            <a:avLst/>
          </a:prstGeom>
        </p:spPr>
      </p:pic>
      <p:sp>
        <p:nvSpPr>
          <p:cNvPr id="9" name="文本框 8">
            <a:extLst>
              <a:ext uri="{FF2B5EF4-FFF2-40B4-BE49-F238E27FC236}">
                <a16:creationId xmlns:a16="http://schemas.microsoft.com/office/drawing/2014/main" id="{5A8637CD-24BC-B59D-C8CB-C470586518F9}"/>
              </a:ext>
            </a:extLst>
          </p:cNvPr>
          <p:cNvSpPr txBox="1"/>
          <p:nvPr/>
        </p:nvSpPr>
        <p:spPr>
          <a:xfrm>
            <a:off x="1093808" y="957580"/>
            <a:ext cx="10526692" cy="707886"/>
          </a:xfrm>
          <a:prstGeom prst="rect">
            <a:avLst/>
          </a:prstGeom>
          <a:noFill/>
        </p:spPr>
        <p:txBody>
          <a:bodyPr wrap="square" rtlCol="0" anchor="t">
            <a:spAutoFit/>
          </a:bodyPr>
          <a:lstStyle/>
          <a:p>
            <a:pPr algn="l">
              <a:buClrTx/>
              <a:buSzTx/>
              <a:buFontTx/>
            </a:pP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因为</a:t>
            </a:r>
            <a:r>
              <a:rPr lang="en-US" altLang="zh-CN" sz="2000" dirty="0">
                <a:latin typeface="Cascadia Mono" panose="020B0609020000020004" pitchFamily="49" charset="0"/>
                <a:ea typeface="微软雅黑" panose="020B0503020204020204" pitchFamily="34" charset="-122"/>
                <a:cs typeface="Cascadia Mono" panose="020B0609020000020004" pitchFamily="49" charset="0"/>
              </a:rPr>
              <a:t>Lua</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在其它行业的广泛应用和活跃的社区，</a:t>
            </a:r>
            <a:r>
              <a:rPr lang="en-US" altLang="zh-CN" sz="2000" dirty="0">
                <a:latin typeface="Cascadia Mono" panose="020B0609020000020004" pitchFamily="49" charset="0"/>
                <a:ea typeface="微软雅黑" panose="020B0503020204020204" pitchFamily="34" charset="-122"/>
                <a:cs typeface="Cascadia Mono" panose="020B0609020000020004" pitchFamily="49" charset="0"/>
              </a:rPr>
              <a:t>AI</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大语言模型天然拥有成熟的</a:t>
            </a:r>
            <a:r>
              <a:rPr lang="en-US" altLang="zh-CN" sz="2000" dirty="0">
                <a:latin typeface="Cascadia Mono" panose="020B0609020000020004" pitchFamily="49" charset="0"/>
                <a:ea typeface="微软雅黑" panose="020B0503020204020204" pitchFamily="34" charset="-122"/>
                <a:cs typeface="Cascadia Mono" panose="020B0609020000020004" pitchFamily="49" charset="0"/>
              </a:rPr>
              <a:t>Lua</a:t>
            </a: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语言支持，用户可以直接询问错误信息（这里使用的腾讯元宝）：</a:t>
            </a: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p:txBody>
      </p:sp>
      <p:pic>
        <p:nvPicPr>
          <p:cNvPr id="10" name="图片 9">
            <a:extLst>
              <a:ext uri="{FF2B5EF4-FFF2-40B4-BE49-F238E27FC236}">
                <a16:creationId xmlns:a16="http://schemas.microsoft.com/office/drawing/2014/main" id="{75A0257E-2034-C6BE-74DF-4F694DB54B77}"/>
              </a:ext>
            </a:extLst>
          </p:cNvPr>
          <p:cNvPicPr>
            <a:picLocks noChangeAspect="1"/>
          </p:cNvPicPr>
          <p:nvPr/>
        </p:nvPicPr>
        <p:blipFill>
          <a:blip r:embed="rId4"/>
          <a:stretch>
            <a:fillRect/>
          </a:stretch>
        </p:blipFill>
        <p:spPr>
          <a:xfrm>
            <a:off x="1029248" y="3500073"/>
            <a:ext cx="4943955" cy="2856185"/>
          </a:xfrm>
          <a:prstGeom prst="rect">
            <a:avLst/>
          </a:prstGeom>
        </p:spPr>
      </p:pic>
      <p:pic>
        <p:nvPicPr>
          <p:cNvPr id="11" name="图片 10">
            <a:extLst>
              <a:ext uri="{FF2B5EF4-FFF2-40B4-BE49-F238E27FC236}">
                <a16:creationId xmlns:a16="http://schemas.microsoft.com/office/drawing/2014/main" id="{E4231DB3-C556-8221-E56A-6A69261896C7}"/>
              </a:ext>
            </a:extLst>
          </p:cNvPr>
          <p:cNvPicPr>
            <a:picLocks noChangeAspect="1"/>
          </p:cNvPicPr>
          <p:nvPr/>
        </p:nvPicPr>
        <p:blipFill>
          <a:blip r:embed="rId5"/>
          <a:srcRect r="15254"/>
          <a:stretch>
            <a:fillRect/>
          </a:stretch>
        </p:blipFill>
        <p:spPr>
          <a:xfrm>
            <a:off x="5831450" y="3772013"/>
            <a:ext cx="5331302" cy="24997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45768830"/>
      </p:ext>
    </p:ext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B2711885-6901-9F63-57D2-9B8E29E61F54}"/>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FAB54E82-CB52-045D-C296-3FADFA0F2475}"/>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43</a:t>
            </a:fld>
            <a:endParaRPr lang="zh-CN" altLang="en-US" sz="1600" dirty="0">
              <a:solidFill>
                <a:prstClr val="white">
                  <a:lumMod val="65000"/>
                </a:prstClr>
              </a:solidFill>
              <a:ea typeface="微软雅黑" panose="020B0503020204020204" pitchFamily="34" charset="-122"/>
            </a:endParaRPr>
          </a:p>
        </p:txBody>
      </p:sp>
      <p:pic>
        <p:nvPicPr>
          <p:cNvPr id="4" name="内容占位符 3">
            <a:extLst>
              <a:ext uri="{FF2B5EF4-FFF2-40B4-BE49-F238E27FC236}">
                <a16:creationId xmlns:a16="http://schemas.microsoft.com/office/drawing/2014/main" id="{F9CC7C1E-352A-88B6-5CB1-EDB8F402F457}"/>
              </a:ext>
            </a:extLst>
          </p:cNvPr>
          <p:cNvPicPr>
            <a:picLocks noChangeAspect="1"/>
          </p:cNvPicPr>
          <p:nvPr/>
        </p:nvPicPr>
        <p:blipFill>
          <a:blip r:embed="rId2"/>
          <a:stretch>
            <a:fillRect/>
          </a:stretch>
        </p:blipFill>
        <p:spPr>
          <a:xfrm>
            <a:off x="3030046" y="1193722"/>
            <a:ext cx="7658100" cy="1905000"/>
          </a:xfrm>
          <a:prstGeom prst="rect">
            <a:avLst/>
          </a:prstGeom>
        </p:spPr>
      </p:pic>
      <p:pic>
        <p:nvPicPr>
          <p:cNvPr id="5" name="图片 4">
            <a:extLst>
              <a:ext uri="{FF2B5EF4-FFF2-40B4-BE49-F238E27FC236}">
                <a16:creationId xmlns:a16="http://schemas.microsoft.com/office/drawing/2014/main" id="{24F73CC3-351C-65DA-B990-4C501418FC75}"/>
              </a:ext>
            </a:extLst>
          </p:cNvPr>
          <p:cNvPicPr>
            <a:picLocks noChangeAspect="1"/>
          </p:cNvPicPr>
          <p:nvPr/>
        </p:nvPicPr>
        <p:blipFill>
          <a:blip r:embed="rId3"/>
          <a:stretch>
            <a:fillRect/>
          </a:stretch>
        </p:blipFill>
        <p:spPr>
          <a:xfrm>
            <a:off x="903806" y="2763223"/>
            <a:ext cx="9620250" cy="3581400"/>
          </a:xfrm>
          <a:prstGeom prst="rect">
            <a:avLst/>
          </a:prstGeom>
        </p:spPr>
      </p:pic>
      <p:sp>
        <p:nvSpPr>
          <p:cNvPr id="6" name="Rectangle 5">
            <a:extLst>
              <a:ext uri="{FF2B5EF4-FFF2-40B4-BE49-F238E27FC236}">
                <a16:creationId xmlns:a16="http://schemas.microsoft.com/office/drawing/2014/main" id="{A1EDB240-2502-B366-A0C8-B7C47B6FB321}"/>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en-US" altLang="zh-CN" sz="3200" b="1" dirty="0">
                <a:latin typeface="微软雅黑" panose="020B0503020204020204" pitchFamily="34" charset="-122"/>
                <a:ea typeface="微软雅黑" panose="020B0503020204020204" pitchFamily="34" charset="-122"/>
                <a:sym typeface="+mn-ea"/>
              </a:rPr>
              <a:t>AI</a:t>
            </a:r>
            <a:r>
              <a:rPr lang="zh-CN" altLang="en-US" sz="3200" b="1" dirty="0">
                <a:latin typeface="微软雅黑" panose="020B0503020204020204" pitchFamily="34" charset="-122"/>
                <a:ea typeface="微软雅黑" panose="020B0503020204020204" pitchFamily="34" charset="-122"/>
                <a:sym typeface="+mn-ea"/>
              </a:rPr>
              <a:t>大语言模型辅助错误分析</a:t>
            </a:r>
            <a:r>
              <a:rPr lang="en-US" altLang="zh-CN" sz="3200" b="1" dirty="0">
                <a:latin typeface="微软雅黑" panose="020B0503020204020204" pitchFamily="34" charset="-122"/>
                <a:ea typeface="微软雅黑" panose="020B0503020204020204" pitchFamily="34" charset="-122"/>
                <a:sym typeface="+mn-ea"/>
              </a:rPr>
              <a:t>-2</a:t>
            </a:r>
            <a:endParaRPr lang="zh-CN" altLang="en-US" sz="3200" b="1" dirty="0">
              <a:latin typeface="微软雅黑" panose="020B0503020204020204" pitchFamily="34" charset="-122"/>
              <a:ea typeface="微软雅黑" panose="020B0503020204020204" pitchFamily="34" charset="-122"/>
              <a:sym typeface="+mn-ea"/>
            </a:endParaRPr>
          </a:p>
        </p:txBody>
      </p:sp>
      <p:sp>
        <p:nvSpPr>
          <p:cNvPr id="7" name="文本框 6">
            <a:extLst>
              <a:ext uri="{FF2B5EF4-FFF2-40B4-BE49-F238E27FC236}">
                <a16:creationId xmlns:a16="http://schemas.microsoft.com/office/drawing/2014/main" id="{C9D1E40C-7EB0-8D8D-601B-A3FA2EF2A6AC}"/>
              </a:ext>
            </a:extLst>
          </p:cNvPr>
          <p:cNvSpPr txBox="1"/>
          <p:nvPr/>
        </p:nvSpPr>
        <p:spPr>
          <a:xfrm>
            <a:off x="1093808" y="957580"/>
            <a:ext cx="10526692" cy="400110"/>
          </a:xfrm>
          <a:prstGeom prst="rect">
            <a:avLst/>
          </a:prstGeom>
          <a:noFill/>
        </p:spPr>
        <p:txBody>
          <a:bodyPr wrap="square" rtlCol="0" anchor="t">
            <a:spAutoFit/>
          </a:bodyPr>
          <a:lstStyle/>
          <a:p>
            <a:pPr algn="l">
              <a:buClrTx/>
              <a:buSzTx/>
              <a:buFontTx/>
            </a:pPr>
            <a:r>
              <a:rPr lang="zh-CN" altLang="en-US" sz="2000" dirty="0">
                <a:latin typeface="Cascadia Mono" panose="020B0609020000020004" pitchFamily="49" charset="0"/>
                <a:ea typeface="微软雅黑" panose="020B0503020204020204" pitchFamily="34" charset="-122"/>
                <a:cs typeface="Cascadia Mono" panose="020B0609020000020004" pitchFamily="49" charset="0"/>
              </a:rPr>
              <a:t>如果将手册作为上下文上传给大模型，可以直接询问功能：</a:t>
            </a:r>
            <a:endParaRPr lang="en-US" altLang="zh-CN" sz="2000" dirty="0">
              <a:latin typeface="Cascadia Mono" panose="020B0609020000020004" pitchFamily="49" charset="0"/>
              <a:ea typeface="Cascadia Mono" panose="020B0609020000020004" pitchFamily="49" charset="0"/>
              <a:cs typeface="Cascadia Mono" panose="020B0609020000020004" pitchFamily="49" charset="0"/>
            </a:endParaRPr>
          </a:p>
        </p:txBody>
      </p:sp>
    </p:spTree>
    <p:extLst>
      <p:ext uri="{BB962C8B-B14F-4D97-AF65-F5344CB8AC3E}">
        <p14:creationId xmlns:p14="http://schemas.microsoft.com/office/powerpoint/2010/main" val="3865993549"/>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AE2B42A6-225B-E03E-ACE7-1736A308DC26}"/>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BFB9D51A-AF7A-453A-AF95-29187FFEAD45}"/>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44</a:t>
            </a:fld>
            <a:endParaRPr lang="zh-CN" altLang="en-US" sz="1600" dirty="0">
              <a:solidFill>
                <a:prstClr val="white">
                  <a:lumMod val="65000"/>
                </a:prstClr>
              </a:solidFill>
              <a:ea typeface="微软雅黑" panose="020B0503020204020204" pitchFamily="34" charset="-122"/>
            </a:endParaRPr>
          </a:p>
        </p:txBody>
      </p:sp>
      <p:pic>
        <p:nvPicPr>
          <p:cNvPr id="4" name="内容占位符 5">
            <a:extLst>
              <a:ext uri="{FF2B5EF4-FFF2-40B4-BE49-F238E27FC236}">
                <a16:creationId xmlns:a16="http://schemas.microsoft.com/office/drawing/2014/main" id="{96556B0F-4CA2-D410-8433-82726E35F535}"/>
              </a:ext>
            </a:extLst>
          </p:cNvPr>
          <p:cNvPicPr>
            <a:picLocks noChangeAspect="1"/>
          </p:cNvPicPr>
          <p:nvPr/>
        </p:nvPicPr>
        <p:blipFill>
          <a:blip r:embed="rId2"/>
          <a:stretch>
            <a:fillRect/>
          </a:stretch>
        </p:blipFill>
        <p:spPr>
          <a:xfrm>
            <a:off x="746374" y="890087"/>
            <a:ext cx="8581822" cy="5280232"/>
          </a:xfrm>
          <a:prstGeom prst="rect">
            <a:avLst/>
          </a:prstGeom>
        </p:spPr>
      </p:pic>
      <p:sp>
        <p:nvSpPr>
          <p:cNvPr id="5" name="Rectangle 5">
            <a:extLst>
              <a:ext uri="{FF2B5EF4-FFF2-40B4-BE49-F238E27FC236}">
                <a16:creationId xmlns:a16="http://schemas.microsoft.com/office/drawing/2014/main" id="{9CAB0D17-52ED-35CB-E78A-667E71B8A3AE}"/>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en-US" altLang="zh-CN" sz="3200" b="1" dirty="0">
                <a:latin typeface="微软雅黑" panose="020B0503020204020204" pitchFamily="34" charset="-122"/>
                <a:ea typeface="微软雅黑" panose="020B0503020204020204" pitchFamily="34" charset="-122"/>
                <a:sym typeface="+mn-ea"/>
              </a:rPr>
              <a:t>AI</a:t>
            </a:r>
            <a:r>
              <a:rPr lang="zh-CN" altLang="en-US" sz="3200" b="1" dirty="0">
                <a:latin typeface="微软雅黑" panose="020B0503020204020204" pitchFamily="34" charset="-122"/>
                <a:ea typeface="微软雅黑" panose="020B0503020204020204" pitchFamily="34" charset="-122"/>
                <a:sym typeface="+mn-ea"/>
              </a:rPr>
              <a:t>大语言模型辅助错误分析</a:t>
            </a:r>
            <a:r>
              <a:rPr lang="en-US" altLang="zh-CN" sz="3200" b="1" dirty="0">
                <a:latin typeface="微软雅黑" panose="020B0503020204020204" pitchFamily="34" charset="-122"/>
                <a:ea typeface="微软雅黑" panose="020B0503020204020204" pitchFamily="34" charset="-122"/>
                <a:sym typeface="+mn-ea"/>
              </a:rPr>
              <a:t>-2</a:t>
            </a:r>
            <a:endParaRPr lang="zh-CN" altLang="en-US" sz="3200" b="1" dirty="0">
              <a:latin typeface="微软雅黑" panose="020B0503020204020204" pitchFamily="34" charset="-122"/>
              <a:ea typeface="微软雅黑" panose="020B0503020204020204" pitchFamily="34" charset="-122"/>
              <a:sym typeface="+mn-ea"/>
            </a:endParaRPr>
          </a:p>
        </p:txBody>
      </p:sp>
      <p:pic>
        <p:nvPicPr>
          <p:cNvPr id="6" name="内容占位符 3">
            <a:extLst>
              <a:ext uri="{FF2B5EF4-FFF2-40B4-BE49-F238E27FC236}">
                <a16:creationId xmlns:a16="http://schemas.microsoft.com/office/drawing/2014/main" id="{0772ABA7-6DA0-ED20-7C03-E7DF4B11EDF7}"/>
              </a:ext>
            </a:extLst>
          </p:cNvPr>
          <p:cNvPicPr>
            <a:picLocks noChangeAspect="1"/>
          </p:cNvPicPr>
          <p:nvPr/>
        </p:nvPicPr>
        <p:blipFill>
          <a:blip r:embed="rId3"/>
          <a:srcRect r="30489" b="46510"/>
          <a:stretch>
            <a:fillRect/>
          </a:stretch>
        </p:blipFill>
        <p:spPr>
          <a:xfrm>
            <a:off x="5272328" y="1220383"/>
            <a:ext cx="6562245" cy="23276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75606967"/>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f076affd1e734d9a1f974dd5a8fe253d">
            <a:extLst>
              <a:ext uri="{FF2B5EF4-FFF2-40B4-BE49-F238E27FC236}">
                <a16:creationId xmlns:a16="http://schemas.microsoft.com/office/drawing/2014/main" id="{890BC7E5-4686-D3FA-F4DE-CA3FB8FA933C}"/>
              </a:ext>
            </a:extLst>
          </p:cNvPr>
          <p:cNvPicPr>
            <a:picLocks noChangeAspect="1"/>
          </p:cNvPicPr>
          <p:nvPr/>
        </p:nvPicPr>
        <p:blipFill>
          <a:blip r:embed="rId2"/>
          <a:srcRect l="-315" t="-1636" r="315" b="58311"/>
          <a:stretch>
            <a:fillRect/>
          </a:stretch>
        </p:blipFill>
        <p:spPr>
          <a:xfrm>
            <a:off x="938307" y="1225973"/>
            <a:ext cx="10515050" cy="4980880"/>
          </a:xfrm>
          <a:prstGeom prst="rect">
            <a:avLst/>
          </a:prstGeom>
        </p:spPr>
      </p:pic>
      <p:sp>
        <p:nvSpPr>
          <p:cNvPr id="2" name="页脚占位符 1">
            <a:extLst>
              <a:ext uri="{FF2B5EF4-FFF2-40B4-BE49-F238E27FC236}">
                <a16:creationId xmlns:a16="http://schemas.microsoft.com/office/drawing/2014/main" id="{4ED840F6-50D2-4E84-84A3-82F2B2B9EE08}"/>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87139501-E93F-480E-4B38-394CE778781D}"/>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45</a:t>
            </a:fld>
            <a:endParaRPr lang="zh-CN" altLang="en-US" sz="1600" dirty="0">
              <a:solidFill>
                <a:prstClr val="white">
                  <a:lumMod val="65000"/>
                </a:prstClr>
              </a:solidFill>
              <a:ea typeface="微软雅黑" panose="020B0503020204020204" pitchFamily="34" charset="-122"/>
            </a:endParaRPr>
          </a:p>
        </p:txBody>
      </p:sp>
      <p:pic>
        <p:nvPicPr>
          <p:cNvPr id="4" name="图片 3" descr="837863454631bff3dce00e82dd848d36(2)">
            <a:extLst>
              <a:ext uri="{FF2B5EF4-FFF2-40B4-BE49-F238E27FC236}">
                <a16:creationId xmlns:a16="http://schemas.microsoft.com/office/drawing/2014/main" id="{978C550A-26F7-54F5-94E6-3B2F8D729F75}"/>
              </a:ext>
            </a:extLst>
          </p:cNvPr>
          <p:cNvPicPr>
            <a:picLocks noChangeAspect="1"/>
          </p:cNvPicPr>
          <p:nvPr/>
        </p:nvPicPr>
        <p:blipFill>
          <a:blip r:embed="rId3"/>
          <a:srcRect l="10306" t="28873" r="3795" b="34676"/>
          <a:stretch>
            <a:fillRect/>
          </a:stretch>
        </p:blipFill>
        <p:spPr>
          <a:xfrm>
            <a:off x="362348" y="1016466"/>
            <a:ext cx="7251609" cy="1730911"/>
          </a:xfrm>
          <a:prstGeom prst="rect">
            <a:avLst/>
          </a:prstGeom>
        </p:spPr>
      </p:pic>
      <p:sp>
        <p:nvSpPr>
          <p:cNvPr id="5" name="Rectangle 5">
            <a:extLst>
              <a:ext uri="{FF2B5EF4-FFF2-40B4-BE49-F238E27FC236}">
                <a16:creationId xmlns:a16="http://schemas.microsoft.com/office/drawing/2014/main" id="{227B60D1-BC2A-6EF7-7291-D0B974EC1BD1}"/>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en-US" altLang="zh-CN" sz="3200" b="1" dirty="0">
                <a:latin typeface="微软雅黑" panose="020B0503020204020204" pitchFamily="34" charset="-122"/>
                <a:ea typeface="微软雅黑" panose="020B0503020204020204" pitchFamily="34" charset="-122"/>
                <a:sym typeface="+mn-ea"/>
              </a:rPr>
              <a:t>AI</a:t>
            </a:r>
            <a:r>
              <a:rPr lang="zh-CN" altLang="en-US" sz="3200" b="1" dirty="0">
                <a:latin typeface="微软雅黑" panose="020B0503020204020204" pitchFamily="34" charset="-122"/>
                <a:ea typeface="微软雅黑" panose="020B0503020204020204" pitchFamily="34" charset="-122"/>
                <a:sym typeface="+mn-ea"/>
              </a:rPr>
              <a:t>大语言模型辅助错误分析</a:t>
            </a:r>
            <a:r>
              <a:rPr lang="en-US" altLang="zh-CN" sz="3200" b="1" dirty="0">
                <a:latin typeface="微软雅黑" panose="020B0503020204020204" pitchFamily="34" charset="-122"/>
                <a:ea typeface="微软雅黑" panose="020B0503020204020204" pitchFamily="34" charset="-122"/>
                <a:sym typeface="+mn-ea"/>
              </a:rPr>
              <a:t>-3</a:t>
            </a:r>
            <a:endParaRPr lang="zh-CN" altLang="en-US" sz="3200" b="1" dirty="0">
              <a:latin typeface="微软雅黑" panose="020B0503020204020204" pitchFamily="34" charset="-122"/>
              <a:ea typeface="微软雅黑" panose="020B0503020204020204" pitchFamily="34" charset="-122"/>
              <a:sym typeface="+mn-ea"/>
            </a:endParaRPr>
          </a:p>
        </p:txBody>
      </p:sp>
      <p:sp>
        <p:nvSpPr>
          <p:cNvPr id="7" name="文本框 6">
            <a:extLst>
              <a:ext uri="{FF2B5EF4-FFF2-40B4-BE49-F238E27FC236}">
                <a16:creationId xmlns:a16="http://schemas.microsoft.com/office/drawing/2014/main" id="{EC0CB722-6771-FBC7-2148-76183B574222}"/>
              </a:ext>
            </a:extLst>
          </p:cNvPr>
          <p:cNvSpPr txBox="1"/>
          <p:nvPr/>
        </p:nvSpPr>
        <p:spPr>
          <a:xfrm>
            <a:off x="8846128" y="942109"/>
            <a:ext cx="2479964"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zh-CN" altLang="en-US" dirty="0"/>
              <a:t>手机拍摄或截图均可</a:t>
            </a:r>
          </a:p>
        </p:txBody>
      </p:sp>
    </p:spTree>
    <p:extLst>
      <p:ext uri="{BB962C8B-B14F-4D97-AF65-F5344CB8AC3E}">
        <p14:creationId xmlns:p14="http://schemas.microsoft.com/office/powerpoint/2010/main" val="1640334300"/>
      </p:ext>
    </p:extLst>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6479F-1909-C2ED-6946-6C395494FB17}"/>
            </a:ext>
          </a:extLst>
        </p:cNvPr>
        <p:cNvGrpSpPr/>
        <p:nvPr/>
      </p:nvGrpSpPr>
      <p:grpSpPr>
        <a:xfrm>
          <a:off x="0" y="0"/>
          <a:ext cx="0" cy="0"/>
          <a:chOff x="0" y="0"/>
          <a:chExt cx="0" cy="0"/>
        </a:xfrm>
      </p:grpSpPr>
      <p:sp>
        <p:nvSpPr>
          <p:cNvPr id="2" name="页脚占位符 1">
            <a:extLst>
              <a:ext uri="{FF2B5EF4-FFF2-40B4-BE49-F238E27FC236}">
                <a16:creationId xmlns:a16="http://schemas.microsoft.com/office/drawing/2014/main" id="{3ACE7008-A501-CFAB-F3DF-1611AFF4DCC9}"/>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716D0CDE-4033-3A56-AD55-36A3902C27D1}"/>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46</a:t>
            </a:fld>
            <a:endParaRPr lang="zh-CN" altLang="en-US" sz="1600" dirty="0">
              <a:solidFill>
                <a:prstClr val="white">
                  <a:lumMod val="65000"/>
                </a:prstClr>
              </a:solidFill>
              <a:ea typeface="微软雅黑" panose="020B0503020204020204" pitchFamily="34" charset="-122"/>
            </a:endParaRPr>
          </a:p>
        </p:txBody>
      </p:sp>
      <p:sp>
        <p:nvSpPr>
          <p:cNvPr id="5" name="Rectangle 5">
            <a:extLst>
              <a:ext uri="{FF2B5EF4-FFF2-40B4-BE49-F238E27FC236}">
                <a16:creationId xmlns:a16="http://schemas.microsoft.com/office/drawing/2014/main" id="{3EF59E59-7971-E8A8-48EC-9E3F688ADC4E}"/>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en-US" altLang="zh-CN" sz="3200" b="1" dirty="0">
                <a:latin typeface="微软雅黑" panose="020B0503020204020204" pitchFamily="34" charset="-122"/>
                <a:ea typeface="微软雅黑" panose="020B0503020204020204" pitchFamily="34" charset="-122"/>
                <a:sym typeface="+mn-ea"/>
              </a:rPr>
              <a:t>AI</a:t>
            </a:r>
            <a:r>
              <a:rPr lang="zh-CN" altLang="en-US" sz="3200" b="1" dirty="0">
                <a:latin typeface="微软雅黑" panose="020B0503020204020204" pitchFamily="34" charset="-122"/>
                <a:ea typeface="微软雅黑" panose="020B0503020204020204" pitchFamily="34" charset="-122"/>
                <a:sym typeface="+mn-ea"/>
              </a:rPr>
              <a:t>大语言模型辅助错误分析</a:t>
            </a:r>
            <a:r>
              <a:rPr lang="en-US" altLang="zh-CN" sz="3200" b="1" dirty="0">
                <a:latin typeface="微软雅黑" panose="020B0503020204020204" pitchFamily="34" charset="-122"/>
                <a:ea typeface="微软雅黑" panose="020B0503020204020204" pitchFamily="34" charset="-122"/>
                <a:sym typeface="+mn-ea"/>
              </a:rPr>
              <a:t>-3</a:t>
            </a:r>
            <a:endParaRPr lang="zh-CN" altLang="en-US" sz="3200" b="1" dirty="0">
              <a:latin typeface="微软雅黑" panose="020B0503020204020204" pitchFamily="34" charset="-122"/>
              <a:ea typeface="微软雅黑" panose="020B0503020204020204" pitchFamily="34" charset="-122"/>
              <a:sym typeface="+mn-ea"/>
            </a:endParaRPr>
          </a:p>
        </p:txBody>
      </p:sp>
      <p:pic>
        <p:nvPicPr>
          <p:cNvPr id="7" name="图片 6" descr="f076affd1e734d9a1f974dd5a8fe253d">
            <a:extLst>
              <a:ext uri="{FF2B5EF4-FFF2-40B4-BE49-F238E27FC236}">
                <a16:creationId xmlns:a16="http://schemas.microsoft.com/office/drawing/2014/main" id="{E68050FD-C720-A83D-CF10-E82222F86378}"/>
              </a:ext>
            </a:extLst>
          </p:cNvPr>
          <p:cNvPicPr>
            <a:picLocks noChangeAspect="1"/>
          </p:cNvPicPr>
          <p:nvPr/>
        </p:nvPicPr>
        <p:blipFill>
          <a:blip r:embed="rId2"/>
          <a:srcRect t="42120" b="1"/>
          <a:stretch>
            <a:fillRect/>
          </a:stretch>
        </p:blipFill>
        <p:spPr>
          <a:xfrm>
            <a:off x="1159682" y="824346"/>
            <a:ext cx="8757459" cy="5541818"/>
          </a:xfrm>
          <a:prstGeom prst="rect">
            <a:avLst/>
          </a:prstGeom>
        </p:spPr>
      </p:pic>
    </p:spTree>
    <p:extLst>
      <p:ext uri="{BB962C8B-B14F-4D97-AF65-F5344CB8AC3E}">
        <p14:creationId xmlns:p14="http://schemas.microsoft.com/office/powerpoint/2010/main" val="3275328950"/>
      </p:ext>
    </p:extLst>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6EAFC2-35FE-C28D-57FA-0E5EEE110AED}"/>
            </a:ext>
          </a:extLst>
        </p:cNvPr>
        <p:cNvGrpSpPr/>
        <p:nvPr/>
      </p:nvGrpSpPr>
      <p:grpSpPr>
        <a:xfrm>
          <a:off x="0" y="0"/>
          <a:ext cx="0" cy="0"/>
          <a:chOff x="0" y="0"/>
          <a:chExt cx="0" cy="0"/>
        </a:xfrm>
      </p:grpSpPr>
      <p:sp>
        <p:nvSpPr>
          <p:cNvPr id="2" name="页脚占位符 1">
            <a:extLst>
              <a:ext uri="{FF2B5EF4-FFF2-40B4-BE49-F238E27FC236}">
                <a16:creationId xmlns:a16="http://schemas.microsoft.com/office/drawing/2014/main" id="{B3453821-C1A8-1E16-1A8D-2537FF0BD062}"/>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7DBB8BD7-B495-C7D2-2CBC-D9D40D475C39}"/>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47</a:t>
            </a:fld>
            <a:endParaRPr lang="zh-CN" altLang="en-US" sz="1600" dirty="0">
              <a:solidFill>
                <a:prstClr val="white">
                  <a:lumMod val="65000"/>
                </a:prstClr>
              </a:solidFill>
              <a:ea typeface="微软雅黑" panose="020B0503020204020204" pitchFamily="34" charset="-122"/>
            </a:endParaRPr>
          </a:p>
        </p:txBody>
      </p:sp>
      <p:sp>
        <p:nvSpPr>
          <p:cNvPr id="5" name="Rectangle 5">
            <a:extLst>
              <a:ext uri="{FF2B5EF4-FFF2-40B4-BE49-F238E27FC236}">
                <a16:creationId xmlns:a16="http://schemas.microsoft.com/office/drawing/2014/main" id="{1EB0A85F-B862-6269-EAD9-C3856E430C39}"/>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en-US" altLang="zh-CN" sz="3200" b="1" dirty="0">
                <a:latin typeface="微软雅黑" panose="020B0503020204020204" pitchFamily="34" charset="-122"/>
                <a:ea typeface="微软雅黑" panose="020B0503020204020204" pitchFamily="34" charset="-122"/>
                <a:sym typeface="+mn-ea"/>
              </a:rPr>
              <a:t>AI</a:t>
            </a:r>
            <a:r>
              <a:rPr lang="zh-CN" altLang="en-US" sz="3200" b="1" dirty="0">
                <a:latin typeface="微软雅黑" panose="020B0503020204020204" pitchFamily="34" charset="-122"/>
                <a:ea typeface="微软雅黑" panose="020B0503020204020204" pitchFamily="34" charset="-122"/>
                <a:sym typeface="+mn-ea"/>
              </a:rPr>
              <a:t>大语言模型辅助错误分析</a:t>
            </a:r>
            <a:r>
              <a:rPr lang="en-US" altLang="zh-CN" sz="3200" b="1" dirty="0">
                <a:latin typeface="微软雅黑" panose="020B0503020204020204" pitchFamily="34" charset="-122"/>
                <a:ea typeface="微软雅黑" panose="020B0503020204020204" pitchFamily="34" charset="-122"/>
                <a:sym typeface="+mn-ea"/>
              </a:rPr>
              <a:t>-4</a:t>
            </a:r>
            <a:endParaRPr lang="zh-CN" altLang="en-US" sz="3200" b="1" dirty="0">
              <a:latin typeface="微软雅黑" panose="020B0503020204020204" pitchFamily="34" charset="-122"/>
              <a:ea typeface="微软雅黑" panose="020B0503020204020204" pitchFamily="34" charset="-122"/>
              <a:sym typeface="+mn-ea"/>
            </a:endParaRPr>
          </a:p>
        </p:txBody>
      </p:sp>
      <p:pic>
        <p:nvPicPr>
          <p:cNvPr id="6" name="图片 5">
            <a:extLst>
              <a:ext uri="{FF2B5EF4-FFF2-40B4-BE49-F238E27FC236}">
                <a16:creationId xmlns:a16="http://schemas.microsoft.com/office/drawing/2014/main" id="{BCFE0CDA-F699-F5B1-D757-C9745CAA474F}"/>
              </a:ext>
            </a:extLst>
          </p:cNvPr>
          <p:cNvPicPr>
            <a:picLocks noChangeAspect="1"/>
          </p:cNvPicPr>
          <p:nvPr/>
        </p:nvPicPr>
        <p:blipFill>
          <a:blip r:embed="rId2"/>
          <a:stretch>
            <a:fillRect/>
          </a:stretch>
        </p:blipFill>
        <p:spPr>
          <a:xfrm>
            <a:off x="1079938" y="795776"/>
            <a:ext cx="8587177" cy="2463063"/>
          </a:xfrm>
          <a:prstGeom prst="rect">
            <a:avLst/>
          </a:prstGeom>
        </p:spPr>
      </p:pic>
      <p:sp>
        <p:nvSpPr>
          <p:cNvPr id="8" name="箭头: 下 7">
            <a:extLst>
              <a:ext uri="{FF2B5EF4-FFF2-40B4-BE49-F238E27FC236}">
                <a16:creationId xmlns:a16="http://schemas.microsoft.com/office/drawing/2014/main" id="{6E8DC094-314B-FCE0-9B0B-359F39D6A0B7}"/>
              </a:ext>
            </a:extLst>
          </p:cNvPr>
          <p:cNvSpPr/>
          <p:nvPr/>
        </p:nvSpPr>
        <p:spPr>
          <a:xfrm rot="4606547">
            <a:off x="4248865" y="1258157"/>
            <a:ext cx="309384" cy="398761"/>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id="{454CFDBD-A126-F8CF-18E4-AEDCF7CBE858}"/>
              </a:ext>
            </a:extLst>
          </p:cNvPr>
          <p:cNvSpPr txBox="1"/>
          <p:nvPr/>
        </p:nvSpPr>
        <p:spPr>
          <a:xfrm>
            <a:off x="1079938" y="3599162"/>
            <a:ext cx="7209819" cy="369332"/>
          </a:xfrm>
          <a:prstGeom prst="rect">
            <a:avLst/>
          </a:prstGeom>
          <a:noFill/>
        </p:spPr>
        <p:txBody>
          <a:bodyPr wrap="square">
            <a:spAutoFit/>
          </a:bodyPr>
          <a:lstStyle/>
          <a:p>
            <a:r>
              <a:rPr lang="zh-CN" altLang="en-US" dirty="0"/>
              <a:t>在大语言模型中提问：这一段lua语言脚本错误该如何修正？</a:t>
            </a:r>
          </a:p>
        </p:txBody>
      </p:sp>
      <p:sp>
        <p:nvSpPr>
          <p:cNvPr id="13" name="箭头: 下 12">
            <a:extLst>
              <a:ext uri="{FF2B5EF4-FFF2-40B4-BE49-F238E27FC236}">
                <a16:creationId xmlns:a16="http://schemas.microsoft.com/office/drawing/2014/main" id="{DFC7D7B4-F077-D040-EBAF-C129832BFCA5}"/>
              </a:ext>
            </a:extLst>
          </p:cNvPr>
          <p:cNvSpPr/>
          <p:nvPr/>
        </p:nvSpPr>
        <p:spPr>
          <a:xfrm rot="9111797">
            <a:off x="8365499" y="3059457"/>
            <a:ext cx="309384" cy="398761"/>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Tree>
    <p:extLst>
      <p:ext uri="{BB962C8B-B14F-4D97-AF65-F5344CB8AC3E}">
        <p14:creationId xmlns:p14="http://schemas.microsoft.com/office/powerpoint/2010/main" val="2089974621"/>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754D3A-0743-E85A-AC0E-BCFBB3A0C3EF}"/>
            </a:ext>
          </a:extLst>
        </p:cNvPr>
        <p:cNvGrpSpPr/>
        <p:nvPr/>
      </p:nvGrpSpPr>
      <p:grpSpPr>
        <a:xfrm>
          <a:off x="0" y="0"/>
          <a:ext cx="0" cy="0"/>
          <a:chOff x="0" y="0"/>
          <a:chExt cx="0" cy="0"/>
        </a:xfrm>
      </p:grpSpPr>
      <p:pic>
        <p:nvPicPr>
          <p:cNvPr id="10" name="图片 9">
            <a:extLst>
              <a:ext uri="{FF2B5EF4-FFF2-40B4-BE49-F238E27FC236}">
                <a16:creationId xmlns:a16="http://schemas.microsoft.com/office/drawing/2014/main" id="{4C171547-B87B-4CDE-35E8-F65210C28B93}"/>
              </a:ext>
            </a:extLst>
          </p:cNvPr>
          <p:cNvPicPr>
            <a:picLocks noChangeAspect="1"/>
          </p:cNvPicPr>
          <p:nvPr/>
        </p:nvPicPr>
        <p:blipFill>
          <a:blip r:embed="rId2"/>
          <a:stretch>
            <a:fillRect/>
          </a:stretch>
        </p:blipFill>
        <p:spPr>
          <a:xfrm>
            <a:off x="1148038" y="696701"/>
            <a:ext cx="9967413" cy="5662143"/>
          </a:xfrm>
          <a:prstGeom prst="rect">
            <a:avLst/>
          </a:prstGeom>
        </p:spPr>
      </p:pic>
      <p:sp>
        <p:nvSpPr>
          <p:cNvPr id="2" name="页脚占位符 1">
            <a:extLst>
              <a:ext uri="{FF2B5EF4-FFF2-40B4-BE49-F238E27FC236}">
                <a16:creationId xmlns:a16="http://schemas.microsoft.com/office/drawing/2014/main" id="{D0D1ED3B-722D-437F-D357-572D8930F5AA}"/>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8EB9BD5E-CBD9-1622-6E46-5B0FE7D4CA5B}"/>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48</a:t>
            </a:fld>
            <a:endParaRPr lang="zh-CN" altLang="en-US" sz="1600" dirty="0">
              <a:solidFill>
                <a:prstClr val="white">
                  <a:lumMod val="65000"/>
                </a:prstClr>
              </a:solidFill>
              <a:ea typeface="微软雅黑" panose="020B0503020204020204" pitchFamily="34" charset="-122"/>
            </a:endParaRPr>
          </a:p>
        </p:txBody>
      </p:sp>
      <p:sp>
        <p:nvSpPr>
          <p:cNvPr id="5" name="Rectangle 5">
            <a:extLst>
              <a:ext uri="{FF2B5EF4-FFF2-40B4-BE49-F238E27FC236}">
                <a16:creationId xmlns:a16="http://schemas.microsoft.com/office/drawing/2014/main" id="{3F45547D-F398-2843-F3B6-AAFD3ABF030B}"/>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en-US" altLang="zh-CN" sz="3200" b="1" dirty="0">
                <a:latin typeface="微软雅黑" panose="020B0503020204020204" pitchFamily="34" charset="-122"/>
                <a:ea typeface="微软雅黑" panose="020B0503020204020204" pitchFamily="34" charset="-122"/>
                <a:sym typeface="+mn-ea"/>
              </a:rPr>
              <a:t>AI</a:t>
            </a:r>
            <a:r>
              <a:rPr lang="zh-CN" altLang="en-US" sz="3200" b="1" dirty="0">
                <a:latin typeface="微软雅黑" panose="020B0503020204020204" pitchFamily="34" charset="-122"/>
                <a:ea typeface="微软雅黑" panose="020B0503020204020204" pitchFamily="34" charset="-122"/>
                <a:sym typeface="+mn-ea"/>
              </a:rPr>
              <a:t>大语言模型辅助错误分析</a:t>
            </a:r>
            <a:r>
              <a:rPr lang="en-US" altLang="zh-CN" sz="3200" b="1" dirty="0">
                <a:latin typeface="微软雅黑" panose="020B0503020204020204" pitchFamily="34" charset="-122"/>
                <a:ea typeface="微软雅黑" panose="020B0503020204020204" pitchFamily="34" charset="-122"/>
                <a:sym typeface="+mn-ea"/>
              </a:rPr>
              <a:t>-4</a:t>
            </a:r>
            <a:endParaRPr lang="zh-CN" altLang="en-US" sz="3200" b="1" dirty="0">
              <a:latin typeface="微软雅黑" panose="020B0503020204020204" pitchFamily="34" charset="-122"/>
              <a:ea typeface="微软雅黑" panose="020B0503020204020204" pitchFamily="34" charset="-122"/>
              <a:sym typeface="+mn-ea"/>
            </a:endParaRPr>
          </a:p>
        </p:txBody>
      </p:sp>
      <p:sp>
        <p:nvSpPr>
          <p:cNvPr id="8" name="箭头: 下 7">
            <a:extLst>
              <a:ext uri="{FF2B5EF4-FFF2-40B4-BE49-F238E27FC236}">
                <a16:creationId xmlns:a16="http://schemas.microsoft.com/office/drawing/2014/main" id="{609C5849-DE99-2544-432A-B5DB30D6A494}"/>
              </a:ext>
            </a:extLst>
          </p:cNvPr>
          <p:cNvSpPr/>
          <p:nvPr/>
        </p:nvSpPr>
        <p:spPr>
          <a:xfrm rot="4606547">
            <a:off x="5328271" y="2818827"/>
            <a:ext cx="309384" cy="398761"/>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Tree>
    <p:extLst>
      <p:ext uri="{BB962C8B-B14F-4D97-AF65-F5344CB8AC3E}">
        <p14:creationId xmlns:p14="http://schemas.microsoft.com/office/powerpoint/2010/main" val="1539769256"/>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1002415" y="1579342"/>
            <a:ext cx="2725359" cy="964431"/>
          </a:xfrm>
          <a:prstGeom prst="rect">
            <a:avLst/>
          </a:prstGeom>
          <a:noFill/>
        </p:spPr>
        <p:txBody>
          <a:bodyPr vert="horz" wrap="square" lIns="0" tIns="0" rIns="0" bIns="0" rtlCol="0" anchor="ctr" anchorCtr="0">
            <a:spAutoFit/>
          </a:bodyPr>
          <a:lstStyle/>
          <a:p>
            <a:pPr algn="ctr" defTabSz="1219200">
              <a:defRPr/>
            </a:pPr>
            <a:r>
              <a:rPr lang="zh-CN" altLang="en-US" sz="6265" b="1" dirty="0">
                <a:solidFill>
                  <a:prstClr val="white">
                    <a:lumMod val="50000"/>
                  </a:prstClr>
                </a:solidFill>
                <a:latin typeface="微软雅黑" panose="020B0503020204020204" pitchFamily="34" charset="-122"/>
                <a:ea typeface="微软雅黑" panose="020B0503020204020204" pitchFamily="34" charset="-122"/>
                <a:sym typeface="微软雅黑" panose="020B0503020204020204" pitchFamily="34" charset="-122"/>
              </a:rPr>
              <a:t>目  录</a:t>
            </a:r>
          </a:p>
        </p:txBody>
      </p:sp>
      <p:sp>
        <p:nvSpPr>
          <p:cNvPr id="55" name="MH_Others_2"/>
          <p:cNvSpPr txBox="1"/>
          <p:nvPr>
            <p:custDataLst>
              <p:tags r:id="rId2"/>
            </p:custDataLst>
          </p:nvPr>
        </p:nvSpPr>
        <p:spPr>
          <a:xfrm>
            <a:off x="1016179" y="2543230"/>
            <a:ext cx="2697828" cy="410433"/>
          </a:xfrm>
          <a:prstGeom prst="rect">
            <a:avLst/>
          </a:prstGeom>
          <a:noFill/>
        </p:spPr>
        <p:txBody>
          <a:bodyPr wrap="square" lIns="0" tIns="0" rIns="0" bIns="0">
            <a:spAutoFit/>
          </a:bodyPr>
          <a:lstStyle/>
          <a:p>
            <a:pPr algn="ctr" defTabSz="1219200">
              <a:defRPr/>
            </a:pPr>
            <a:r>
              <a:rPr lang="en-US" altLang="zh-CN" sz="2665" b="1" dirty="0">
                <a:solidFill>
                  <a:prstClr val="white">
                    <a:lumMod val="50000"/>
                  </a:prstClr>
                </a:solidFill>
                <a:latin typeface="微软雅黑" panose="020B0503020204020204" pitchFamily="34" charset="-122"/>
                <a:ea typeface="微软雅黑" panose="020B0503020204020204" pitchFamily="34" charset="-122"/>
                <a:sym typeface="微软雅黑" panose="020B0503020204020204" pitchFamily="34" charset="-122"/>
              </a:rPr>
              <a:t>CONTENTS</a:t>
            </a:r>
            <a:endParaRPr lang="zh-CN" altLang="en-US" sz="2665" b="1" dirty="0">
              <a:solidFill>
                <a:prstClr val="white">
                  <a:lumMod val="50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 name="组合 23"/>
          <p:cNvGrpSpPr/>
          <p:nvPr/>
        </p:nvGrpSpPr>
        <p:grpSpPr>
          <a:xfrm>
            <a:off x="4346392" y="1381586"/>
            <a:ext cx="6504731" cy="762086"/>
            <a:chOff x="4357092" y="1264382"/>
            <a:chExt cx="4877699" cy="571388"/>
          </a:xfrm>
        </p:grpSpPr>
        <p:sp>
          <p:nvSpPr>
            <p:cNvPr id="57" name="MH_SubTitle_1"/>
            <p:cNvSpPr txBox="1"/>
            <p:nvPr>
              <p:custDataLst>
                <p:tags r:id="rId15"/>
              </p:custDataLst>
            </p:nvPr>
          </p:nvSpPr>
          <p:spPr>
            <a:xfrm>
              <a:off x="5343094" y="1439897"/>
              <a:ext cx="3891697" cy="368980"/>
            </a:xfrm>
            <a:prstGeom prst="rect">
              <a:avLst/>
            </a:prstGeom>
            <a:noFill/>
          </p:spPr>
          <p:txBody>
            <a:bodyPr wrap="square" lIns="0" tIns="0" rIns="0" bIns="0" anchor="ctr">
              <a:spAutoFit/>
            </a:bodyPr>
            <a:lstStyle/>
            <a:p>
              <a:pPr>
                <a:defRPr/>
              </a:pPr>
              <a:r>
                <a:rPr lang="zh-CN" altLang="en-US" sz="3200" b="1" dirty="0">
                  <a:latin typeface="微软雅黑" panose="020B0503020204020204" pitchFamily="34" charset="-122"/>
                  <a:ea typeface="微软雅黑" panose="020B0503020204020204" pitchFamily="34" charset="-122"/>
                  <a:sym typeface="微软雅黑" panose="020B0503020204020204" pitchFamily="34" charset="-122"/>
                </a:rPr>
                <a:t>动机及功能简介</a:t>
              </a:r>
              <a:endParaRPr kumimoji="1" lang="zh-CN" altLang="en-US" sz="3200" b="1" dirty="0">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 name="组合 2"/>
            <p:cNvGrpSpPr/>
            <p:nvPr/>
          </p:nvGrpSpPr>
          <p:grpSpPr>
            <a:xfrm>
              <a:off x="4357092" y="1264382"/>
              <a:ext cx="802436" cy="571388"/>
              <a:chOff x="6127160" y="1979092"/>
              <a:chExt cx="1128426" cy="803470"/>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MH_Other_3"/>
              <p:cNvSpPr txBox="1">
                <a:spLocks noChangeArrowheads="1"/>
              </p:cNvSpPr>
              <p:nvPr>
                <p:custDataLst>
                  <p:tags r:id="rId18"/>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一</a:t>
                </a:r>
              </a:p>
            </p:txBody>
          </p:sp>
        </p:grpSp>
      </p:grpSp>
      <p:grpSp>
        <p:nvGrpSpPr>
          <p:cNvPr id="20" name="组合 23"/>
          <p:cNvGrpSpPr/>
          <p:nvPr/>
        </p:nvGrpSpPr>
        <p:grpSpPr>
          <a:xfrm>
            <a:off x="4363857" y="4717545"/>
            <a:ext cx="6497396" cy="762086"/>
            <a:chOff x="4357092" y="1264382"/>
            <a:chExt cx="4872199" cy="571388"/>
          </a:xfrm>
        </p:grpSpPr>
        <p:sp>
          <p:nvSpPr>
            <p:cNvPr id="21" name="MH_SubTitle_1"/>
            <p:cNvSpPr txBox="1"/>
            <p:nvPr>
              <p:custDataLst>
                <p:tags r:id="rId11"/>
              </p:custDataLst>
            </p:nvPr>
          </p:nvSpPr>
          <p:spPr>
            <a:xfrm>
              <a:off x="5343093" y="1439897"/>
              <a:ext cx="3886198" cy="368980"/>
            </a:xfrm>
            <a:prstGeom prst="rect">
              <a:avLst/>
            </a:prstGeom>
            <a:noFill/>
          </p:spPr>
          <p:txBody>
            <a:bodyPr wrap="square" lIns="0" tIns="0" rIns="0" bIns="0" anchor="ctr">
              <a:spAutoFit/>
            </a:bodyPr>
            <a:lstStyle/>
            <a:p>
              <a:pPr lvl="0">
                <a:defRPr/>
              </a:pPr>
              <a:r>
                <a:rPr kumimoji="1" lang="zh-CN" altLang="en-US" sz="3200" b="1" dirty="0">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总结与讨论</a:t>
              </a:r>
              <a:endParaRPr kumimoji="1" lang="zh-CN" altLang="en-US" sz="3200" b="1" dirty="0">
                <a:solidFill>
                  <a:srgbClr val="000066"/>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2" name="组合 21"/>
            <p:cNvGrpSpPr/>
            <p:nvPr/>
          </p:nvGrpSpPr>
          <p:grpSpPr>
            <a:xfrm>
              <a:off x="4357092" y="1264382"/>
              <a:ext cx="802436" cy="571388"/>
              <a:chOff x="6127160" y="1979092"/>
              <a:chExt cx="1128426" cy="803470"/>
            </a:xfrm>
          </p:grpSpPr>
          <p:cxnSp>
            <p:nvCxnSpPr>
              <p:cNvPr id="23" name="MH_Other_1"/>
              <p:cNvCxnSpPr/>
              <p:nvPr>
                <p:custDataLst>
                  <p:tags r:id="rId12"/>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MH_Other_2"/>
              <p:cNvSpPr/>
              <p:nvPr>
                <p:custDataLst>
                  <p:tags r:id="rId13"/>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MH_Other_3"/>
              <p:cNvSpPr txBox="1">
                <a:spLocks noChangeArrowheads="1"/>
              </p:cNvSpPr>
              <p:nvPr>
                <p:custDataLst>
                  <p:tags r:id="rId14"/>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三</a:t>
                </a:r>
              </a:p>
            </p:txBody>
          </p:sp>
        </p:grpSp>
      </p:grpSp>
      <p:pic>
        <p:nvPicPr>
          <p:cNvPr id="40" name="Picture 4" descr="F:\GeoEast\06-GeoEast宣传\GeoEast图标.gif"/>
          <p:cNvPicPr>
            <a:picLocks noChangeAspect="1" noChangeArrowheads="1"/>
          </p:cNvPicPr>
          <p:nvPr/>
        </p:nvPicPr>
        <p:blipFill>
          <a:blip r:embed="rId21"/>
          <a:srcRect/>
          <a:stretch>
            <a:fillRect/>
          </a:stretch>
        </p:blipFill>
        <p:spPr bwMode="auto">
          <a:xfrm>
            <a:off x="1262045" y="3248134"/>
            <a:ext cx="2206095" cy="1256571"/>
          </a:xfrm>
          <a:prstGeom prst="rect">
            <a:avLst/>
          </a:prstGeom>
          <a:ln>
            <a:noFill/>
          </a:ln>
          <a:effectLst>
            <a:outerShdw blurRad="292100" dist="139700" dir="2700000" algn="tl" rotWithShape="0">
              <a:srgbClr val="333333">
                <a:alpha val="65000"/>
              </a:srgbClr>
            </a:outerShdw>
          </a:effectLst>
        </p:spPr>
      </p:pic>
      <p:grpSp>
        <p:nvGrpSpPr>
          <p:cNvPr id="17" name="组合 23"/>
          <p:cNvGrpSpPr/>
          <p:nvPr/>
        </p:nvGrpSpPr>
        <p:grpSpPr>
          <a:xfrm>
            <a:off x="4328927" y="3541153"/>
            <a:ext cx="6497396" cy="762086"/>
            <a:chOff x="4357092" y="1264382"/>
            <a:chExt cx="4872199" cy="571388"/>
          </a:xfrm>
        </p:grpSpPr>
        <p:sp>
          <p:nvSpPr>
            <p:cNvPr id="18" name="MH_SubTitle_1"/>
            <p:cNvSpPr txBox="1"/>
            <p:nvPr>
              <p:custDataLst>
                <p:tags r:id="rId7"/>
              </p:custDataLst>
            </p:nvPr>
          </p:nvSpPr>
          <p:spPr>
            <a:xfrm>
              <a:off x="5343093" y="1439897"/>
              <a:ext cx="3886198" cy="368980"/>
            </a:xfrm>
            <a:prstGeom prst="rect">
              <a:avLst/>
            </a:prstGeom>
            <a:noFill/>
          </p:spPr>
          <p:txBody>
            <a:bodyPr wrap="square" lIns="0" tIns="0" rIns="0" bIns="0" anchor="ctr">
              <a:spAutoFit/>
            </a:bodyPr>
            <a:lstStyle/>
            <a:p>
              <a:pPr lvl="0">
                <a:defRPr/>
              </a:pPr>
              <a:r>
                <a:rPr lang="zh-CN" altLang="en-US" sz="3200" b="1" dirty="0">
                  <a:latin typeface="微软雅黑" panose="020B0503020204020204" pitchFamily="34" charset="-122"/>
                  <a:ea typeface="微软雅黑" panose="020B0503020204020204" pitchFamily="34" charset="-122"/>
                  <a:sym typeface="+mn-ea"/>
                </a:rPr>
                <a:t>应用实例演示</a:t>
              </a:r>
            </a:p>
          </p:txBody>
        </p:sp>
        <p:grpSp>
          <p:nvGrpSpPr>
            <p:cNvPr id="19" name="组合 18"/>
            <p:cNvGrpSpPr/>
            <p:nvPr/>
          </p:nvGrpSpPr>
          <p:grpSpPr>
            <a:xfrm>
              <a:off x="4357092" y="1264382"/>
              <a:ext cx="802436" cy="571388"/>
              <a:chOff x="6127160" y="1979092"/>
              <a:chExt cx="1128426" cy="803470"/>
            </a:xfrm>
          </p:grpSpPr>
          <p:cxnSp>
            <p:nvCxnSpPr>
              <p:cNvPr id="26" name="MH_Other_1"/>
              <p:cNvCxnSpPr/>
              <p:nvPr>
                <p:custDataLst>
                  <p:tags r:id="rId8"/>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MH_Other_2"/>
              <p:cNvSpPr/>
              <p:nvPr>
                <p:custDataLst>
                  <p:tags r:id="rId9"/>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MH_Other_3"/>
              <p:cNvSpPr txBox="1">
                <a:spLocks noChangeArrowheads="1"/>
              </p:cNvSpPr>
              <p:nvPr>
                <p:custDataLst>
                  <p:tags r:id="rId10"/>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二</a:t>
                </a:r>
              </a:p>
            </p:txBody>
          </p:sp>
        </p:grpSp>
      </p:grpSp>
      <p:grpSp>
        <p:nvGrpSpPr>
          <p:cNvPr id="4" name="组合 23"/>
          <p:cNvGrpSpPr/>
          <p:nvPr/>
        </p:nvGrpSpPr>
        <p:grpSpPr>
          <a:xfrm>
            <a:off x="4365442" y="2429336"/>
            <a:ext cx="6802755" cy="762086"/>
            <a:chOff x="4357092" y="1264382"/>
            <a:chExt cx="5101178" cy="571388"/>
          </a:xfrm>
        </p:grpSpPr>
        <p:sp>
          <p:nvSpPr>
            <p:cNvPr id="5" name="MH_SubTitle_1"/>
            <p:cNvSpPr txBox="1"/>
            <p:nvPr>
              <p:custDataLst>
                <p:tags r:id="rId3"/>
              </p:custDataLst>
            </p:nvPr>
          </p:nvSpPr>
          <p:spPr>
            <a:xfrm>
              <a:off x="5343234" y="1439899"/>
              <a:ext cx="4115036" cy="368980"/>
            </a:xfrm>
            <a:prstGeom prst="rect">
              <a:avLst/>
            </a:prstGeom>
            <a:noFill/>
          </p:spPr>
          <p:txBody>
            <a:bodyPr wrap="square" lIns="0" tIns="0" rIns="0" bIns="0" anchor="ctr">
              <a:spAutoFit/>
            </a:bodyPr>
            <a:lstStyle/>
            <a:p>
              <a:pPr>
                <a:defRPr/>
              </a:pPr>
              <a:r>
                <a:rPr lang="zh-CN" altLang="en-US" sz="3200" b="1" dirty="0">
                  <a:latin typeface="微软雅黑" panose="020B0503020204020204" pitchFamily="34" charset="-122"/>
                  <a:ea typeface="微软雅黑" panose="020B0503020204020204" pitchFamily="34" charset="-122"/>
                  <a:sym typeface="+mn-ea"/>
                </a:rPr>
                <a:t>地震数据模型</a:t>
              </a:r>
            </a:p>
          </p:txBody>
        </p:sp>
        <p:grpSp>
          <p:nvGrpSpPr>
            <p:cNvPr id="6" name="组合 5"/>
            <p:cNvGrpSpPr/>
            <p:nvPr/>
          </p:nvGrpSpPr>
          <p:grpSpPr>
            <a:xfrm>
              <a:off x="4357092" y="1264382"/>
              <a:ext cx="802436" cy="571388"/>
              <a:chOff x="6127160" y="1979092"/>
              <a:chExt cx="1128426" cy="803470"/>
            </a:xfrm>
          </p:grpSpPr>
          <p:cxnSp>
            <p:nvCxnSpPr>
              <p:cNvPr id="7" name="MH_Other_1"/>
              <p:cNvCxnSpPr/>
              <p:nvPr>
                <p:custDataLst>
                  <p:tags r:id="rId4"/>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MH_Other_2"/>
              <p:cNvSpPr/>
              <p:nvPr>
                <p:custDataLst>
                  <p:tags r:id="rId5"/>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44" anchor="ctr">
                <a:noAutofit/>
              </a:bodyPr>
              <a:lstStyle/>
              <a:p>
                <a:pPr algn="ctr" defTabSz="1219200">
                  <a:defRPr/>
                </a:pPr>
                <a:endParaRPr lang="zh-CN" altLang="en-US" sz="24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MH_Other_3"/>
              <p:cNvSpPr txBox="1">
                <a:spLocks noChangeArrowheads="1"/>
              </p:cNvSpPr>
              <p:nvPr>
                <p:custDataLst>
                  <p:tags r:id="rId6"/>
                </p:custDataLst>
              </p:nvPr>
            </p:nvSpPr>
            <p:spPr bwMode="auto">
              <a:xfrm>
                <a:off x="6127160" y="1979092"/>
                <a:ext cx="565888" cy="51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defTabSz="1219200">
                  <a:defRPr/>
                </a:pPr>
                <a:r>
                  <a:rPr lang="zh-CN" altLang="en-US" sz="3200" dirty="0">
                    <a:solidFill>
                      <a:prstClr val="white">
                        <a:lumMod val="65000"/>
                      </a:prstClr>
                    </a:solidFill>
                    <a:latin typeface="微软雅黑" panose="020B0503020204020204" pitchFamily="34" charset="-122"/>
                    <a:ea typeface="微软雅黑" panose="020B0503020204020204" pitchFamily="34" charset="-122"/>
                    <a:sym typeface="微软雅黑" panose="020B0503020204020204" pitchFamily="34" charset="-122"/>
                  </a:rPr>
                  <a:t>一</a:t>
                </a:r>
              </a:p>
            </p:txBody>
          </p:sp>
        </p:grpSp>
      </p:gr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p:cNvSpPr>
            <a:spLocks noGrp="1"/>
          </p:cNvSpPr>
          <p:nvPr>
            <p:ph type="ftr" sz="quarter" idx="3"/>
          </p:nvPr>
        </p:nvSpPr>
        <p:spPr/>
        <p:txBody>
          <a:bodyPr/>
          <a:lstStyle/>
          <a:p>
            <a:pPr algn="ctr">
              <a:defRPr/>
            </a:pPr>
            <a:r>
              <a:rPr lang="zh-CN" altLang="en-US" dirty="0">
                <a:solidFill>
                  <a:prstClr val="white">
                    <a:lumMod val="65000"/>
                  </a:prstClr>
                </a:solidFill>
              </a:rPr>
              <a:t>物探技术研究中心</a:t>
            </a:r>
          </a:p>
        </p:txBody>
      </p:sp>
      <p:sp>
        <p:nvSpPr>
          <p:cNvPr id="3" name="灯片编号占位符 2"/>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50</a:t>
            </a:fld>
            <a:endParaRPr lang="zh-CN" altLang="en-US" sz="1600" dirty="0">
              <a:solidFill>
                <a:prstClr val="white">
                  <a:lumMod val="65000"/>
                </a:prstClr>
              </a:solidFill>
              <a:ea typeface="微软雅黑" panose="020B0503020204020204" pitchFamily="34" charset="-122"/>
            </a:endParaRPr>
          </a:p>
        </p:txBody>
      </p:sp>
      <p:sp>
        <p:nvSpPr>
          <p:cNvPr id="12" name="Rectangle 5"/>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总结与讨论</a:t>
            </a:r>
          </a:p>
        </p:txBody>
      </p:sp>
      <p:sp>
        <p:nvSpPr>
          <p:cNvPr id="4" name="文本框 3"/>
          <p:cNvSpPr txBox="1"/>
          <p:nvPr/>
        </p:nvSpPr>
        <p:spPr>
          <a:xfrm>
            <a:off x="805180" y="948055"/>
            <a:ext cx="10385425" cy="3784600"/>
          </a:xfrm>
          <a:prstGeom prst="rect">
            <a:avLst/>
          </a:prstGeom>
          <a:noFill/>
        </p:spPr>
        <p:txBody>
          <a:bodyPr wrap="square" rtlCol="0">
            <a:spAutoFit/>
          </a:bodyPr>
          <a:lstStyle/>
          <a:p>
            <a:r>
              <a:rPr lang="en-US" altLang="zh-CN" sz="2400" b="1" kern="100" dirty="0">
                <a:latin typeface="微软雅黑" panose="020B0503020204020204" pitchFamily="34" charset="-122"/>
                <a:ea typeface="微软雅黑" panose="020B0503020204020204" pitchFamily="34" charset="-122"/>
                <a:cs typeface="黑体" panose="02010609060101010101" pitchFamily="49" charset="-122"/>
                <a:sym typeface="+mn-ea"/>
              </a:rPr>
              <a:t>1</a:t>
            </a:r>
            <a:r>
              <a:rPr lang="zh-CN" altLang="en-US" sz="2400" b="1" kern="100" dirty="0">
                <a:latin typeface="微软雅黑" panose="020B0503020204020204" pitchFamily="34" charset="-122"/>
                <a:ea typeface="微软雅黑" panose="020B0503020204020204" pitchFamily="34" charset="-122"/>
                <a:cs typeface="黑体" panose="02010609060101010101" pitchFamily="49" charset="-122"/>
                <a:sym typeface="+mn-ea"/>
              </a:rPr>
              <a:t>、提供了一种简单强大的地震数据抽象和映射模型</a:t>
            </a:r>
          </a:p>
          <a:p>
            <a:endParaRPr lang="zh-CN" altLang="en-US" sz="2400" b="1" kern="100" dirty="0">
              <a:latin typeface="微软雅黑" panose="020B0503020204020204" pitchFamily="34" charset="-122"/>
              <a:ea typeface="微软雅黑" panose="020B0503020204020204" pitchFamily="34" charset="-122"/>
              <a:cs typeface="黑体" panose="02010609060101010101" pitchFamily="49" charset="-122"/>
              <a:sym typeface="+mn-ea"/>
            </a:endParaRPr>
          </a:p>
          <a:p>
            <a:r>
              <a:rPr lang="en-US" altLang="zh-CN" sz="2400" b="1" kern="100" dirty="0">
                <a:latin typeface="微软雅黑" panose="020B0503020204020204" pitchFamily="34" charset="-122"/>
                <a:ea typeface="微软雅黑" panose="020B0503020204020204" pitchFamily="34" charset="-122"/>
                <a:cs typeface="黑体" panose="02010609060101010101" pitchFamily="49" charset="-122"/>
                <a:sym typeface="+mn-ea"/>
              </a:rPr>
              <a:t>2</a:t>
            </a:r>
            <a:r>
              <a:rPr lang="zh-CN" altLang="en-US" sz="2400" b="1" kern="100" dirty="0">
                <a:latin typeface="微软雅黑" panose="020B0503020204020204" pitchFamily="34" charset="-122"/>
                <a:ea typeface="微软雅黑" panose="020B0503020204020204" pitchFamily="34" charset="-122"/>
                <a:cs typeface="黑体" panose="02010609060101010101" pitchFamily="49" charset="-122"/>
                <a:sym typeface="+mn-ea"/>
              </a:rPr>
              <a:t>、提供了灵活的可编程混合操作道头和数据的能力</a:t>
            </a:r>
          </a:p>
          <a:p>
            <a:endParaRPr lang="zh-CN" altLang="en-US" sz="2400" b="1" kern="100" dirty="0">
              <a:latin typeface="微软雅黑" panose="020B0503020204020204" pitchFamily="34" charset="-122"/>
              <a:ea typeface="微软雅黑" panose="020B0503020204020204" pitchFamily="34" charset="-122"/>
              <a:cs typeface="黑体" panose="02010609060101010101" pitchFamily="49" charset="-122"/>
              <a:sym typeface="+mn-ea"/>
            </a:endParaRPr>
          </a:p>
          <a:p>
            <a:r>
              <a:rPr lang="en-US" altLang="zh-CN" sz="2400" b="1" kern="100" dirty="0">
                <a:latin typeface="微软雅黑" panose="020B0503020204020204" pitchFamily="34" charset="-122"/>
                <a:ea typeface="微软雅黑" panose="020B0503020204020204" pitchFamily="34" charset="-122"/>
                <a:cs typeface="黑体" panose="02010609060101010101" pitchFamily="49" charset="-122"/>
                <a:sym typeface="+mn-ea"/>
              </a:rPr>
              <a:t>2</a:t>
            </a:r>
            <a:r>
              <a:rPr lang="zh-CN" altLang="en-US" sz="2400" b="1" kern="100" dirty="0">
                <a:latin typeface="微软雅黑" panose="020B0503020204020204" pitchFamily="34" charset="-122"/>
                <a:ea typeface="微软雅黑" panose="020B0503020204020204" pitchFamily="34" charset="-122"/>
                <a:cs typeface="黑体" panose="02010609060101010101" pitchFamily="49" charset="-122"/>
                <a:sym typeface="+mn-ea"/>
              </a:rPr>
              <a:t>、提供了道集内不同道的道头和数据之间互操作能力</a:t>
            </a:r>
          </a:p>
          <a:p>
            <a:endParaRPr lang="zh-CN" altLang="en-US" sz="2400" b="1" kern="100" dirty="0">
              <a:latin typeface="微软雅黑" panose="020B0503020204020204" pitchFamily="34" charset="-122"/>
              <a:ea typeface="微软雅黑" panose="020B0503020204020204" pitchFamily="34" charset="-122"/>
              <a:cs typeface="黑体" panose="02010609060101010101" pitchFamily="49" charset="-122"/>
              <a:sym typeface="+mn-ea"/>
            </a:endParaRPr>
          </a:p>
          <a:p>
            <a:r>
              <a:rPr lang="en-US" altLang="zh-CN" sz="2400" b="1" kern="100" dirty="0">
                <a:latin typeface="微软雅黑" panose="020B0503020204020204" pitchFamily="34" charset="-122"/>
                <a:ea typeface="微软雅黑" panose="020B0503020204020204" pitchFamily="34" charset="-122"/>
                <a:cs typeface="黑体" panose="02010609060101010101" pitchFamily="49" charset="-122"/>
                <a:sym typeface="+mn-ea"/>
              </a:rPr>
              <a:t>3</a:t>
            </a:r>
            <a:r>
              <a:rPr lang="zh-CN" altLang="en-US" sz="2400" b="1" kern="100" dirty="0">
                <a:latin typeface="微软雅黑" panose="020B0503020204020204" pitchFamily="34" charset="-122"/>
                <a:ea typeface="微软雅黑" panose="020B0503020204020204" pitchFamily="34" charset="-122"/>
                <a:cs typeface="黑体" panose="02010609060101010101" pitchFamily="49" charset="-122"/>
                <a:sym typeface="+mn-ea"/>
              </a:rPr>
              <a:t>、提供了一维和二维数据的扩展方法及基本信号处理函数</a:t>
            </a:r>
          </a:p>
          <a:p>
            <a:endParaRPr lang="zh-CN" altLang="en-US" sz="2400" b="1" kern="100" dirty="0">
              <a:latin typeface="微软雅黑" panose="020B0503020204020204" pitchFamily="34" charset="-122"/>
              <a:ea typeface="微软雅黑" panose="020B0503020204020204" pitchFamily="34" charset="-122"/>
              <a:cs typeface="黑体" panose="02010609060101010101" pitchFamily="49" charset="-122"/>
              <a:sym typeface="+mn-ea"/>
            </a:endParaRPr>
          </a:p>
          <a:p>
            <a:r>
              <a:rPr lang="en-US" altLang="zh-CN" sz="2400" b="1" kern="100" dirty="0">
                <a:latin typeface="微软雅黑" panose="020B0503020204020204" pitchFamily="34" charset="-122"/>
                <a:ea typeface="微软雅黑" panose="020B0503020204020204" pitchFamily="34" charset="-122"/>
                <a:cs typeface="黑体" panose="02010609060101010101" pitchFamily="49" charset="-122"/>
                <a:sym typeface="+mn-ea"/>
              </a:rPr>
              <a:t>4</a:t>
            </a:r>
            <a:r>
              <a:rPr lang="zh-CN" altLang="en-US" sz="2400" b="1" kern="100" dirty="0">
                <a:latin typeface="微软雅黑" panose="020B0503020204020204" pitchFamily="34" charset="-122"/>
                <a:ea typeface="微软雅黑" panose="020B0503020204020204" pitchFamily="34" charset="-122"/>
                <a:cs typeface="黑体" panose="02010609060101010101" pitchFamily="49" charset="-122"/>
                <a:sym typeface="+mn-ea"/>
              </a:rPr>
              <a:t>、提供了更灵活的</a:t>
            </a:r>
            <a:r>
              <a:rPr lang="en-US" altLang="zh-CN" sz="2400" b="1" kern="100" dirty="0">
                <a:latin typeface="微软雅黑" panose="020B0503020204020204" pitchFamily="34" charset="-122"/>
                <a:ea typeface="微软雅黑" panose="020B0503020204020204" pitchFamily="34" charset="-122"/>
                <a:cs typeface="黑体" panose="02010609060101010101" pitchFamily="49" charset="-122"/>
                <a:sym typeface="+mn-ea"/>
              </a:rPr>
              <a:t>“</a:t>
            </a:r>
            <a:r>
              <a:rPr lang="zh-CN" altLang="en-US" sz="2400" b="1" kern="100" dirty="0">
                <a:latin typeface="微软雅黑" panose="020B0503020204020204" pitchFamily="34" charset="-122"/>
                <a:ea typeface="微软雅黑" panose="020B0503020204020204" pitchFamily="34" charset="-122"/>
                <a:cs typeface="黑体" panose="02010609060101010101" pitchFamily="49" charset="-122"/>
                <a:sym typeface="+mn-ea"/>
              </a:rPr>
              <a:t>胶水</a:t>
            </a:r>
            <a:r>
              <a:rPr lang="en-US" altLang="zh-CN" sz="2400" b="1" kern="100" dirty="0">
                <a:latin typeface="微软雅黑" panose="020B0503020204020204" pitchFamily="34" charset="-122"/>
                <a:ea typeface="微软雅黑" panose="020B0503020204020204" pitchFamily="34" charset="-122"/>
                <a:cs typeface="黑体" panose="02010609060101010101" pitchFamily="49" charset="-122"/>
                <a:sym typeface="+mn-ea"/>
              </a:rPr>
              <a:t>”</a:t>
            </a:r>
            <a:r>
              <a:rPr lang="zh-CN" altLang="en-US" sz="2400" b="1" kern="100" dirty="0">
                <a:latin typeface="微软雅黑" panose="020B0503020204020204" pitchFamily="34" charset="-122"/>
                <a:ea typeface="微软雅黑" panose="020B0503020204020204" pitchFamily="34" charset="-122"/>
                <a:cs typeface="黑体" panose="02010609060101010101" pitchFamily="49" charset="-122"/>
                <a:sym typeface="+mn-ea"/>
              </a:rPr>
              <a:t>能力，方便组合其它模块的功能实现处理员的创新想法，快速算法原型实验等</a:t>
            </a:r>
          </a:p>
        </p:txBody>
      </p:sp>
      <p:pic>
        <p:nvPicPr>
          <p:cNvPr id="6" name="图片 5"/>
          <p:cNvPicPr>
            <a:picLocks noChangeAspect="1"/>
          </p:cNvPicPr>
          <p:nvPr/>
        </p:nvPicPr>
        <p:blipFill>
          <a:blip r:embed="rId3"/>
          <a:stretch>
            <a:fillRect/>
          </a:stretch>
        </p:blipFill>
        <p:spPr>
          <a:xfrm>
            <a:off x="692987" y="4905380"/>
            <a:ext cx="10806026" cy="1293778"/>
          </a:xfrm>
          <a:prstGeom prst="rect">
            <a:avLst/>
          </a:prstGeom>
        </p:spPr>
      </p:pic>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6C6889EE-B44E-CFCB-D1D9-542E5D3FBDA5}"/>
              </a:ext>
            </a:extLst>
          </p:cNvPr>
          <p:cNvSpPr>
            <a:spLocks noGrp="1"/>
          </p:cNvSpPr>
          <p:nvPr>
            <p:ph type="ftr" sz="quarter" idx="3"/>
          </p:nvPr>
        </p:nvSpPr>
        <p:spPr/>
        <p:txBody>
          <a:bodyPr/>
          <a:lstStyle/>
          <a:p>
            <a:pPr algn="ctr">
              <a:defRPr/>
            </a:pPr>
            <a:r>
              <a:rPr lang="zh-CN" altLang="en-US">
                <a:solidFill>
                  <a:prstClr val="white">
                    <a:lumMod val="65000"/>
                  </a:prstClr>
                </a:solidFill>
              </a:rPr>
              <a:t>物探技术研究中心</a:t>
            </a:r>
            <a:endParaRPr lang="zh-CN" altLang="en-US" dirty="0">
              <a:solidFill>
                <a:prstClr val="white">
                  <a:lumMod val="65000"/>
                </a:prstClr>
              </a:solidFill>
            </a:endParaRPr>
          </a:p>
        </p:txBody>
      </p:sp>
      <p:sp>
        <p:nvSpPr>
          <p:cNvPr id="3" name="灯片编号占位符 2">
            <a:extLst>
              <a:ext uri="{FF2B5EF4-FFF2-40B4-BE49-F238E27FC236}">
                <a16:creationId xmlns:a16="http://schemas.microsoft.com/office/drawing/2014/main" id="{DED747E1-47C1-CCB1-A03C-D9D24352E293}"/>
              </a:ext>
            </a:extLst>
          </p:cNvPr>
          <p:cNvSpPr>
            <a:spLocks noGrp="1"/>
          </p:cNvSpPr>
          <p:nvPr>
            <p:ph type="sldNum" sz="quarter" idx="4"/>
          </p:nvPr>
        </p:nvSpPr>
        <p:spPr/>
        <p:txBody>
          <a:bodyPr/>
          <a:lstStyle/>
          <a:p>
            <a:pPr algn="r">
              <a:defRPr/>
            </a:pPr>
            <a:fld id="{27232F2B-9A4D-4191-8DC6-3053F0B7DD89}" type="slidenum">
              <a:rPr lang="zh-CN" altLang="en-US" smtClean="0">
                <a:solidFill>
                  <a:prstClr val="white">
                    <a:lumMod val="65000"/>
                  </a:prstClr>
                </a:solidFill>
                <a:ea typeface="微软雅黑" panose="020B0503020204020204" pitchFamily="34" charset="-122"/>
              </a:rPr>
              <a:t>51</a:t>
            </a:fld>
            <a:endParaRPr lang="zh-CN" altLang="en-US" sz="1600" dirty="0">
              <a:solidFill>
                <a:prstClr val="white">
                  <a:lumMod val="65000"/>
                </a:prstClr>
              </a:solidFill>
              <a:ea typeface="微软雅黑" panose="020B0503020204020204" pitchFamily="34" charset="-122"/>
            </a:endParaRPr>
          </a:p>
        </p:txBody>
      </p:sp>
      <p:pic>
        <p:nvPicPr>
          <p:cNvPr id="5" name="图片 4">
            <a:extLst>
              <a:ext uri="{FF2B5EF4-FFF2-40B4-BE49-F238E27FC236}">
                <a16:creationId xmlns:a16="http://schemas.microsoft.com/office/drawing/2014/main" id="{0B5C65C0-2D2B-7162-B71F-6150AA0664DF}"/>
              </a:ext>
            </a:extLst>
          </p:cNvPr>
          <p:cNvPicPr>
            <a:picLocks noChangeAspect="1"/>
          </p:cNvPicPr>
          <p:nvPr/>
        </p:nvPicPr>
        <p:blipFill>
          <a:blip r:embed="rId2"/>
          <a:stretch>
            <a:fillRect/>
          </a:stretch>
        </p:blipFill>
        <p:spPr>
          <a:xfrm>
            <a:off x="942109" y="949326"/>
            <a:ext cx="6555652" cy="5243656"/>
          </a:xfrm>
          <a:prstGeom prst="rect">
            <a:avLst/>
          </a:prstGeom>
        </p:spPr>
      </p:pic>
      <p:pic>
        <p:nvPicPr>
          <p:cNvPr id="7" name="图片 6">
            <a:extLst>
              <a:ext uri="{FF2B5EF4-FFF2-40B4-BE49-F238E27FC236}">
                <a16:creationId xmlns:a16="http://schemas.microsoft.com/office/drawing/2014/main" id="{77EFCAD5-DB29-CA41-67DB-5ECCCFA8C104}"/>
              </a:ext>
            </a:extLst>
          </p:cNvPr>
          <p:cNvPicPr>
            <a:picLocks noChangeAspect="1"/>
          </p:cNvPicPr>
          <p:nvPr/>
        </p:nvPicPr>
        <p:blipFill>
          <a:blip r:embed="rId3"/>
          <a:stretch>
            <a:fillRect/>
          </a:stretch>
        </p:blipFill>
        <p:spPr>
          <a:xfrm>
            <a:off x="2953494" y="949323"/>
            <a:ext cx="6038019" cy="5243657"/>
          </a:xfrm>
          <a:prstGeom prst="rect">
            <a:avLst/>
          </a:prstGeom>
        </p:spPr>
      </p:pic>
      <p:grpSp>
        <p:nvGrpSpPr>
          <p:cNvPr id="12" name="组合 11">
            <a:extLst>
              <a:ext uri="{FF2B5EF4-FFF2-40B4-BE49-F238E27FC236}">
                <a16:creationId xmlns:a16="http://schemas.microsoft.com/office/drawing/2014/main" id="{9A384386-0392-F987-C529-651547223E08}"/>
              </a:ext>
            </a:extLst>
          </p:cNvPr>
          <p:cNvGrpSpPr/>
          <p:nvPr/>
        </p:nvGrpSpPr>
        <p:grpSpPr>
          <a:xfrm>
            <a:off x="4627815" y="949321"/>
            <a:ext cx="6555651" cy="5063262"/>
            <a:chOff x="4627815" y="949321"/>
            <a:chExt cx="6555651" cy="5063262"/>
          </a:xfrm>
        </p:grpSpPr>
        <p:pic>
          <p:nvPicPr>
            <p:cNvPr id="9" name="图片 8">
              <a:extLst>
                <a:ext uri="{FF2B5EF4-FFF2-40B4-BE49-F238E27FC236}">
                  <a16:creationId xmlns:a16="http://schemas.microsoft.com/office/drawing/2014/main" id="{C60F3956-1B40-02DE-E10F-69B08AB994B6}"/>
                </a:ext>
              </a:extLst>
            </p:cNvPr>
            <p:cNvPicPr>
              <a:picLocks noChangeAspect="1"/>
            </p:cNvPicPr>
            <p:nvPr/>
          </p:nvPicPr>
          <p:blipFill>
            <a:blip r:embed="rId4"/>
            <a:stretch>
              <a:fillRect/>
            </a:stretch>
          </p:blipFill>
          <p:spPr>
            <a:xfrm>
              <a:off x="4627815" y="949321"/>
              <a:ext cx="6487636" cy="3914103"/>
            </a:xfrm>
            <a:prstGeom prst="rect">
              <a:avLst/>
            </a:prstGeom>
          </p:spPr>
        </p:pic>
        <p:pic>
          <p:nvPicPr>
            <p:cNvPr id="11" name="图片 10">
              <a:extLst>
                <a:ext uri="{FF2B5EF4-FFF2-40B4-BE49-F238E27FC236}">
                  <a16:creationId xmlns:a16="http://schemas.microsoft.com/office/drawing/2014/main" id="{95493411-102A-0755-B3E0-E863882ED183}"/>
                </a:ext>
              </a:extLst>
            </p:cNvPr>
            <p:cNvPicPr>
              <a:picLocks noChangeAspect="1"/>
            </p:cNvPicPr>
            <p:nvPr/>
          </p:nvPicPr>
          <p:blipFill>
            <a:blip r:embed="rId5"/>
            <a:stretch>
              <a:fillRect/>
            </a:stretch>
          </p:blipFill>
          <p:spPr>
            <a:xfrm>
              <a:off x="4627815" y="4750147"/>
              <a:ext cx="6555651" cy="1262436"/>
            </a:xfrm>
            <a:prstGeom prst="rect">
              <a:avLst/>
            </a:prstGeom>
          </p:spPr>
        </p:pic>
      </p:grpSp>
      <p:sp>
        <p:nvSpPr>
          <p:cNvPr id="13" name="Rectangle 5">
            <a:extLst>
              <a:ext uri="{FF2B5EF4-FFF2-40B4-BE49-F238E27FC236}">
                <a16:creationId xmlns:a16="http://schemas.microsoft.com/office/drawing/2014/main" id="{B46D7659-4A9C-033E-5F90-B5803F5EF27F}"/>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手册目录</a:t>
            </a:r>
            <a:r>
              <a:rPr lang="en-US" altLang="zh-CN" sz="3200" b="1" dirty="0">
                <a:latin typeface="微软雅黑" panose="020B0503020204020204" pitchFamily="34" charset="-122"/>
                <a:ea typeface="微软雅黑" panose="020B0503020204020204" pitchFamily="34" charset="-122"/>
                <a:sym typeface="+mn-ea"/>
              </a:rPr>
              <a:t>(</a:t>
            </a:r>
            <a:r>
              <a:rPr lang="zh-CN" altLang="en-US" sz="3200" b="1" dirty="0">
                <a:latin typeface="微软雅黑" panose="020B0503020204020204" pitchFamily="34" charset="-122"/>
                <a:ea typeface="微软雅黑" panose="020B0503020204020204" pitchFamily="34" charset="-122"/>
                <a:sym typeface="+mn-ea"/>
              </a:rPr>
              <a:t>部分</a:t>
            </a:r>
            <a:r>
              <a:rPr lang="en-US" altLang="zh-CN" sz="3200" b="1" dirty="0">
                <a:latin typeface="微软雅黑" panose="020B0503020204020204" pitchFamily="34" charset="-122"/>
                <a:ea typeface="微软雅黑" panose="020B0503020204020204" pitchFamily="34" charset="-122"/>
                <a:sym typeface="+mn-ea"/>
              </a:rPr>
              <a:t>)</a:t>
            </a:r>
            <a:endParaRPr lang="zh-CN" altLang="en-US" sz="32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36974360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a:extLst>
              <a:ext uri="{FF2B5EF4-FFF2-40B4-BE49-F238E27FC236}">
                <a16:creationId xmlns:a16="http://schemas.microsoft.com/office/drawing/2014/main" id="{3DAF8C2C-62F9-F30C-8347-1C04ADE7B4F1}"/>
              </a:ext>
            </a:extLst>
          </p:cNvPr>
          <p:cNvSpPr/>
          <p:nvPr/>
        </p:nvSpPr>
        <p:spPr>
          <a:xfrm>
            <a:off x="736924" y="1313727"/>
            <a:ext cx="5359076" cy="483821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solidFill>
              </a:rPr>
              <a:t>流程创新</a:t>
            </a:r>
            <a:endParaRPr lang="en-US" altLang="zh-CN" sz="3600" dirty="0">
              <a:solidFill>
                <a:schemeClr val="tx1"/>
              </a:solidFill>
            </a:endParaRPr>
          </a:p>
          <a:p>
            <a:pPr algn="ctr"/>
            <a:endParaRPr lang="en-US" altLang="zh-CN" sz="3600" dirty="0">
              <a:solidFill>
                <a:schemeClr val="tx1"/>
              </a:solidFill>
            </a:endParaRPr>
          </a:p>
          <a:p>
            <a:pPr algn="ctr"/>
            <a:endParaRPr lang="en-US" altLang="zh-CN" sz="3600" dirty="0">
              <a:solidFill>
                <a:schemeClr val="tx1"/>
              </a:solidFill>
            </a:endParaRPr>
          </a:p>
          <a:p>
            <a:pPr algn="ctr"/>
            <a:endParaRPr lang="zh-CN" altLang="en-US" sz="3600" dirty="0">
              <a:solidFill>
                <a:schemeClr val="tx1"/>
              </a:solidFill>
            </a:endParaRPr>
          </a:p>
        </p:txBody>
      </p:sp>
      <p:sp>
        <p:nvSpPr>
          <p:cNvPr id="7" name="椭圆 6">
            <a:extLst>
              <a:ext uri="{FF2B5EF4-FFF2-40B4-BE49-F238E27FC236}">
                <a16:creationId xmlns:a16="http://schemas.microsoft.com/office/drawing/2014/main" id="{6F38AD2D-9319-1D55-7737-8B6D91CDA5D8}"/>
              </a:ext>
            </a:extLst>
          </p:cNvPr>
          <p:cNvSpPr/>
          <p:nvPr/>
        </p:nvSpPr>
        <p:spPr>
          <a:xfrm>
            <a:off x="1796005" y="3565002"/>
            <a:ext cx="3169534" cy="2586941"/>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zh-CN" altLang="en-US" sz="3200" dirty="0"/>
              <a:t>方法创新</a:t>
            </a:r>
            <a:br>
              <a:rPr lang="en-US" altLang="zh-CN" sz="3200" dirty="0"/>
            </a:br>
            <a:br>
              <a:rPr lang="en-US" altLang="zh-CN" sz="3200" dirty="0"/>
            </a:br>
            <a:endParaRPr lang="zh-CN" altLang="en-US" sz="3200" dirty="0"/>
          </a:p>
        </p:txBody>
      </p:sp>
      <p:sp>
        <p:nvSpPr>
          <p:cNvPr id="2" name="Rectangle 5">
            <a:extLst>
              <a:ext uri="{FF2B5EF4-FFF2-40B4-BE49-F238E27FC236}">
                <a16:creationId xmlns:a16="http://schemas.microsoft.com/office/drawing/2014/main" id="{9A52B7FA-1438-7D00-B709-754BF9119F13}"/>
              </a:ext>
            </a:extLst>
          </p:cNvPr>
          <p:cNvSpPr>
            <a:spLocks noChangeArrowheads="1"/>
          </p:cNvSpPr>
          <p:nvPr/>
        </p:nvSpPr>
        <p:spPr bwMode="auto">
          <a:xfrm>
            <a:off x="1312436" y="122784"/>
            <a:ext cx="9567376" cy="492125"/>
          </a:xfrm>
          <a:prstGeom prst="rect">
            <a:avLst/>
          </a:prstGeom>
          <a:noFill/>
          <a:ln w="9525">
            <a:noFill/>
            <a:miter lim="800000"/>
          </a:ln>
        </p:spPr>
        <p:txBody>
          <a:bodyPr wrap="square" lIns="121887" tIns="0" rIns="121887" bIns="0">
            <a:spAutoFit/>
          </a:bodyPr>
          <a:lstStyle/>
          <a:p>
            <a:pPr algn="ctr" eaLnBrk="1" hangingPunct="1"/>
            <a:r>
              <a:rPr lang="zh-CN" altLang="en-US" sz="3200" b="1" dirty="0">
                <a:latin typeface="微软雅黑" panose="020B0503020204020204" pitchFamily="34" charset="-122"/>
                <a:ea typeface="微软雅黑" panose="020B0503020204020204" pitchFamily="34" charset="-122"/>
                <a:sym typeface="+mn-ea"/>
              </a:rPr>
              <a:t>创新与“研发”的三个层次</a:t>
            </a:r>
          </a:p>
        </p:txBody>
      </p:sp>
      <p:sp>
        <p:nvSpPr>
          <p:cNvPr id="4" name="文本框 3">
            <a:extLst>
              <a:ext uri="{FF2B5EF4-FFF2-40B4-BE49-F238E27FC236}">
                <a16:creationId xmlns:a16="http://schemas.microsoft.com/office/drawing/2014/main" id="{D1D12503-79C5-657C-D659-D1C7F0824844}"/>
              </a:ext>
            </a:extLst>
          </p:cNvPr>
          <p:cNvSpPr txBox="1"/>
          <p:nvPr/>
        </p:nvSpPr>
        <p:spPr>
          <a:xfrm>
            <a:off x="6540591" y="3229616"/>
            <a:ext cx="4635661" cy="1127169"/>
          </a:xfrm>
          <a:prstGeom prst="rect">
            <a:avLst/>
          </a:prstGeom>
        </p:spPr>
        <p:style>
          <a:lnRef idx="1">
            <a:schemeClr val="dk1"/>
          </a:lnRef>
          <a:fillRef idx="2">
            <a:schemeClr val="dk1"/>
          </a:fillRef>
          <a:effectRef idx="1">
            <a:schemeClr val="dk1"/>
          </a:effectRef>
          <a:fontRef idx="minor">
            <a:schemeClr val="dk1"/>
          </a:fontRef>
        </p:style>
        <p:txBody>
          <a:bodyPr rtlCol="0" anchor="ctr"/>
          <a:lstStyle>
            <a:defPPr>
              <a:defRPr lang="zh-CN"/>
            </a:defPPr>
            <a:lvl1pPr marL="342900" indent="-342900">
              <a:buFont typeface="Arial" panose="020B0604020202020204" pitchFamily="34" charset="0"/>
              <a:buChar char="•"/>
              <a:defRPr sz="2000" b="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zh-CN" altLang="en-US" dirty="0"/>
              <a:t>处理系统提供稳健、高效、灵活的基础计算机制，将具体的处理策略、流程编排主动权最大限度地赋予处理员；</a:t>
            </a:r>
            <a:endParaRPr lang="en-US" altLang="zh-CN" dirty="0"/>
          </a:p>
        </p:txBody>
      </p:sp>
      <p:sp>
        <p:nvSpPr>
          <p:cNvPr id="5" name="椭圆 4">
            <a:extLst>
              <a:ext uri="{FF2B5EF4-FFF2-40B4-BE49-F238E27FC236}">
                <a16:creationId xmlns:a16="http://schemas.microsoft.com/office/drawing/2014/main" id="{42C56F17-48C2-44F0-6D2C-37761FADE5B6}"/>
              </a:ext>
            </a:extLst>
          </p:cNvPr>
          <p:cNvSpPr/>
          <p:nvPr/>
        </p:nvSpPr>
        <p:spPr>
          <a:xfrm>
            <a:off x="2413321" y="4817963"/>
            <a:ext cx="1799864" cy="1313726"/>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2800" dirty="0"/>
              <a:t>理论</a:t>
            </a:r>
            <a:br>
              <a:rPr lang="en-US" altLang="zh-CN" sz="2800" dirty="0"/>
            </a:br>
            <a:r>
              <a:rPr lang="zh-CN" altLang="en-US" sz="2800" dirty="0"/>
              <a:t>创新</a:t>
            </a:r>
          </a:p>
        </p:txBody>
      </p:sp>
      <p:sp>
        <p:nvSpPr>
          <p:cNvPr id="10" name="矩形 9">
            <a:extLst>
              <a:ext uri="{FF2B5EF4-FFF2-40B4-BE49-F238E27FC236}">
                <a16:creationId xmlns:a16="http://schemas.microsoft.com/office/drawing/2014/main" id="{33B2F684-BC6D-5BB2-5315-0AEC8FC472C3}"/>
              </a:ext>
            </a:extLst>
          </p:cNvPr>
          <p:cNvSpPr/>
          <p:nvPr/>
        </p:nvSpPr>
        <p:spPr>
          <a:xfrm>
            <a:off x="6540591" y="1602010"/>
            <a:ext cx="4635661" cy="492125"/>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marL="342900" indent="-342900">
              <a:buFont typeface="Arial" panose="020B0604020202020204" pitchFamily="34" charset="0"/>
              <a:buChar char="•"/>
            </a:pPr>
            <a:r>
              <a:rPr lang="zh-CN" altLang="en-US" sz="2000" b="1" dirty="0"/>
              <a:t>创新不是方法研究岗位的专利；</a:t>
            </a:r>
            <a:endParaRPr lang="en-US" altLang="zh-CN" sz="2000" b="1" dirty="0"/>
          </a:p>
        </p:txBody>
      </p:sp>
      <p:sp>
        <p:nvSpPr>
          <p:cNvPr id="11" name="矩形 10">
            <a:extLst>
              <a:ext uri="{FF2B5EF4-FFF2-40B4-BE49-F238E27FC236}">
                <a16:creationId xmlns:a16="http://schemas.microsoft.com/office/drawing/2014/main" id="{F2EED5A4-5C2C-8D9B-7E9F-6286F4BA5040}"/>
              </a:ext>
            </a:extLst>
          </p:cNvPr>
          <p:cNvSpPr/>
          <p:nvPr/>
        </p:nvSpPr>
        <p:spPr>
          <a:xfrm>
            <a:off x="6540591" y="2431529"/>
            <a:ext cx="4635661" cy="492125"/>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marL="342900" indent="-342900">
              <a:buFont typeface="Arial" panose="020B0604020202020204" pitchFamily="34" charset="0"/>
              <a:buChar char="•"/>
            </a:pPr>
            <a:r>
              <a:rPr lang="zh-CN" altLang="en-US" sz="2000" b="1" dirty="0"/>
              <a:t>流程创新是处理员发挥的广阔空间；</a:t>
            </a:r>
            <a:endParaRPr lang="en-US" altLang="zh-CN" sz="2000" b="1" dirty="0"/>
          </a:p>
        </p:txBody>
      </p:sp>
      <p:sp>
        <p:nvSpPr>
          <p:cNvPr id="13" name="文本框 12">
            <a:extLst>
              <a:ext uri="{FF2B5EF4-FFF2-40B4-BE49-F238E27FC236}">
                <a16:creationId xmlns:a16="http://schemas.microsoft.com/office/drawing/2014/main" id="{2647298A-D75F-E5FB-7D5F-264D44E416B5}"/>
              </a:ext>
            </a:extLst>
          </p:cNvPr>
          <p:cNvSpPr txBox="1"/>
          <p:nvPr/>
        </p:nvSpPr>
        <p:spPr>
          <a:xfrm>
            <a:off x="6540591" y="4637116"/>
            <a:ext cx="4635661" cy="1085482"/>
          </a:xfrm>
          <a:prstGeom prst="rect">
            <a:avLst/>
          </a:prstGeom>
        </p:spPr>
        <p:style>
          <a:lnRef idx="1">
            <a:schemeClr val="dk1"/>
          </a:lnRef>
          <a:fillRef idx="2">
            <a:schemeClr val="dk1"/>
          </a:fillRef>
          <a:effectRef idx="1">
            <a:schemeClr val="dk1"/>
          </a:effectRef>
          <a:fontRef idx="minor">
            <a:schemeClr val="dk1"/>
          </a:fontRef>
        </p:style>
        <p:txBody>
          <a:bodyPr rtlCol="0" anchor="ctr"/>
          <a:lstStyle>
            <a:defPPr>
              <a:defRPr lang="zh-CN"/>
            </a:defPPr>
            <a:lvl1pPr marL="342900" indent="-342900">
              <a:buFont typeface="Arial" panose="020B0604020202020204" pitchFamily="34" charset="0"/>
              <a:buChar char="•"/>
              <a:defRPr sz="2000" b="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zh-CN" altLang="en-US" dirty="0"/>
              <a:t>从被动执行固化流程的操作员，提升为能够深刻理解方法原理、并据以创造性解决问题的“策略专家”。</a:t>
            </a:r>
          </a:p>
        </p:txBody>
      </p:sp>
    </p:spTree>
    <p:extLst>
      <p:ext uri="{BB962C8B-B14F-4D97-AF65-F5344CB8AC3E}">
        <p14:creationId xmlns:p14="http://schemas.microsoft.com/office/powerpoint/2010/main" val="3242380855"/>
      </p:ext>
    </p:extLst>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6349"/>
            <a:ext cx="12192000" cy="6864349"/>
          </a:xfrm>
          <a:prstGeom prst="rect">
            <a:avLst/>
          </a:prstGeom>
          <a:noFill/>
        </p:spPr>
      </p:pic>
      <p:sp>
        <p:nvSpPr>
          <p:cNvPr id="27" name="任意多边形 26"/>
          <p:cNvSpPr/>
          <p:nvPr>
            <p:custDataLst>
              <p:tags r:id="rId1"/>
            </p:custDataLst>
          </p:nvPr>
        </p:nvSpPr>
        <p:spPr>
          <a:xfrm>
            <a:off x="5044282" y="2288136"/>
            <a:ext cx="3343489" cy="2281733"/>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1" fmla="*/ 238125 w 2219325"/>
              <a:gd name="connsiteY0-2" fmla="*/ 300037 h 1514475"/>
              <a:gd name="connsiteX1-3" fmla="*/ 0 w 2219325"/>
              <a:gd name="connsiteY1-4" fmla="*/ 300037 h 1514475"/>
              <a:gd name="connsiteX2-5" fmla="*/ 0 w 2219325"/>
              <a:gd name="connsiteY2-6" fmla="*/ 0 h 1514475"/>
              <a:gd name="connsiteX3-7" fmla="*/ 2219325 w 2219325"/>
              <a:gd name="connsiteY3-8" fmla="*/ 0 h 1514475"/>
              <a:gd name="connsiteX4-9" fmla="*/ 2219325 w 2219325"/>
              <a:gd name="connsiteY4-10" fmla="*/ 1514475 h 1514475"/>
              <a:gd name="connsiteX5-11" fmla="*/ 0 w 2219325"/>
              <a:gd name="connsiteY5-12" fmla="*/ 1514475 h 1514475"/>
              <a:gd name="connsiteX6-13" fmla="*/ 0 w 2219325"/>
              <a:gd name="connsiteY6-14" fmla="*/ 1214437 h 1514475"/>
              <a:gd name="connsiteX7-15" fmla="*/ 238125 w 2219325"/>
              <a:gd name="connsiteY7-16" fmla="*/ 1214437 h 1514475"/>
              <a:gd name="connsiteX8" fmla="*/ 329565 w 2219325"/>
              <a:gd name="connsiteY8" fmla="*/ 391477 h 1514475"/>
              <a:gd name="connsiteX0-17" fmla="*/ 0 w 2219325"/>
              <a:gd name="connsiteY0-18" fmla="*/ 300037 h 1514475"/>
              <a:gd name="connsiteX1-19" fmla="*/ 0 w 2219325"/>
              <a:gd name="connsiteY1-20" fmla="*/ 0 h 1514475"/>
              <a:gd name="connsiteX2-21" fmla="*/ 2219325 w 2219325"/>
              <a:gd name="connsiteY2-22" fmla="*/ 0 h 1514475"/>
              <a:gd name="connsiteX3-23" fmla="*/ 2219325 w 2219325"/>
              <a:gd name="connsiteY3-24" fmla="*/ 1514475 h 1514475"/>
              <a:gd name="connsiteX4-25" fmla="*/ 0 w 2219325"/>
              <a:gd name="connsiteY4-26" fmla="*/ 1514475 h 1514475"/>
              <a:gd name="connsiteX5-27" fmla="*/ 0 w 2219325"/>
              <a:gd name="connsiteY5-28" fmla="*/ 1214437 h 1514475"/>
              <a:gd name="connsiteX6-29" fmla="*/ 238125 w 2219325"/>
              <a:gd name="connsiteY6-30" fmla="*/ 1214437 h 1514475"/>
              <a:gd name="connsiteX7-31" fmla="*/ 329565 w 2219325"/>
              <a:gd name="connsiteY7-32" fmla="*/ 391477 h 1514475"/>
              <a:gd name="connsiteX0-33" fmla="*/ 0 w 2219325"/>
              <a:gd name="connsiteY0-34" fmla="*/ 300037 h 1514475"/>
              <a:gd name="connsiteX1-35" fmla="*/ 0 w 2219325"/>
              <a:gd name="connsiteY1-36" fmla="*/ 0 h 1514475"/>
              <a:gd name="connsiteX2-37" fmla="*/ 2219325 w 2219325"/>
              <a:gd name="connsiteY2-38" fmla="*/ 0 h 1514475"/>
              <a:gd name="connsiteX3-39" fmla="*/ 2219325 w 2219325"/>
              <a:gd name="connsiteY3-40" fmla="*/ 1514475 h 1514475"/>
              <a:gd name="connsiteX4-41" fmla="*/ 0 w 2219325"/>
              <a:gd name="connsiteY4-42" fmla="*/ 1514475 h 1514475"/>
              <a:gd name="connsiteX5-43" fmla="*/ 0 w 2219325"/>
              <a:gd name="connsiteY5-44" fmla="*/ 1214437 h 1514475"/>
              <a:gd name="connsiteX6-45" fmla="*/ 238125 w 2219325"/>
              <a:gd name="connsiteY6-46" fmla="*/ 1214437 h 1514475"/>
              <a:gd name="connsiteX0-47" fmla="*/ 0 w 2219325"/>
              <a:gd name="connsiteY0-48" fmla="*/ 300037 h 1514475"/>
              <a:gd name="connsiteX1-49" fmla="*/ 0 w 2219325"/>
              <a:gd name="connsiteY1-50" fmla="*/ 0 h 1514475"/>
              <a:gd name="connsiteX2-51" fmla="*/ 2219325 w 2219325"/>
              <a:gd name="connsiteY2-52" fmla="*/ 0 h 1514475"/>
              <a:gd name="connsiteX3-53" fmla="*/ 2219325 w 2219325"/>
              <a:gd name="connsiteY3-54" fmla="*/ 1514475 h 1514475"/>
              <a:gd name="connsiteX4-55" fmla="*/ 0 w 2219325"/>
              <a:gd name="connsiteY4-56" fmla="*/ 1514475 h 1514475"/>
              <a:gd name="connsiteX5-57" fmla="*/ 0 w 2219325"/>
              <a:gd name="connsiteY5-58" fmla="*/ 1214437 h 151447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86697" tIns="43348" rIns="86697" bIns="43348" anchor="ctr"/>
          <a:lstStyle/>
          <a:p>
            <a:pPr algn="ctr">
              <a:defRPr/>
            </a:pPr>
            <a:endParaRPr lang="zh-CN" altLang="en-US" sz="3735"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文本框 6"/>
          <p:cNvSpPr txBox="1"/>
          <p:nvPr>
            <p:custDataLst>
              <p:tags r:id="rId2"/>
            </p:custDataLst>
          </p:nvPr>
        </p:nvSpPr>
        <p:spPr>
          <a:xfrm>
            <a:off x="7693481" y="2420581"/>
            <a:ext cx="545291" cy="2016840"/>
          </a:xfrm>
          <a:prstGeom prst="rect">
            <a:avLst/>
          </a:prstGeom>
          <a:noFill/>
        </p:spPr>
        <p:txBody>
          <a:bodyPr vert="vert" lIns="0" tIns="0" rIns="0" bIns="0" anchor="ctr"/>
          <a:lstStyle/>
          <a:p>
            <a:pPr algn="ctr">
              <a:defRPr/>
            </a:pPr>
            <a:r>
              <a:rPr lang="en-US" altLang="zh-CN" sz="4135"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Thanks</a:t>
            </a:r>
            <a:endParaRPr lang="zh-CN" altLang="en-US" sz="4135"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矩形 28"/>
          <p:cNvSpPr/>
          <p:nvPr/>
        </p:nvSpPr>
        <p:spPr>
          <a:xfrm>
            <a:off x="4322441" y="2964160"/>
            <a:ext cx="2188087" cy="923330"/>
          </a:xfrm>
          <a:prstGeom prst="rect">
            <a:avLst/>
          </a:prstGeom>
        </p:spPr>
        <p:txBody>
          <a:bodyPr wrap="square" lIns="0" tIns="0" rIns="0" bIns="0">
            <a:spAutoFit/>
          </a:bodyPr>
          <a:lstStyle/>
          <a:p>
            <a:r>
              <a:rPr lang="zh-CN" altLang="en-US" sz="60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谢谢！</a:t>
            </a:r>
          </a:p>
        </p:txBody>
      </p:sp>
      <p:pic>
        <p:nvPicPr>
          <p:cNvPr id="2" name="图片 1"/>
          <p:cNvPicPr>
            <a:picLocks noChangeAspect="1"/>
          </p:cNvPicPr>
          <p:nvPr/>
        </p:nvPicPr>
        <p:blipFill rotWithShape="1">
          <a:blip r:embed="rId6" cstate="print"/>
          <a:srcRect b="20481"/>
          <a:stretch>
            <a:fillRect/>
          </a:stretch>
        </p:blipFill>
        <p:spPr bwMode="auto">
          <a:xfrm>
            <a:off x="109940" y="69521"/>
            <a:ext cx="733828" cy="783003"/>
          </a:xfrm>
          <a:prstGeom prst="rect">
            <a:avLst/>
          </a:prstGeom>
          <a:noFill/>
          <a:ln w="9525">
            <a:noFill/>
            <a:miter lim="800000"/>
            <a:headEnd/>
            <a:tailEnd/>
          </a:ln>
        </p:spPr>
      </p:pic>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2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2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2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3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3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3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3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3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3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3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4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4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4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4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4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4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4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4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4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4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5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5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5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5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5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5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5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5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5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5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6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6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6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6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6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6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6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6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6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6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7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7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7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73.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74.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heme/theme1.xml><?xml version="1.0" encoding="utf-8"?>
<a:theme xmlns:a="http://schemas.openxmlformats.org/drawingml/2006/main" name="3_kejixinxichu-lan">
  <a:themeElements>
    <a:clrScheme name="自定义 1040">
      <a:dk1>
        <a:sysClr val="windowText" lastClr="000000"/>
      </a:dk1>
      <a:lt1>
        <a:sysClr val="window" lastClr="FFFFFF"/>
      </a:lt1>
      <a:dk2>
        <a:srgbClr val="69676D"/>
      </a:dk2>
      <a:lt2>
        <a:srgbClr val="7F7F7F"/>
      </a:lt2>
      <a:accent1>
        <a:srgbClr val="0095F0"/>
      </a:accent1>
      <a:accent2>
        <a:srgbClr val="6BB1C9"/>
      </a:accent2>
      <a:accent3>
        <a:srgbClr val="0095F0"/>
      </a:accent3>
      <a:accent4>
        <a:srgbClr val="6BB1C9"/>
      </a:accent4>
      <a:accent5>
        <a:srgbClr val="0095F0"/>
      </a:accent5>
      <a:accent6>
        <a:srgbClr val="6BB1C9"/>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377</TotalTime>
  <Words>3059</Words>
  <Application>Microsoft Office PowerPoint</Application>
  <PresentationFormat>宽屏</PresentationFormat>
  <Paragraphs>452</Paragraphs>
  <Slides>53</Slides>
  <Notes>15</Notes>
  <HiddenSlides>0</HiddenSlides>
  <MMClips>0</MMClips>
  <ScaleCrop>false</ScaleCrop>
  <HeadingPairs>
    <vt:vector size="8" baseType="variant">
      <vt:variant>
        <vt:lpstr>已用的字体</vt:lpstr>
      </vt:variant>
      <vt:variant>
        <vt:i4>7</vt:i4>
      </vt:variant>
      <vt:variant>
        <vt:lpstr>主题</vt:lpstr>
      </vt:variant>
      <vt:variant>
        <vt:i4>3</vt:i4>
      </vt:variant>
      <vt:variant>
        <vt:lpstr>嵌入 OLE 服务器</vt:lpstr>
      </vt:variant>
      <vt:variant>
        <vt:i4>1</vt:i4>
      </vt:variant>
      <vt:variant>
        <vt:lpstr>幻灯片标题</vt:lpstr>
      </vt:variant>
      <vt:variant>
        <vt:i4>53</vt:i4>
      </vt:variant>
    </vt:vector>
  </HeadingPairs>
  <TitlesOfParts>
    <vt:vector size="64" baseType="lpstr">
      <vt:lpstr>微软雅黑</vt:lpstr>
      <vt:lpstr>Arial</vt:lpstr>
      <vt:lpstr>Calibri</vt:lpstr>
      <vt:lpstr>Calibri Light</vt:lpstr>
      <vt:lpstr>Cascadia Code</vt:lpstr>
      <vt:lpstr>Cascadia Mono</vt:lpstr>
      <vt:lpstr>Consolas</vt:lpstr>
      <vt:lpstr>3_kejixinxichu-lan</vt:lpstr>
      <vt:lpstr>自定义设计方案</vt:lpstr>
      <vt:lpstr>1_自定义设计方案</vt:lpstr>
      <vt:lpstr>Equation.KSEE3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shijingqin</dc:creator>
  <cp:lastModifiedBy>昆仑 杨</cp:lastModifiedBy>
  <cp:revision>1054</cp:revision>
  <dcterms:created xsi:type="dcterms:W3CDTF">2021-04-26T13:49:00Z</dcterms:created>
  <dcterms:modified xsi:type="dcterms:W3CDTF">2026-04-09T12:49:07Z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2052-10.8.2.7061</vt:lpwstr>
  </property>
</Properties>
</file>